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7" r:id="rId5"/>
    <p:sldId id="258" r:id="rId6"/>
    <p:sldId id="259" r:id="rId7"/>
    <p:sldId id="271" r:id="rId8"/>
    <p:sldId id="278" r:id="rId9"/>
    <p:sldId id="273" r:id="rId10"/>
    <p:sldId id="274" r:id="rId11"/>
    <p:sldId id="272" r:id="rId12"/>
    <p:sldId id="275" r:id="rId13"/>
    <p:sldId id="269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9A074-1367-5648-AD8E-C18B9E08AB02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3B3A9-21E3-C343-9548-A7C060BEC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53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b00fe37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5b00fe37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15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b00fe37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5b00fe37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D2492-13E4-3A4B-AC42-E0CED5A9E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BFC19-EE4D-F44A-9AEF-D3D24D96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B3E405-2BE1-CB42-A2F8-09FE7A49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86109-314F-234A-86AC-0AB58A8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DBF12-3607-FC44-9FFF-6FF5171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6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7567-4ADD-FE4D-B41B-02CBCE7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5E9D24-0075-694B-AA51-8B809974A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AE52C-D017-5F42-BACD-792EDEC7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4860A-1CC2-D84D-AA82-54B65D4C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03A6A3-3657-B148-B669-7B0223E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4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2097C2-312F-A348-B477-2BB2A2F2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C1B011-E546-044E-9995-DFAFEFCD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C411D-0536-6B49-B5E0-65A0BB5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5AE9B-FB34-974B-AFF4-59104B02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2CFAD-B9D7-7244-A48C-DF0F1E87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3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B525A-2875-B640-A1A2-85AAFCF6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883CE-129E-C641-AE3F-A4971691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88EE3-45FC-3549-B8E0-622E47B2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45546-AB54-A34D-BAD1-E68A85E7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EB6F5-7B51-E841-ABBD-73167C85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6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45BCB-B42D-084A-BE75-7280D8C4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919A17-D8D2-374C-9D0C-D1AE7959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67E9AB-BE95-0349-970C-3E22F873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865F5-A228-7349-A783-136BB772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75DE-37A9-544F-83F5-F32FC3E4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0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54347-E9F9-2449-880C-74BC5AD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D5929-6F32-934B-9E15-3469B50EA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89823-A473-E248-9BF8-F4F7E7440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6987E-4C2C-BB4F-A7D9-A2B3343D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994800-36CB-6D4C-9530-467D1AFB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7D2A2-6FC1-A94D-BAFD-19383FE2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2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3D454-5D35-4143-BF50-3431114C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A3910F-9483-6D42-91DC-E86CA218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B6D2A-9FDD-494A-8C0D-5A908F27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F8CE99-F49D-9F4B-AFC7-3E1C25416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A6A3D5-33A3-FA4B-BE70-A542CDF2E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589D4E-70B4-E447-B943-428A081A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F02017-9056-6C46-8112-B536A3B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C212C5-A535-164B-937D-FF0F4D3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9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B2BD7-0565-3448-B1D7-CB3A141A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C71529-C281-9940-BEE6-8BE61D1A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1FD7BD-014A-5242-9AA7-AE6C993C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E6B0C1-2A26-274A-82B8-0EDE107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22FD0D-4E9F-1C4F-9861-416A6C9B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AF2CFD-AD56-F740-AADC-308FDA8E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D53C72-BC48-0A4A-BDEF-DF95C1E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14FDA-D4B3-9A4C-A693-5154076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E156C-7926-8646-BC4E-BB3F1F9A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45C6B-2928-F240-8CE2-3880C918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DF8DB3-DCD1-4746-92DB-5037416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EA2E1-69ED-AC40-9E5C-70EC52D1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C6D2A-85F1-E040-A4D0-DC4C987D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4F6BE-DDA2-8948-ABB9-99554562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16B816-CD29-B04E-A956-338894F2F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9E1DBE-1CA6-A449-8551-EB192362B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78E4A0-7B40-6645-BFB9-AF34F028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DD809-A364-B049-8036-ED577A27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C7717-C43C-3245-8A4B-CF55686D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4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013540-AE83-D949-82A2-E945D080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33991-64AB-8143-B5F2-D37EC994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7F8516-96FC-D844-B400-57633D8DD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6905-1FF8-1947-BF9F-F13C3976572F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05F24-27B9-E542-A725-7891D5B0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0D146-D1E1-454D-91DB-7203ABD1D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54D2-A796-3542-94EA-640ACA2FA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68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2F76-1E91-1F40-85F3-563D5505C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LC01 : Liaisons chimiques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8C1453-7161-4A48-ACBE-111BD1CD1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Lycée</a:t>
            </a:r>
          </a:p>
          <a:p>
            <a:r>
              <a:rPr lang="fr-FR" dirty="0"/>
              <a:t>Prérequis : </a:t>
            </a:r>
          </a:p>
        </p:txBody>
      </p:sp>
    </p:spTree>
    <p:extLst>
      <p:ext uri="{BB962C8B-B14F-4D97-AF65-F5344CB8AC3E}">
        <p14:creationId xmlns:p14="http://schemas.microsoft.com/office/powerpoint/2010/main" val="19265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320" y="1928800"/>
            <a:ext cx="8833267" cy="28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5458600" y="744467"/>
            <a:ext cx="14368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667">
                <a:solidFill>
                  <a:srgbClr val="FFFFFF"/>
                </a:solidFill>
              </a:rPr>
              <a:t>T</a:t>
            </a:r>
            <a:r>
              <a:rPr lang="fr" sz="2667" baseline="-25000">
                <a:solidFill>
                  <a:srgbClr val="FFFFFF"/>
                </a:solidFill>
              </a:rPr>
              <a:t>fusion </a:t>
            </a:r>
            <a:r>
              <a:rPr lang="fr" sz="2667">
                <a:solidFill>
                  <a:srgbClr val="FFFFFF"/>
                </a:solidFill>
              </a:rPr>
              <a:t>?</a:t>
            </a:r>
            <a:endParaRPr sz="2667">
              <a:solidFill>
                <a:srgbClr val="FFFFFF"/>
              </a:solidFill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5714805" y="5511978"/>
            <a:ext cx="16580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" sz="2400" dirty="0">
                <a:solidFill>
                  <a:srgbClr val="FFFFFF"/>
                </a:solidFill>
              </a:rPr>
              <a:t>Isomère Z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019967" y="4929200"/>
            <a:ext cx="16580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" sz="2400">
                <a:solidFill>
                  <a:srgbClr val="FFFFFF"/>
                </a:solidFill>
              </a:rPr>
              <a:t>Isomère 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2C82852-C15F-3C4A-847F-D4A54FE5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Acides maléique et fumarique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1FC693-C20A-2841-AF35-BAD4FD526243}"/>
              </a:ext>
            </a:extLst>
          </p:cNvPr>
          <p:cNvSpPr txBox="1"/>
          <p:nvPr/>
        </p:nvSpPr>
        <p:spPr>
          <a:xfrm>
            <a:off x="2203269" y="317173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07CEA6-E660-8C47-A4E2-0FF23786A2C3}"/>
              </a:ext>
            </a:extLst>
          </p:cNvPr>
          <p:cNvSpPr txBox="1"/>
          <p:nvPr/>
        </p:nvSpPr>
        <p:spPr>
          <a:xfrm>
            <a:off x="3844835" y="324433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9850EA-A6BA-7849-804C-5148BFF7F18A}"/>
              </a:ext>
            </a:extLst>
          </p:cNvPr>
          <p:cNvSpPr txBox="1"/>
          <p:nvPr/>
        </p:nvSpPr>
        <p:spPr>
          <a:xfrm>
            <a:off x="1741714" y="2748956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756B60-6C46-6640-8AD9-6BE26A6B1797}"/>
              </a:ext>
            </a:extLst>
          </p:cNvPr>
          <p:cNvSpPr txBox="1"/>
          <p:nvPr/>
        </p:nvSpPr>
        <p:spPr>
          <a:xfrm>
            <a:off x="4629027" y="269665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6F1B6A-50A9-8E40-8C98-F1EC8AB049DF}"/>
              </a:ext>
            </a:extLst>
          </p:cNvPr>
          <p:cNvSpPr txBox="1"/>
          <p:nvPr/>
        </p:nvSpPr>
        <p:spPr>
          <a:xfrm>
            <a:off x="8019967" y="2977487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9E4942-C6E9-D64F-81B2-05FDD66E4DF4}"/>
              </a:ext>
            </a:extLst>
          </p:cNvPr>
          <p:cNvSpPr txBox="1"/>
          <p:nvPr/>
        </p:nvSpPr>
        <p:spPr>
          <a:xfrm>
            <a:off x="9399293" y="247069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F5CC1E-4BA2-EC42-BE4B-8ADD4E7F7F77}"/>
              </a:ext>
            </a:extLst>
          </p:cNvPr>
          <p:cNvSpPr txBox="1"/>
          <p:nvPr/>
        </p:nvSpPr>
        <p:spPr>
          <a:xfrm>
            <a:off x="7589715" y="2954661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19E9A1-D8C3-1C4B-8FFE-A7F050DB22D3}"/>
              </a:ext>
            </a:extLst>
          </p:cNvPr>
          <p:cNvSpPr txBox="1"/>
          <p:nvPr/>
        </p:nvSpPr>
        <p:spPr>
          <a:xfrm>
            <a:off x="9881940" y="2553536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625F8F-3A01-A84F-BBEB-5DA0130D39B2}"/>
              </a:ext>
            </a:extLst>
          </p:cNvPr>
          <p:cNvSpPr txBox="1"/>
          <p:nvPr/>
        </p:nvSpPr>
        <p:spPr>
          <a:xfrm>
            <a:off x="2760616" y="2117563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93308F5-74A7-8947-8D9B-AC5A987A17D6}"/>
              </a:ext>
            </a:extLst>
          </p:cNvPr>
          <p:cNvSpPr txBox="1"/>
          <p:nvPr/>
        </p:nvSpPr>
        <p:spPr>
          <a:xfrm>
            <a:off x="3568841" y="2117563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2B7C1E8-0AD8-164E-9642-80E08EDC2F1C}"/>
              </a:ext>
            </a:extLst>
          </p:cNvPr>
          <p:cNvCxnSpPr/>
          <p:nvPr/>
        </p:nvCxnSpPr>
        <p:spPr>
          <a:xfrm flipH="1" flipV="1">
            <a:off x="2299062" y="2470694"/>
            <a:ext cx="330927" cy="6914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C0C064D-3F28-CC4C-A1DF-861271307ED4}"/>
              </a:ext>
            </a:extLst>
          </p:cNvPr>
          <p:cNvCxnSpPr>
            <a:cxnSpLocks/>
          </p:cNvCxnSpPr>
          <p:nvPr/>
        </p:nvCxnSpPr>
        <p:spPr>
          <a:xfrm flipV="1">
            <a:off x="3943887" y="2448127"/>
            <a:ext cx="331200" cy="6912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931AF39-BB05-B244-8E53-BC09202828C6}"/>
              </a:ext>
            </a:extLst>
          </p:cNvPr>
          <p:cNvCxnSpPr/>
          <p:nvPr/>
        </p:nvCxnSpPr>
        <p:spPr>
          <a:xfrm flipV="1">
            <a:off x="3317964" y="1795749"/>
            <a:ext cx="0" cy="1432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37EBE3-CD5F-524A-87E1-45CCD8D9FDD7}"/>
                  </a:ext>
                </a:extLst>
              </p:cNvPr>
              <p:cNvSpPr/>
              <p:nvPr/>
            </p:nvSpPr>
            <p:spPr>
              <a:xfrm>
                <a:off x="4175085" y="2571458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37EBE3-CD5F-524A-87E1-45CCD8D9F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85" y="2571458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EF59F-2379-2A4C-B625-BBBBBAB7CA2C}"/>
                  </a:ext>
                </a:extLst>
              </p:cNvPr>
              <p:cNvSpPr/>
              <p:nvPr/>
            </p:nvSpPr>
            <p:spPr>
              <a:xfrm>
                <a:off x="1851293" y="2470694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EF59F-2379-2A4C-B625-BBBBBAB7C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293" y="2470694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B97D0A-CD26-A846-B7FD-24257F12D02E}"/>
                  </a:ext>
                </a:extLst>
              </p:cNvPr>
              <p:cNvSpPr/>
              <p:nvPr/>
            </p:nvSpPr>
            <p:spPr>
              <a:xfrm>
                <a:off x="3383418" y="1639073"/>
                <a:ext cx="2152962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𝐭𝐨𝐭</m:t>
                          </m:r>
                        </m:sub>
                      </m:sSub>
                      <m:r>
                        <a:rPr lang="fr-FR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B97D0A-CD26-A846-B7FD-24257F12D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418" y="1639073"/>
                <a:ext cx="2152962" cy="404791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EE9F818-9EA6-534C-9A22-E3DE4C4FFF22}"/>
              </a:ext>
            </a:extLst>
          </p:cNvPr>
          <p:cNvCxnSpPr>
            <a:cxnSpLocks/>
          </p:cNvCxnSpPr>
          <p:nvPr/>
        </p:nvCxnSpPr>
        <p:spPr>
          <a:xfrm flipH="1">
            <a:off x="8024334" y="3356400"/>
            <a:ext cx="405311" cy="6536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1F895AB-F337-044B-8D66-EE5D565FA337}"/>
              </a:ext>
            </a:extLst>
          </p:cNvPr>
          <p:cNvCxnSpPr>
            <a:cxnSpLocks/>
          </p:cNvCxnSpPr>
          <p:nvPr/>
        </p:nvCxnSpPr>
        <p:spPr>
          <a:xfrm flipV="1">
            <a:off x="9535420" y="1845958"/>
            <a:ext cx="416796" cy="6409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E416DE50-7B02-6046-896A-FE334762F592}"/>
              </a:ext>
            </a:extLst>
          </p:cNvPr>
          <p:cNvSpPr txBox="1"/>
          <p:nvPr/>
        </p:nvSpPr>
        <p:spPr>
          <a:xfrm>
            <a:off x="8696283" y="3465875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6505041-E034-4B44-868E-1E7112B30339}"/>
              </a:ext>
            </a:extLst>
          </p:cNvPr>
          <p:cNvSpPr txBox="1"/>
          <p:nvPr/>
        </p:nvSpPr>
        <p:spPr>
          <a:xfrm>
            <a:off x="8973647" y="1661292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594B6D-D320-7D42-AADB-A64ABC8AAD93}"/>
                  </a:ext>
                </a:extLst>
              </p:cNvPr>
              <p:cNvSpPr/>
              <p:nvPr/>
            </p:nvSpPr>
            <p:spPr>
              <a:xfrm>
                <a:off x="6721075" y="2001161"/>
                <a:ext cx="2152962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𝐭𝐨𝐭</m:t>
                          </m:r>
                        </m:sub>
                      </m:sSub>
                      <m:r>
                        <a:rPr lang="fr-FR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594B6D-D320-7D42-AADB-A64ABC8AA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075" y="2001161"/>
                <a:ext cx="2152962" cy="404791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445F35C-8A6A-3A4B-B2C4-F515AD04A572}"/>
                  </a:ext>
                </a:extLst>
              </p:cNvPr>
              <p:cNvSpPr/>
              <p:nvPr/>
            </p:nvSpPr>
            <p:spPr>
              <a:xfrm>
                <a:off x="7372805" y="4006965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445F35C-8A6A-3A4B-B2C4-F515AD04A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5" y="4006965"/>
                <a:ext cx="495584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FD27B1-C7A6-E842-808B-9AD6A816F93A}"/>
                  </a:ext>
                </a:extLst>
              </p:cNvPr>
              <p:cNvSpPr/>
              <p:nvPr/>
            </p:nvSpPr>
            <p:spPr>
              <a:xfrm>
                <a:off x="9952500" y="1520806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FD27B1-C7A6-E842-808B-9AD6A816F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500" y="1520806"/>
                <a:ext cx="495584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>
            <a:extLst>
              <a:ext uri="{FF2B5EF4-FFF2-40B4-BE49-F238E27FC236}">
                <a16:creationId xmlns:a16="http://schemas.microsoft.com/office/drawing/2014/main" id="{7361B872-FE13-1C43-A244-C73D74DC6A1A}"/>
              </a:ext>
            </a:extLst>
          </p:cNvPr>
          <p:cNvSpPr txBox="1"/>
          <p:nvPr/>
        </p:nvSpPr>
        <p:spPr>
          <a:xfrm>
            <a:off x="2258188" y="5215859"/>
            <a:ext cx="255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Molécule polaire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DD09F18-4CD1-E844-9475-F047401319F6}"/>
              </a:ext>
            </a:extLst>
          </p:cNvPr>
          <p:cNvSpPr txBox="1"/>
          <p:nvPr/>
        </p:nvSpPr>
        <p:spPr>
          <a:xfrm>
            <a:off x="7704942" y="5201989"/>
            <a:ext cx="299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Molécule apolaire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86B232-BB60-B341-B90A-9DBE43EAB03F}"/>
              </a:ext>
            </a:extLst>
          </p:cNvPr>
          <p:cNvSpPr txBox="1"/>
          <p:nvPr/>
        </p:nvSpPr>
        <p:spPr>
          <a:xfrm>
            <a:off x="1652530" y="5883007"/>
            <a:ext cx="871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On s’attend à </a:t>
            </a:r>
            <a:r>
              <a:rPr lang="fr-FR" sz="2800" b="1" dirty="0" err="1">
                <a:solidFill>
                  <a:srgbClr val="FF0000"/>
                </a:solidFill>
              </a:rPr>
              <a:t>T</a:t>
            </a:r>
            <a:r>
              <a:rPr lang="fr-FR" sz="2800" b="1" baseline="-25000" dirty="0" err="1">
                <a:solidFill>
                  <a:srgbClr val="FF0000"/>
                </a:solidFill>
              </a:rPr>
              <a:t>fus</a:t>
            </a:r>
            <a:r>
              <a:rPr lang="fr-FR" sz="2800" b="1" dirty="0">
                <a:solidFill>
                  <a:srgbClr val="FF0000"/>
                </a:solidFill>
              </a:rPr>
              <a:t>(maléique) &gt; </a:t>
            </a:r>
            <a:r>
              <a:rPr lang="fr-FR" sz="2800" b="1" dirty="0" err="1">
                <a:solidFill>
                  <a:srgbClr val="FF0000"/>
                </a:solidFill>
              </a:rPr>
              <a:t>T</a:t>
            </a:r>
            <a:r>
              <a:rPr lang="fr-FR" sz="2800" b="1" baseline="-25000" dirty="0" err="1">
                <a:solidFill>
                  <a:srgbClr val="FF0000"/>
                </a:solidFill>
              </a:rPr>
              <a:t>fus</a:t>
            </a:r>
            <a:r>
              <a:rPr lang="fr-FR" sz="2800" b="1" dirty="0">
                <a:solidFill>
                  <a:srgbClr val="FF0000"/>
                </a:solidFill>
              </a:rPr>
              <a:t>(fumarique)… </a:t>
            </a:r>
          </a:p>
        </p:txBody>
      </p:sp>
    </p:spTree>
    <p:extLst>
      <p:ext uri="{BB962C8B-B14F-4D97-AF65-F5344CB8AC3E}">
        <p14:creationId xmlns:p14="http://schemas.microsoft.com/office/powerpoint/2010/main" val="53851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420CE-E299-484E-9E45-B07BEA59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9" y="593366"/>
            <a:ext cx="11591241" cy="1643057"/>
          </a:xfrm>
        </p:spPr>
        <p:txBody>
          <a:bodyPr/>
          <a:lstStyle/>
          <a:p>
            <a:r>
              <a:rPr lang="fr-FR" dirty="0"/>
              <a:t>Températures de fusion acide fumarique/maléique</a:t>
            </a:r>
          </a:p>
        </p:txBody>
      </p:sp>
      <p:pic>
        <p:nvPicPr>
          <p:cNvPr id="6" name="Google Shape;190;p25">
            <a:extLst>
              <a:ext uri="{FF2B5EF4-FFF2-40B4-BE49-F238E27FC236}">
                <a16:creationId xmlns:a16="http://schemas.microsoft.com/office/drawing/2014/main" id="{15C2BA2E-D9DE-BA45-A3BB-579B87DAF4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1320" y="1884733"/>
            <a:ext cx="8833267" cy="28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0;p28">
            <a:extLst>
              <a:ext uri="{FF2B5EF4-FFF2-40B4-BE49-F238E27FC236}">
                <a16:creationId xmlns:a16="http://schemas.microsoft.com/office/drawing/2014/main" id="{053F46C5-6E58-2A44-B21D-F303304B4F80}"/>
              </a:ext>
            </a:extLst>
          </p:cNvPr>
          <p:cNvSpPr txBox="1"/>
          <p:nvPr/>
        </p:nvSpPr>
        <p:spPr>
          <a:xfrm>
            <a:off x="3485245" y="4960009"/>
            <a:ext cx="1827300" cy="56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 err="1"/>
              <a:t>T</a:t>
            </a:r>
            <a:r>
              <a:rPr lang="fr" sz="2000" baseline="-25000" dirty="0" err="1"/>
              <a:t>fusion</a:t>
            </a:r>
            <a:r>
              <a:rPr lang="fr" sz="2000" baseline="-25000" dirty="0"/>
              <a:t> </a:t>
            </a:r>
            <a:r>
              <a:rPr lang="fr" sz="2000" dirty="0"/>
              <a:t>= 125 °C</a:t>
            </a:r>
            <a:endParaRPr sz="2000" dirty="0"/>
          </a:p>
        </p:txBody>
      </p:sp>
      <p:sp>
        <p:nvSpPr>
          <p:cNvPr id="10" name="Google Shape;221;p28">
            <a:extLst>
              <a:ext uri="{FF2B5EF4-FFF2-40B4-BE49-F238E27FC236}">
                <a16:creationId xmlns:a16="http://schemas.microsoft.com/office/drawing/2014/main" id="{E7B0221B-593B-324C-9DFC-E3C160423D3A}"/>
              </a:ext>
            </a:extLst>
          </p:cNvPr>
          <p:cNvSpPr txBox="1"/>
          <p:nvPr/>
        </p:nvSpPr>
        <p:spPr>
          <a:xfrm>
            <a:off x="7156895" y="4960009"/>
            <a:ext cx="1827300" cy="56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</a:t>
            </a:r>
            <a:r>
              <a:rPr lang="fr" sz="2000" baseline="-25000"/>
              <a:t>fusion </a:t>
            </a:r>
            <a:r>
              <a:rPr lang="fr" sz="2000"/>
              <a:t>= 264 °C</a:t>
            </a:r>
            <a:endParaRPr sz="2000"/>
          </a:p>
        </p:txBody>
      </p:sp>
      <p:sp>
        <p:nvSpPr>
          <p:cNvPr id="11" name="Google Shape;222;p28">
            <a:extLst>
              <a:ext uri="{FF2B5EF4-FFF2-40B4-BE49-F238E27FC236}">
                <a16:creationId xmlns:a16="http://schemas.microsoft.com/office/drawing/2014/main" id="{F88D169C-F086-A74A-97A0-62A2EC095C04}"/>
              </a:ext>
            </a:extLst>
          </p:cNvPr>
          <p:cNvSpPr txBox="1"/>
          <p:nvPr/>
        </p:nvSpPr>
        <p:spPr>
          <a:xfrm>
            <a:off x="1573495" y="4960009"/>
            <a:ext cx="18273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Expérimental :</a:t>
            </a:r>
            <a:endParaRPr sz="2000"/>
          </a:p>
        </p:txBody>
      </p:sp>
      <p:sp>
        <p:nvSpPr>
          <p:cNvPr id="12" name="Google Shape;223;p28">
            <a:extLst>
              <a:ext uri="{FF2B5EF4-FFF2-40B4-BE49-F238E27FC236}">
                <a16:creationId xmlns:a16="http://schemas.microsoft.com/office/drawing/2014/main" id="{C77549C3-687B-6E44-BD1D-811954A1C3C4}"/>
              </a:ext>
            </a:extLst>
          </p:cNvPr>
          <p:cNvSpPr txBox="1"/>
          <p:nvPr/>
        </p:nvSpPr>
        <p:spPr>
          <a:xfrm>
            <a:off x="1531320" y="5696134"/>
            <a:ext cx="18273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Théorique :</a:t>
            </a:r>
            <a:endParaRPr sz="2000"/>
          </a:p>
        </p:txBody>
      </p:sp>
      <p:sp>
        <p:nvSpPr>
          <p:cNvPr id="13" name="Google Shape;224;p28">
            <a:extLst>
              <a:ext uri="{FF2B5EF4-FFF2-40B4-BE49-F238E27FC236}">
                <a16:creationId xmlns:a16="http://schemas.microsoft.com/office/drawing/2014/main" id="{43945436-6C5E-2C4F-85C6-C2A49D2EFC8C}"/>
              </a:ext>
            </a:extLst>
          </p:cNvPr>
          <p:cNvSpPr txBox="1"/>
          <p:nvPr/>
        </p:nvSpPr>
        <p:spPr>
          <a:xfrm>
            <a:off x="3485245" y="5696134"/>
            <a:ext cx="18273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</a:t>
            </a:r>
            <a:r>
              <a:rPr lang="fr" sz="2000" baseline="-25000"/>
              <a:t>fusion </a:t>
            </a:r>
            <a:r>
              <a:rPr lang="fr" sz="2000"/>
              <a:t>= 131 °C</a:t>
            </a:r>
            <a:endParaRPr sz="2000"/>
          </a:p>
        </p:txBody>
      </p:sp>
      <p:sp>
        <p:nvSpPr>
          <p:cNvPr id="14" name="Google Shape;225;p28">
            <a:extLst>
              <a:ext uri="{FF2B5EF4-FFF2-40B4-BE49-F238E27FC236}">
                <a16:creationId xmlns:a16="http://schemas.microsoft.com/office/drawing/2014/main" id="{EF81FCB6-D09A-534C-8DA5-B8C2F11EEB19}"/>
              </a:ext>
            </a:extLst>
          </p:cNvPr>
          <p:cNvSpPr txBox="1"/>
          <p:nvPr/>
        </p:nvSpPr>
        <p:spPr>
          <a:xfrm>
            <a:off x="7156895" y="5696134"/>
            <a:ext cx="18273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 err="1"/>
              <a:t>T</a:t>
            </a:r>
            <a:r>
              <a:rPr lang="fr" sz="2000" baseline="-25000" dirty="0" err="1"/>
              <a:t>fusion</a:t>
            </a:r>
            <a:r>
              <a:rPr lang="fr" sz="2000" baseline="-25000" dirty="0"/>
              <a:t> </a:t>
            </a:r>
            <a:r>
              <a:rPr lang="fr" sz="2000" dirty="0"/>
              <a:t>= 287 °C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8130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D50B5-DAC9-C945-816B-79D940DE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de la liaison hydrogène</a:t>
            </a:r>
          </a:p>
        </p:txBody>
      </p:sp>
      <p:pic>
        <p:nvPicPr>
          <p:cNvPr id="4" name="Google Shape;217;p28">
            <a:extLst>
              <a:ext uri="{FF2B5EF4-FFF2-40B4-BE49-F238E27FC236}">
                <a16:creationId xmlns:a16="http://schemas.microsoft.com/office/drawing/2014/main" id="{4A4E3AE1-4B39-E24D-BE85-18A9E5AC4B8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989" y="1749261"/>
            <a:ext cx="10967299" cy="25527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8EA5959-5BBF-0944-996D-96E364356AB9}"/>
              </a:ext>
            </a:extLst>
          </p:cNvPr>
          <p:cNvSpPr txBox="1"/>
          <p:nvPr/>
        </p:nvSpPr>
        <p:spPr>
          <a:xfrm>
            <a:off x="207800" y="5741413"/>
            <a:ext cx="117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Plus d’interactions entre molécules -&gt; température de fusion plus haute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FD983E-A9AF-5845-9719-450589114A95}"/>
              </a:ext>
            </a:extLst>
          </p:cNvPr>
          <p:cNvSpPr txBox="1"/>
          <p:nvPr/>
        </p:nvSpPr>
        <p:spPr>
          <a:xfrm>
            <a:off x="899712" y="4174559"/>
            <a:ext cx="237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Liaison hydrogène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intra</a:t>
            </a:r>
            <a:r>
              <a:rPr lang="fr-FR" dirty="0"/>
              <a:t>moléculaire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0038C9-1EB6-264A-A1D8-8769DFF4C164}"/>
              </a:ext>
            </a:extLst>
          </p:cNvPr>
          <p:cNvSpPr txBox="1"/>
          <p:nvPr/>
        </p:nvSpPr>
        <p:spPr>
          <a:xfrm>
            <a:off x="7120561" y="4047957"/>
            <a:ext cx="237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Liaison hydrogène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inter</a:t>
            </a:r>
            <a:r>
              <a:rPr lang="fr-FR" dirty="0"/>
              <a:t>moléculaire</a:t>
            </a:r>
          </a:p>
        </p:txBody>
      </p:sp>
    </p:spTree>
    <p:extLst>
      <p:ext uri="{BB962C8B-B14F-4D97-AF65-F5344CB8AC3E}">
        <p14:creationId xmlns:p14="http://schemas.microsoft.com/office/powerpoint/2010/main" val="218522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80892-F04D-0843-A00C-DEEB20C3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AB7516E-6B12-5E4B-B1DC-F3C860D3F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01734"/>
              </p:ext>
            </p:extLst>
          </p:nvPr>
        </p:nvGraphicFramePr>
        <p:xfrm>
          <a:off x="546536" y="1766990"/>
          <a:ext cx="9165024" cy="3324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008">
                  <a:extLst>
                    <a:ext uri="{9D8B030D-6E8A-4147-A177-3AD203B41FA5}">
                      <a16:colId xmlns:a16="http://schemas.microsoft.com/office/drawing/2014/main" val="487868462"/>
                    </a:ext>
                  </a:extLst>
                </a:gridCol>
                <a:gridCol w="3055008">
                  <a:extLst>
                    <a:ext uri="{9D8B030D-6E8A-4147-A177-3AD203B41FA5}">
                      <a16:colId xmlns:a16="http://schemas.microsoft.com/office/drawing/2014/main" val="4165603612"/>
                    </a:ext>
                  </a:extLst>
                </a:gridCol>
                <a:gridCol w="3055008">
                  <a:extLst>
                    <a:ext uri="{9D8B030D-6E8A-4147-A177-3AD203B41FA5}">
                      <a16:colId xmlns:a16="http://schemas.microsoft.com/office/drawing/2014/main" val="2878437248"/>
                    </a:ext>
                  </a:extLst>
                </a:gridCol>
              </a:tblGrid>
              <a:tr h="897560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Type de liaison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Interaction mise en jeu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/>
                        <a:t>Energie typique</a:t>
                      </a:r>
                    </a:p>
                  </a:txBody>
                  <a:tcPr marL="121706" marR="121706" marT="60853" marB="60853" anchor="ctr"/>
                </a:tc>
                <a:extLst>
                  <a:ext uri="{0D108BD9-81ED-4DB2-BD59-A6C34878D82A}">
                    <a16:rowId xmlns:a16="http://schemas.microsoft.com/office/drawing/2014/main" val="3444973421"/>
                  </a:ext>
                </a:extLst>
              </a:tr>
              <a:tr h="897560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Covalente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Mise en commun électron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2500" dirty="0" err="1">
                          <a:solidFill>
                            <a:srgbClr val="FF0000"/>
                          </a:solidFill>
                        </a:rPr>
                        <a:t>qq</a:t>
                      </a:r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 100 kJ/mol</a:t>
                      </a:r>
                    </a:p>
                  </a:txBody>
                  <a:tcPr marL="121706" marR="121706" marT="60853" marB="60853" anchor="ctr"/>
                </a:tc>
                <a:extLst>
                  <a:ext uri="{0D108BD9-81ED-4DB2-BD59-A6C34878D82A}">
                    <a16:rowId xmlns:a16="http://schemas.microsoft.com/office/drawing/2014/main" val="1582367685"/>
                  </a:ext>
                </a:extLst>
              </a:tr>
              <a:tr h="509633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Ionique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Électrostatique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2500" dirty="0" err="1">
                          <a:solidFill>
                            <a:srgbClr val="FF0000"/>
                          </a:solidFill>
                        </a:rPr>
                        <a:t>qq</a:t>
                      </a:r>
                      <a:r>
                        <a:rPr lang="fr-FR" sz="2500" dirty="0">
                          <a:solidFill>
                            <a:srgbClr val="FF0000"/>
                          </a:solidFill>
                        </a:rPr>
                        <a:t> 100 kJ/mol</a:t>
                      </a:r>
                    </a:p>
                  </a:txBody>
                  <a:tcPr marL="121706" marR="121706" marT="60853" marB="60853" anchor="ctr"/>
                </a:tc>
                <a:extLst>
                  <a:ext uri="{0D108BD9-81ED-4DB2-BD59-A6C34878D82A}">
                    <a16:rowId xmlns:a16="http://schemas.microsoft.com/office/drawing/2014/main" val="61690680"/>
                  </a:ext>
                </a:extLst>
              </a:tr>
              <a:tr h="509633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chemeClr val="accent2"/>
                          </a:solidFill>
                        </a:rPr>
                        <a:t>Hydrogène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chemeClr val="accent2"/>
                          </a:solidFill>
                        </a:rPr>
                        <a:t>Liaison Hydrogène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chemeClr val="accent2"/>
                          </a:solidFill>
                        </a:rPr>
                        <a:t>10-20 kJ/mol</a:t>
                      </a:r>
                    </a:p>
                  </a:txBody>
                  <a:tcPr marL="121706" marR="121706" marT="60853" marB="60853" anchor="ctr"/>
                </a:tc>
                <a:extLst>
                  <a:ext uri="{0D108BD9-81ED-4DB2-BD59-A6C34878D82A}">
                    <a16:rowId xmlns:a16="http://schemas.microsoft.com/office/drawing/2014/main" val="666775762"/>
                  </a:ext>
                </a:extLst>
              </a:tr>
              <a:tr h="509633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chemeClr val="accent6"/>
                          </a:solidFill>
                        </a:rPr>
                        <a:t>Van der </a:t>
                      </a:r>
                      <a:r>
                        <a:rPr lang="fr-FR" sz="2500" dirty="0" err="1">
                          <a:solidFill>
                            <a:schemeClr val="accent6"/>
                          </a:solidFill>
                        </a:rPr>
                        <a:t>Waals</a:t>
                      </a:r>
                      <a:endParaRPr lang="fr-FR" sz="2500" dirty="0">
                        <a:solidFill>
                          <a:schemeClr val="accent6"/>
                        </a:solidFill>
                      </a:endParaRP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chemeClr val="accent6"/>
                          </a:solidFill>
                        </a:rPr>
                        <a:t>Dipôle-dipôle</a:t>
                      </a:r>
                    </a:p>
                  </a:txBody>
                  <a:tcPr marL="121706" marR="121706" marT="60853" marB="608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>
                          <a:solidFill>
                            <a:schemeClr val="accent6"/>
                          </a:solidFill>
                        </a:rPr>
                        <a:t>1-10 kJ/mol</a:t>
                      </a:r>
                    </a:p>
                  </a:txBody>
                  <a:tcPr marL="121706" marR="121706" marT="60853" marB="60853" anchor="ctr"/>
                </a:tc>
                <a:extLst>
                  <a:ext uri="{0D108BD9-81ED-4DB2-BD59-A6C34878D82A}">
                    <a16:rowId xmlns:a16="http://schemas.microsoft.com/office/drawing/2014/main" val="25279630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926E37A-D0DE-B946-8BF3-797D093118A8}"/>
              </a:ext>
            </a:extLst>
          </p:cNvPr>
          <p:cNvSpPr txBox="1"/>
          <p:nvPr/>
        </p:nvSpPr>
        <p:spPr>
          <a:xfrm>
            <a:off x="10216055" y="3168134"/>
            <a:ext cx="214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Intra moléculaire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DA9935-228B-DA4A-B229-770B9347B835}"/>
              </a:ext>
            </a:extLst>
          </p:cNvPr>
          <p:cNvSpPr txBox="1"/>
          <p:nvPr/>
        </p:nvSpPr>
        <p:spPr>
          <a:xfrm>
            <a:off x="10216055" y="4623081"/>
            <a:ext cx="19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Inter moléculaire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E8A426-F731-4540-9DB4-57AC7164DECC}"/>
              </a:ext>
            </a:extLst>
          </p:cNvPr>
          <p:cNvSpPr txBox="1"/>
          <p:nvPr/>
        </p:nvSpPr>
        <p:spPr>
          <a:xfrm>
            <a:off x="10216055" y="4129095"/>
            <a:ext cx="214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Intermédiaire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F58BB9B-8395-044B-92E4-EA1D47B14131}"/>
              </a:ext>
            </a:extLst>
          </p:cNvPr>
          <p:cNvSpPr/>
          <p:nvPr/>
        </p:nvSpPr>
        <p:spPr>
          <a:xfrm>
            <a:off x="9876079" y="2701159"/>
            <a:ext cx="339976" cy="130328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99E9E550-15BE-574A-9B7E-56253443316B}"/>
              </a:ext>
            </a:extLst>
          </p:cNvPr>
          <p:cNvSpPr/>
          <p:nvPr/>
        </p:nvSpPr>
        <p:spPr>
          <a:xfrm>
            <a:off x="9876079" y="4004441"/>
            <a:ext cx="339976" cy="61864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10E52740-7AA0-BD46-B790-E2F85F5D983B}"/>
              </a:ext>
            </a:extLst>
          </p:cNvPr>
          <p:cNvSpPr/>
          <p:nvPr/>
        </p:nvSpPr>
        <p:spPr>
          <a:xfrm>
            <a:off x="9876079" y="4630650"/>
            <a:ext cx="339976" cy="459406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3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F7423-F707-0C4F-9580-31BCA6FC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6AC1C-BEAC-E74F-915C-8735FB52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Banc </a:t>
            </a:r>
            <a:r>
              <a:rPr lang="fr-FR" dirty="0" err="1"/>
              <a:t>Köfler</a:t>
            </a:r>
            <a:endParaRPr lang="fr-FR" dirty="0"/>
          </a:p>
          <a:p>
            <a:r>
              <a:rPr lang="fr-FR" dirty="0"/>
              <a:t>Acide fumarique/maléique solides</a:t>
            </a:r>
          </a:p>
          <a:p>
            <a:r>
              <a:rPr lang="fr-FR" dirty="0"/>
              <a:t>Butane, acétone</a:t>
            </a:r>
          </a:p>
          <a:p>
            <a:r>
              <a:rPr lang="fr-FR" dirty="0"/>
              <a:t>I2, cyclohexane</a:t>
            </a:r>
          </a:p>
          <a:p>
            <a:r>
              <a:rPr lang="fr-FR" dirty="0"/>
              <a:t>Erlenmeyer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7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. Les liaisons chimiques - ppt télécharger">
            <a:extLst>
              <a:ext uri="{FF2B5EF4-FFF2-40B4-BE49-F238E27FC236}">
                <a16:creationId xmlns:a16="http://schemas.microsoft.com/office/drawing/2014/main" id="{A42ECA94-24F9-D646-AA87-E8AA8891B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27906"/>
            <a:ext cx="7026966" cy="52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B2EEA5-5595-8E49-A987-6B475CC47F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dirty="0"/>
              <a:t>Force des liaisons covalentes</a:t>
            </a:r>
          </a:p>
        </p:txBody>
      </p:sp>
    </p:spTree>
    <p:extLst>
      <p:ext uri="{BB962C8B-B14F-4D97-AF65-F5344CB8AC3E}">
        <p14:creationId xmlns:p14="http://schemas.microsoft.com/office/powerpoint/2010/main" val="188133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5. Les liaisons chimiques - ppt télécharger">
            <a:extLst>
              <a:ext uri="{FF2B5EF4-FFF2-40B4-BE49-F238E27FC236}">
                <a16:creationId xmlns:a16="http://schemas.microsoft.com/office/drawing/2014/main" id="{A77980EE-CE37-BF40-B19B-62E81AD8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7" y="1374222"/>
            <a:ext cx="4997224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. Les liaisons chimiques - ppt télécharger">
            <a:extLst>
              <a:ext uri="{FF2B5EF4-FFF2-40B4-BE49-F238E27FC236}">
                <a16:creationId xmlns:a16="http://schemas.microsoft.com/office/drawing/2014/main" id="{5912BCBD-11CA-F044-AA07-D7C864DC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52" y="1324428"/>
            <a:ext cx="4740783" cy="355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FE6AA3-DAFC-2E4F-9821-C0E7BD01C1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fr-FR" dirty="0"/>
              <a:t>Longueur des liaisons covalentes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737E0-84AB-304E-8FD6-DFF5EB5ABD56}"/>
              </a:ext>
            </a:extLst>
          </p:cNvPr>
          <p:cNvSpPr/>
          <p:nvPr/>
        </p:nvSpPr>
        <p:spPr>
          <a:xfrm>
            <a:off x="0" y="1202635"/>
            <a:ext cx="838200" cy="488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19A0D-D255-6841-B39F-98866551C56D}"/>
              </a:ext>
            </a:extLst>
          </p:cNvPr>
          <p:cNvSpPr/>
          <p:nvPr/>
        </p:nvSpPr>
        <p:spPr>
          <a:xfrm>
            <a:off x="261257" y="2812869"/>
            <a:ext cx="1759132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A897AD-8469-6F44-9751-3752F7841AB8}"/>
              </a:ext>
            </a:extLst>
          </p:cNvPr>
          <p:cNvSpPr/>
          <p:nvPr/>
        </p:nvSpPr>
        <p:spPr>
          <a:xfrm>
            <a:off x="5712152" y="2649991"/>
            <a:ext cx="1759132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0F26D-5B40-6042-A5D7-83904985F2F9}"/>
              </a:ext>
            </a:extLst>
          </p:cNvPr>
          <p:cNvSpPr/>
          <p:nvPr/>
        </p:nvSpPr>
        <p:spPr>
          <a:xfrm>
            <a:off x="261257" y="3509554"/>
            <a:ext cx="1759132" cy="121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A51C55-CFD4-294B-9619-7A25E9000315}"/>
              </a:ext>
            </a:extLst>
          </p:cNvPr>
          <p:cNvSpPr/>
          <p:nvPr/>
        </p:nvSpPr>
        <p:spPr>
          <a:xfrm>
            <a:off x="5712152" y="3368040"/>
            <a:ext cx="1759132" cy="202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460C18-E16C-B446-9014-B5CB81F15FC6}"/>
              </a:ext>
            </a:extLst>
          </p:cNvPr>
          <p:cNvSpPr/>
          <p:nvPr/>
        </p:nvSpPr>
        <p:spPr>
          <a:xfrm>
            <a:off x="5777466" y="3720329"/>
            <a:ext cx="1759132" cy="2024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5775F-E936-0E4E-B20D-24F96BF3542D}"/>
              </a:ext>
            </a:extLst>
          </p:cNvPr>
          <p:cNvSpPr/>
          <p:nvPr/>
        </p:nvSpPr>
        <p:spPr>
          <a:xfrm>
            <a:off x="2894929" y="3994241"/>
            <a:ext cx="1759132" cy="2024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31BA9B-1810-C04E-9D17-5E5A1D8820CC}"/>
              </a:ext>
            </a:extLst>
          </p:cNvPr>
          <p:cNvSpPr txBox="1"/>
          <p:nvPr/>
        </p:nvSpPr>
        <p:spPr>
          <a:xfrm>
            <a:off x="2107473" y="5242781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Distance diminue avec énergie de liaison : </a:t>
            </a:r>
            <a:r>
              <a:rPr lang="fr-FR" dirty="0">
                <a:solidFill>
                  <a:schemeClr val="accent2"/>
                </a:solidFill>
              </a:rPr>
              <a:t>d(OH)</a:t>
            </a:r>
            <a:r>
              <a:rPr lang="fr-FR" dirty="0"/>
              <a:t> &lt; </a:t>
            </a:r>
            <a:r>
              <a:rPr lang="fr-FR" dirty="0">
                <a:solidFill>
                  <a:schemeClr val="accent1"/>
                </a:solidFill>
              </a:rPr>
              <a:t>d(CO)</a:t>
            </a:r>
            <a:r>
              <a:rPr lang="fr-FR" dirty="0"/>
              <a:t> et </a:t>
            </a:r>
            <a:r>
              <a:rPr lang="fr-FR" dirty="0">
                <a:solidFill>
                  <a:schemeClr val="accent2"/>
                </a:solidFill>
              </a:rPr>
              <a:t>E(OH)</a:t>
            </a:r>
            <a:r>
              <a:rPr lang="fr-FR" dirty="0"/>
              <a:t> &gt; </a:t>
            </a:r>
            <a:r>
              <a:rPr lang="fr-FR" dirty="0">
                <a:solidFill>
                  <a:schemeClr val="accent1"/>
                </a:solidFill>
              </a:rPr>
              <a:t>E(CO)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08275E0-D83E-4F44-B8FB-C54BEB486AE8}"/>
              </a:ext>
            </a:extLst>
          </p:cNvPr>
          <p:cNvSpPr txBox="1"/>
          <p:nvPr/>
        </p:nvSpPr>
        <p:spPr>
          <a:xfrm>
            <a:off x="2020389" y="5889112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Distance diminue avec multiplicité liaison (car énergie augmente)  : </a:t>
            </a:r>
            <a:r>
              <a:rPr lang="fr-FR" dirty="0">
                <a:solidFill>
                  <a:srgbClr val="FF0000"/>
                </a:solidFill>
              </a:rPr>
              <a:t>C-C et C=C</a:t>
            </a:r>
          </a:p>
        </p:txBody>
      </p:sp>
    </p:spTree>
    <p:extLst>
      <p:ext uri="{BB962C8B-B14F-4D97-AF65-F5344CB8AC3E}">
        <p14:creationId xmlns:p14="http://schemas.microsoft.com/office/powerpoint/2010/main" val="254890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0EB40-ED3D-5045-956A-D52A6E96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électronégativité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8E848-D513-AD48-8D9F-274D2E56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Électronégativité 𝝌 d’un atome: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br>
              <a:rPr lang="fr-FR" dirty="0"/>
            </a:br>
            <a:r>
              <a:rPr lang="fr-FR" dirty="0"/>
              <a:t>capacité à </a:t>
            </a:r>
            <a:r>
              <a:rPr lang="fr-FR" u="sng" dirty="0"/>
              <a:t>attirer les électrons </a:t>
            </a:r>
            <a:r>
              <a:rPr lang="fr-FR" dirty="0"/>
              <a:t>lors de la formation d'une </a:t>
            </a:r>
            <a:r>
              <a:rPr lang="fr-FR" u="sng" dirty="0"/>
              <a:t>liaison</a:t>
            </a:r>
            <a:r>
              <a:rPr lang="fr-FR" dirty="0"/>
              <a:t> avec un </a:t>
            </a:r>
            <a:r>
              <a:rPr lang="fr-FR" u="sng" dirty="0"/>
              <a:t>autre atome</a:t>
            </a:r>
          </a:p>
        </p:txBody>
      </p:sp>
    </p:spTree>
    <p:extLst>
      <p:ext uri="{BB962C8B-B14F-4D97-AF65-F5344CB8AC3E}">
        <p14:creationId xmlns:p14="http://schemas.microsoft.com/office/powerpoint/2010/main" val="64861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6E2A6-EE80-7946-A452-F5119B90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Dissolution de </a:t>
            </a:r>
            <a:r>
              <a:rPr lang="fr-FR" dirty="0" err="1"/>
              <a:t>NaCl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62F72-E160-4A4E-86F6-B7C3B5E4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https://</a:t>
            </a:r>
            <a:r>
              <a:rPr lang="fr-FR" dirty="0" err="1"/>
              <a:t>www.youtube.com</a:t>
            </a:r>
            <a:r>
              <a:rPr lang="fr-FR" dirty="0"/>
              <a:t>/</a:t>
            </a:r>
            <a:r>
              <a:rPr lang="fr-FR" dirty="0" err="1"/>
              <a:t>watch?v</a:t>
            </a:r>
            <a:r>
              <a:rPr lang="fr-FR" dirty="0"/>
              <a:t>=R4RkKvyf-dg</a:t>
            </a:r>
          </a:p>
        </p:txBody>
      </p:sp>
      <p:pic>
        <p:nvPicPr>
          <p:cNvPr id="2052" name="Picture 4" descr="L'eau et la vie - Science étonnante | podCloud">
            <a:extLst>
              <a:ext uri="{FF2B5EF4-FFF2-40B4-BE49-F238E27FC236}">
                <a16:creationId xmlns:a16="http://schemas.microsoft.com/office/drawing/2014/main" id="{C98FE9B5-5DFB-A647-ABFA-E306D51D9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8672"/>
            <a:ext cx="8711514" cy="38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05DFE-2AC4-BA43-B970-956FEEAA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dipolaire</a:t>
            </a:r>
          </a:p>
        </p:txBody>
      </p:sp>
      <p:pic>
        <p:nvPicPr>
          <p:cNvPr id="3078" name="Picture 6" descr="Un cours pour bien comprendre les molécules du vivant">
            <a:extLst>
              <a:ext uri="{FF2B5EF4-FFF2-40B4-BE49-F238E27FC236}">
                <a16:creationId xmlns:a16="http://schemas.microsoft.com/office/drawing/2014/main" id="{645A5234-6FEF-EF4B-AF6D-FB05D947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72" y="1523225"/>
            <a:ext cx="6649581" cy="49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41CDE0B-3612-E947-96E8-B6098E9E6497}"/>
                  </a:ext>
                </a:extLst>
              </p:cNvPr>
              <p:cNvSpPr txBox="1"/>
              <p:nvPr/>
            </p:nvSpPr>
            <p:spPr>
              <a:xfrm>
                <a:off x="3161211" y="4833257"/>
                <a:ext cx="1593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fr-FR" dirty="0"/>
                  <a:t>= 0 :</a:t>
                </a:r>
              </a:p>
              <a:p>
                <a:endParaRPr lang="fr-FR" dirty="0"/>
              </a:p>
              <a:p>
                <a:r>
                  <a:rPr lang="fr-FR" dirty="0"/>
                  <a:t>Pas de moment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41CDE0B-3612-E947-96E8-B6098E9E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11" y="4833257"/>
                <a:ext cx="1593669" cy="1200329"/>
              </a:xfrm>
              <a:prstGeom prst="rect">
                <a:avLst/>
              </a:prstGeom>
              <a:blipFill>
                <a:blip r:embed="rId3"/>
                <a:stretch>
                  <a:fillRect l="-3968" t="-2083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7C72DC1-EA12-9D4F-8BD8-8F814804FDE3}"/>
                  </a:ext>
                </a:extLst>
              </p:cNvPr>
              <p:cNvSpPr txBox="1"/>
              <p:nvPr/>
            </p:nvSpPr>
            <p:spPr>
              <a:xfrm>
                <a:off x="6359436" y="4677571"/>
                <a:ext cx="21553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≠0  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Charge partielles et asymétrie : </a:t>
                </a:r>
              </a:p>
              <a:p>
                <a:r>
                  <a:rPr lang="fr-FR" dirty="0"/>
                  <a:t>moment dipolaire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7C72DC1-EA12-9D4F-8BD8-8F814804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436" y="4677571"/>
                <a:ext cx="2155371" cy="1200329"/>
              </a:xfrm>
              <a:prstGeom prst="rect">
                <a:avLst/>
              </a:prstGeom>
              <a:blipFill>
                <a:blip r:embed="rId4"/>
                <a:stretch>
                  <a:fillRect l="-2339" b="-7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835ED94-2313-FE45-94CE-8E68E2B26D0D}"/>
              </a:ext>
            </a:extLst>
          </p:cNvPr>
          <p:cNvCxnSpPr/>
          <p:nvPr/>
        </p:nvCxnSpPr>
        <p:spPr>
          <a:xfrm flipH="1">
            <a:off x="6461759" y="3770812"/>
            <a:ext cx="1689463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3105C6-E803-BE49-8892-FF125D3DA335}"/>
                  </a:ext>
                </a:extLst>
              </p:cNvPr>
              <p:cNvSpPr/>
              <p:nvPr/>
            </p:nvSpPr>
            <p:spPr>
              <a:xfrm>
                <a:off x="7069888" y="2185969"/>
                <a:ext cx="494046" cy="52322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</m:oMath>
                  </m:oMathPara>
                </a14:m>
                <a:endParaRPr lang="fr-FR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3105C6-E803-BE49-8892-FF125D3D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88" y="2185969"/>
                <a:ext cx="494046" cy="52322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A3C4D-71EB-6C47-A1EB-23E9C8A1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 entre dipôles : force de Keesom</a:t>
            </a:r>
          </a:p>
        </p:txBody>
      </p:sp>
      <p:pic>
        <p:nvPicPr>
          <p:cNvPr id="2050" name="Picture 2" descr="Les Forces de Van Der Waals – TPE Gecko LN">
            <a:extLst>
              <a:ext uri="{FF2B5EF4-FFF2-40B4-BE49-F238E27FC236}">
                <a16:creationId xmlns:a16="http://schemas.microsoft.com/office/drawing/2014/main" id="{B73D751B-55C0-BD4C-ACDB-0B9470D3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57" y="1585051"/>
            <a:ext cx="5369805" cy="50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55EF3-2ADA-1D4E-A502-D1A31BFF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interaction dipôle-dipôle</a:t>
            </a:r>
          </a:p>
        </p:txBody>
      </p:sp>
      <p:pic>
        <p:nvPicPr>
          <p:cNvPr id="4098" name="Picture 2" descr="n-Butane - Encyclopédie des gaz Air Liquide | Air Liquide">
            <a:extLst>
              <a:ext uri="{FF2B5EF4-FFF2-40B4-BE49-F238E27FC236}">
                <a16:creationId xmlns:a16="http://schemas.microsoft.com/office/drawing/2014/main" id="{58A3B163-C966-7643-A14F-2E49EA87E6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18" y="1374341"/>
            <a:ext cx="3977767" cy="371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cétone — Wikipédia">
            <a:extLst>
              <a:ext uri="{FF2B5EF4-FFF2-40B4-BE49-F238E27FC236}">
                <a16:creationId xmlns:a16="http://schemas.microsoft.com/office/drawing/2014/main" id="{7F742CBA-00BE-7249-9B4E-3F690BC7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55" y="1690688"/>
            <a:ext cx="4935467" cy="308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BE3A8A7-A58D-444C-985E-28DF8E358EBB}"/>
              </a:ext>
            </a:extLst>
          </p:cNvPr>
          <p:cNvSpPr txBox="1"/>
          <p:nvPr/>
        </p:nvSpPr>
        <p:spPr>
          <a:xfrm>
            <a:off x="2351314" y="4659086"/>
            <a:ext cx="1793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butane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E822F2-392E-034F-AE73-1F066547A689}"/>
              </a:ext>
            </a:extLst>
          </p:cNvPr>
          <p:cNvSpPr txBox="1"/>
          <p:nvPr/>
        </p:nvSpPr>
        <p:spPr>
          <a:xfrm>
            <a:off x="7880045" y="4718358"/>
            <a:ext cx="13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acétone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FB98E88-DD3A-B744-9CA7-AEF531DCC79D}"/>
              </a:ext>
            </a:extLst>
          </p:cNvPr>
          <p:cNvCxnSpPr>
            <a:cxnSpLocks/>
          </p:cNvCxnSpPr>
          <p:nvPr/>
        </p:nvCxnSpPr>
        <p:spPr>
          <a:xfrm flipV="1">
            <a:off x="8380788" y="2139642"/>
            <a:ext cx="1" cy="1808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F3011D-6EB1-4944-A1B3-53032DBDDCC9}"/>
                  </a:ext>
                </a:extLst>
              </p:cNvPr>
              <p:cNvSpPr/>
              <p:nvPr/>
            </p:nvSpPr>
            <p:spPr>
              <a:xfrm>
                <a:off x="8948063" y="1561342"/>
                <a:ext cx="1333185" cy="57830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fr-F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</m:t>
                      </m:r>
                      <m:acc>
                        <m:accPr>
                          <m:chr m:val="⃗"/>
                          <m:ctrlP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  <m:r>
                        <a:rPr lang="fr-F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F3011D-6EB1-4944-A1B3-53032DBDD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063" y="1561342"/>
                <a:ext cx="1333185" cy="578300"/>
              </a:xfrm>
              <a:prstGeom prst="rect">
                <a:avLst/>
              </a:prstGeom>
              <a:blipFill>
                <a:blip r:embed="rId4"/>
                <a:stretch>
                  <a:fillRect r="-917" b="-183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35E032-4729-5B43-B462-D64DD3DFEA56}"/>
                  </a:ext>
                </a:extLst>
              </p:cNvPr>
              <p:cNvSpPr/>
              <p:nvPr/>
            </p:nvSpPr>
            <p:spPr>
              <a:xfrm>
                <a:off x="2581419" y="1561342"/>
                <a:ext cx="1254639" cy="57830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fr-F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  <m:r>
                        <a:rPr lang="fr-F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35E032-4729-5B43-B462-D64DD3DFE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19" y="1561342"/>
                <a:ext cx="1254639" cy="578300"/>
              </a:xfrm>
              <a:prstGeom prst="rect">
                <a:avLst/>
              </a:prstGeom>
              <a:blipFill>
                <a:blip r:embed="rId5"/>
                <a:stretch>
                  <a:fillRect r="-1961" b="-183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23006C97-A56C-E84E-ACD0-2B277D035347}"/>
              </a:ext>
            </a:extLst>
          </p:cNvPr>
          <p:cNvSpPr txBox="1"/>
          <p:nvPr/>
        </p:nvSpPr>
        <p:spPr>
          <a:xfrm>
            <a:off x="7987681" y="5642447"/>
            <a:ext cx="189125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/>
              <a:t>T</a:t>
            </a:r>
            <a:r>
              <a:rPr lang="fr-FR" sz="3200" baseline="-25000" dirty="0"/>
              <a:t>éb</a:t>
            </a:r>
            <a:r>
              <a:rPr lang="fr-FR" sz="3200" dirty="0"/>
              <a:t> = 56 °C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15EE141-252C-DC48-8FAF-F9B1A49CE934}"/>
              </a:ext>
            </a:extLst>
          </p:cNvPr>
          <p:cNvSpPr txBox="1"/>
          <p:nvPr/>
        </p:nvSpPr>
        <p:spPr>
          <a:xfrm>
            <a:off x="2110812" y="5727574"/>
            <a:ext cx="1854438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/>
              <a:t>T</a:t>
            </a:r>
            <a:r>
              <a:rPr lang="fr-FR" sz="3200" baseline="-25000" dirty="0"/>
              <a:t>éb</a:t>
            </a:r>
            <a:r>
              <a:rPr lang="fr-FR" sz="3200" dirty="0"/>
              <a:t> = -1 °C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5BD23EB-7E51-0742-9F8D-C0063CC9A818}"/>
                  </a:ext>
                </a:extLst>
              </p:cNvPr>
              <p:cNvSpPr txBox="1"/>
              <p:nvPr/>
            </p:nvSpPr>
            <p:spPr>
              <a:xfrm>
                <a:off x="5494873" y="5573685"/>
                <a:ext cx="60112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5BD23EB-7E51-0742-9F8D-C0063CC9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73" y="5573685"/>
                <a:ext cx="601126" cy="738664"/>
              </a:xfrm>
              <a:prstGeom prst="rect">
                <a:avLst/>
              </a:prstGeom>
              <a:blipFill>
                <a:blip r:embed="rId6"/>
                <a:stretch>
                  <a:fillRect l="-18367" r="-18367"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84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320" y="1928800"/>
            <a:ext cx="8833267" cy="28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5458600" y="744467"/>
            <a:ext cx="14368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667">
                <a:solidFill>
                  <a:srgbClr val="FFFFFF"/>
                </a:solidFill>
              </a:rPr>
              <a:t>T</a:t>
            </a:r>
            <a:r>
              <a:rPr lang="fr" sz="2667" baseline="-25000">
                <a:solidFill>
                  <a:srgbClr val="FFFFFF"/>
                </a:solidFill>
              </a:rPr>
              <a:t>fusion </a:t>
            </a:r>
            <a:r>
              <a:rPr lang="fr" sz="2667">
                <a:solidFill>
                  <a:srgbClr val="FFFFFF"/>
                </a:solidFill>
              </a:rPr>
              <a:t>?</a:t>
            </a:r>
            <a:endParaRPr sz="2667">
              <a:solidFill>
                <a:srgbClr val="FFFFFF"/>
              </a:solidFill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5714805" y="5511978"/>
            <a:ext cx="16580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" sz="2400" dirty="0">
                <a:solidFill>
                  <a:srgbClr val="FFFFFF"/>
                </a:solidFill>
              </a:rPr>
              <a:t>Isomère Z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019967" y="4929200"/>
            <a:ext cx="1658000" cy="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" sz="2400">
                <a:solidFill>
                  <a:srgbClr val="FFFFFF"/>
                </a:solidFill>
              </a:rPr>
              <a:t>Isomère 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2C82852-C15F-3C4A-847F-D4A54FE5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Acides maléique et fumarique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1FC693-C20A-2841-AF35-BAD4FD526243}"/>
              </a:ext>
            </a:extLst>
          </p:cNvPr>
          <p:cNvSpPr txBox="1"/>
          <p:nvPr/>
        </p:nvSpPr>
        <p:spPr>
          <a:xfrm>
            <a:off x="2203269" y="317173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07CEA6-E660-8C47-A4E2-0FF23786A2C3}"/>
              </a:ext>
            </a:extLst>
          </p:cNvPr>
          <p:cNvSpPr txBox="1"/>
          <p:nvPr/>
        </p:nvSpPr>
        <p:spPr>
          <a:xfrm>
            <a:off x="3844835" y="324433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9850EA-A6BA-7849-804C-5148BFF7F18A}"/>
              </a:ext>
            </a:extLst>
          </p:cNvPr>
          <p:cNvSpPr txBox="1"/>
          <p:nvPr/>
        </p:nvSpPr>
        <p:spPr>
          <a:xfrm>
            <a:off x="1741714" y="2748956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756B60-6C46-6640-8AD9-6BE26A6B1797}"/>
              </a:ext>
            </a:extLst>
          </p:cNvPr>
          <p:cNvSpPr txBox="1"/>
          <p:nvPr/>
        </p:nvSpPr>
        <p:spPr>
          <a:xfrm>
            <a:off x="4629027" y="269665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6F1B6A-50A9-8E40-8C98-F1EC8AB049DF}"/>
              </a:ext>
            </a:extLst>
          </p:cNvPr>
          <p:cNvSpPr txBox="1"/>
          <p:nvPr/>
        </p:nvSpPr>
        <p:spPr>
          <a:xfrm>
            <a:off x="8019967" y="2977487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9E4942-C6E9-D64F-81B2-05FDD66E4DF4}"/>
              </a:ext>
            </a:extLst>
          </p:cNvPr>
          <p:cNvSpPr txBox="1"/>
          <p:nvPr/>
        </p:nvSpPr>
        <p:spPr>
          <a:xfrm>
            <a:off x="9399293" y="2470694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2𝛿+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F5CC1E-4BA2-EC42-BE4B-8ADD4E7F7F77}"/>
              </a:ext>
            </a:extLst>
          </p:cNvPr>
          <p:cNvSpPr txBox="1"/>
          <p:nvPr/>
        </p:nvSpPr>
        <p:spPr>
          <a:xfrm>
            <a:off x="7589715" y="2954661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19E9A1-D8C3-1C4B-8FFE-A7F050DB22D3}"/>
              </a:ext>
            </a:extLst>
          </p:cNvPr>
          <p:cNvSpPr txBox="1"/>
          <p:nvPr/>
        </p:nvSpPr>
        <p:spPr>
          <a:xfrm>
            <a:off x="9881940" y="2553536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625F8F-3A01-A84F-BBEB-5DA0130D39B2}"/>
              </a:ext>
            </a:extLst>
          </p:cNvPr>
          <p:cNvSpPr txBox="1"/>
          <p:nvPr/>
        </p:nvSpPr>
        <p:spPr>
          <a:xfrm>
            <a:off x="2760616" y="2117563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93308F5-74A7-8947-8D9B-AC5A987A17D6}"/>
              </a:ext>
            </a:extLst>
          </p:cNvPr>
          <p:cNvSpPr txBox="1"/>
          <p:nvPr/>
        </p:nvSpPr>
        <p:spPr>
          <a:xfrm>
            <a:off x="3568841" y="2117563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2B7C1E8-0AD8-164E-9642-80E08EDC2F1C}"/>
              </a:ext>
            </a:extLst>
          </p:cNvPr>
          <p:cNvCxnSpPr/>
          <p:nvPr/>
        </p:nvCxnSpPr>
        <p:spPr>
          <a:xfrm flipH="1" flipV="1">
            <a:off x="2299062" y="2470694"/>
            <a:ext cx="330927" cy="6914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C0C064D-3F28-CC4C-A1DF-861271307ED4}"/>
              </a:ext>
            </a:extLst>
          </p:cNvPr>
          <p:cNvCxnSpPr>
            <a:cxnSpLocks/>
          </p:cNvCxnSpPr>
          <p:nvPr/>
        </p:nvCxnSpPr>
        <p:spPr>
          <a:xfrm flipV="1">
            <a:off x="3943887" y="2448127"/>
            <a:ext cx="331200" cy="6912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931AF39-BB05-B244-8E53-BC09202828C6}"/>
              </a:ext>
            </a:extLst>
          </p:cNvPr>
          <p:cNvCxnSpPr/>
          <p:nvPr/>
        </p:nvCxnSpPr>
        <p:spPr>
          <a:xfrm flipV="1">
            <a:off x="3317964" y="1795749"/>
            <a:ext cx="0" cy="1432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37EBE3-CD5F-524A-87E1-45CCD8D9FDD7}"/>
                  </a:ext>
                </a:extLst>
              </p:cNvPr>
              <p:cNvSpPr/>
              <p:nvPr/>
            </p:nvSpPr>
            <p:spPr>
              <a:xfrm>
                <a:off x="4175085" y="2571458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37EBE3-CD5F-524A-87E1-45CCD8D9F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85" y="2571458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EF59F-2379-2A4C-B625-BBBBBAB7CA2C}"/>
                  </a:ext>
                </a:extLst>
              </p:cNvPr>
              <p:cNvSpPr/>
              <p:nvPr/>
            </p:nvSpPr>
            <p:spPr>
              <a:xfrm>
                <a:off x="1851293" y="2470694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EF59F-2379-2A4C-B625-BBBBBAB7C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293" y="2470694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B97D0A-CD26-A846-B7FD-24257F12D02E}"/>
                  </a:ext>
                </a:extLst>
              </p:cNvPr>
              <p:cNvSpPr/>
              <p:nvPr/>
            </p:nvSpPr>
            <p:spPr>
              <a:xfrm>
                <a:off x="3383418" y="1639073"/>
                <a:ext cx="2152962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𝐭𝐨𝐭</m:t>
                          </m:r>
                        </m:sub>
                      </m:sSub>
                      <m:r>
                        <a:rPr lang="fr-FR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B97D0A-CD26-A846-B7FD-24257F12D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418" y="1639073"/>
                <a:ext cx="2152962" cy="404791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EE9F818-9EA6-534C-9A22-E3DE4C4FFF22}"/>
              </a:ext>
            </a:extLst>
          </p:cNvPr>
          <p:cNvCxnSpPr>
            <a:cxnSpLocks/>
          </p:cNvCxnSpPr>
          <p:nvPr/>
        </p:nvCxnSpPr>
        <p:spPr>
          <a:xfrm flipH="1">
            <a:off x="8024334" y="3356400"/>
            <a:ext cx="405311" cy="6536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1F895AB-F337-044B-8D66-EE5D565FA337}"/>
              </a:ext>
            </a:extLst>
          </p:cNvPr>
          <p:cNvCxnSpPr>
            <a:cxnSpLocks/>
          </p:cNvCxnSpPr>
          <p:nvPr/>
        </p:nvCxnSpPr>
        <p:spPr>
          <a:xfrm flipV="1">
            <a:off x="9535420" y="1845958"/>
            <a:ext cx="416796" cy="6409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E416DE50-7B02-6046-896A-FE334762F592}"/>
              </a:ext>
            </a:extLst>
          </p:cNvPr>
          <p:cNvSpPr txBox="1"/>
          <p:nvPr/>
        </p:nvSpPr>
        <p:spPr>
          <a:xfrm>
            <a:off x="8696283" y="3465875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6505041-E034-4B44-868E-1E7112B30339}"/>
              </a:ext>
            </a:extLst>
          </p:cNvPr>
          <p:cNvSpPr txBox="1"/>
          <p:nvPr/>
        </p:nvSpPr>
        <p:spPr>
          <a:xfrm>
            <a:off x="8973647" y="1661292"/>
            <a:ext cx="5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𝛿-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594B6D-D320-7D42-AADB-A64ABC8AAD93}"/>
                  </a:ext>
                </a:extLst>
              </p:cNvPr>
              <p:cNvSpPr/>
              <p:nvPr/>
            </p:nvSpPr>
            <p:spPr>
              <a:xfrm>
                <a:off x="6721075" y="2001161"/>
                <a:ext cx="2152962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𝐭𝐨𝐭</m:t>
                          </m:r>
                        </m:sub>
                      </m:sSub>
                      <m:r>
                        <a:rPr lang="fr-FR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594B6D-D320-7D42-AADB-A64ABC8AA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075" y="2001161"/>
                <a:ext cx="2152962" cy="404791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445F35C-8A6A-3A4B-B2C4-F515AD04A572}"/>
                  </a:ext>
                </a:extLst>
              </p:cNvPr>
              <p:cNvSpPr/>
              <p:nvPr/>
            </p:nvSpPr>
            <p:spPr>
              <a:xfrm>
                <a:off x="7372805" y="4006965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445F35C-8A6A-3A4B-B2C4-F515AD04A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5" y="4006965"/>
                <a:ext cx="495584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FD27B1-C7A6-E842-808B-9AD6A816F93A}"/>
                  </a:ext>
                </a:extLst>
              </p:cNvPr>
              <p:cNvSpPr/>
              <p:nvPr/>
            </p:nvSpPr>
            <p:spPr>
              <a:xfrm>
                <a:off x="9952500" y="1520806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fr-FR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FD27B1-C7A6-E842-808B-9AD6A816F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500" y="1520806"/>
                <a:ext cx="495584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>
            <a:extLst>
              <a:ext uri="{FF2B5EF4-FFF2-40B4-BE49-F238E27FC236}">
                <a16:creationId xmlns:a16="http://schemas.microsoft.com/office/drawing/2014/main" id="{7361B872-FE13-1C43-A244-C73D74DC6A1A}"/>
              </a:ext>
            </a:extLst>
          </p:cNvPr>
          <p:cNvSpPr txBox="1"/>
          <p:nvPr/>
        </p:nvSpPr>
        <p:spPr>
          <a:xfrm>
            <a:off x="2258188" y="5215859"/>
            <a:ext cx="255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Molécule polaire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DD09F18-4CD1-E844-9475-F047401319F6}"/>
              </a:ext>
            </a:extLst>
          </p:cNvPr>
          <p:cNvSpPr txBox="1"/>
          <p:nvPr/>
        </p:nvSpPr>
        <p:spPr>
          <a:xfrm>
            <a:off x="7704942" y="5201989"/>
            <a:ext cx="299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Molécule apolaire  </a:t>
            </a:r>
          </a:p>
        </p:txBody>
      </p:sp>
    </p:spTree>
    <p:extLst>
      <p:ext uri="{BB962C8B-B14F-4D97-AF65-F5344CB8AC3E}">
        <p14:creationId xmlns:p14="http://schemas.microsoft.com/office/powerpoint/2010/main" val="2844756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399</Words>
  <Application>Microsoft Macintosh PowerPoint</Application>
  <PresentationFormat>Grand écran</PresentationFormat>
  <Paragraphs>124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LC01 : Liaisons chimiques</vt:lpstr>
      <vt:lpstr>Force des liaisons covalentes</vt:lpstr>
      <vt:lpstr>Longueur des liaisons covalentes</vt:lpstr>
      <vt:lpstr>Rappel : électronégativité</vt:lpstr>
      <vt:lpstr>Dissolution de NaCl</vt:lpstr>
      <vt:lpstr>Moment dipolaire</vt:lpstr>
      <vt:lpstr>Interaction entre dipôles : force de Keesom</vt:lpstr>
      <vt:lpstr>Importance interaction dipôle-dipôle</vt:lpstr>
      <vt:lpstr>Acides maléique et fumarique</vt:lpstr>
      <vt:lpstr>Acides maléique et fumarique</vt:lpstr>
      <vt:lpstr>Températures de fusion acide fumarique/maléique</vt:lpstr>
      <vt:lpstr>Importance de la liaison hydrogène</vt:lpstr>
      <vt:lpstr>Récapitulatif </vt:lpstr>
      <vt:lpstr>Matériel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Heitz</dc:creator>
  <cp:lastModifiedBy>Louis Heitz</cp:lastModifiedBy>
  <cp:revision>22</cp:revision>
  <dcterms:created xsi:type="dcterms:W3CDTF">2021-05-19T09:44:18Z</dcterms:created>
  <dcterms:modified xsi:type="dcterms:W3CDTF">2021-06-17T09:17:35Z</dcterms:modified>
</cp:coreProperties>
</file>