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0" r:id="rId5"/>
    <p:sldId id="269" r:id="rId6"/>
    <p:sldId id="262" r:id="rId7"/>
    <p:sldId id="266" r:id="rId8"/>
    <p:sldId id="270" r:id="rId9"/>
    <p:sldId id="265" r:id="rId10"/>
    <p:sldId id="264" r:id="rId11"/>
    <p:sldId id="257" r:id="rId12"/>
    <p:sldId id="271" r:id="rId13"/>
    <p:sldId id="258" r:id="rId14"/>
    <p:sldId id="272" r:id="rId15"/>
    <p:sldId id="267" r:id="rId16"/>
    <p:sldId id="273" r:id="rId17"/>
    <p:sldId id="259" r:id="rId18"/>
    <p:sldId id="274" r:id="rId19"/>
    <p:sldId id="26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4CFC3-66CB-4B12-865E-1E929A06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5C4BFB-1034-42F4-AD8B-D275A8640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E19E3-AA26-427E-9421-7ADC3A14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5071A-9541-4898-8320-B2942688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3187A-7A00-403C-BEC6-5AD95DD8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8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F8542-D4AC-431D-9CA7-94E1BE82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B152BF-BC08-4B90-BC67-705A67ABD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F8BFE-75A2-4907-933A-5235E9DC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AF282-88A0-4E4B-88CC-C413AF7E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668DE-45AC-40CE-B2A0-18C27C3C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E437F5-7E21-4480-9E32-2DEEDAEDA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4D73F8-924D-467D-B75E-322F7443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DC9A8-CE69-47B8-B55E-F822D97D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BAF26-4589-4615-BF4E-7DDF5C61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D37E2-6A7B-4CC5-8126-E3488BC2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2C5DD-E8D1-442F-87A7-A9F2E86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074E5-01FA-4E34-9EDC-C342D428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E6B180-80E2-4285-A290-875501C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D240D5-366C-4624-B88B-FD14815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60BB2-E356-4105-B62A-CA68CD11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A8387-61EE-41E7-820F-28ABD8C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18BDE5-85AF-4683-833D-425861BD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50761-7830-48EE-9334-4D490E76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0A8B1-B9C3-4992-B604-0AAD338B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702F7-4845-428C-8B16-8E13E148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37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0499-273D-444E-B2A4-E1D58961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33BF6-5185-4696-9B36-2AF5EE518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566632-F796-4C5D-A4B9-C9B2AB04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5289E3-5642-4BBC-A0B5-A9FBF566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C2584-6D17-417F-8FC9-837725C8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CE5B4-1A25-4DCE-9551-7CFBF0F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3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B89CD-4BE0-4203-B1B1-3BC5C1CF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158E3-6509-42AA-BF4E-2B9D24B3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420D6-795A-4579-95FC-3605164BF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A176FC-FC93-4E7E-A4A6-03FF28467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5E413C-C70E-475A-8155-0C8FD6DC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86E6D1-15A8-4EE3-B2B5-896DA5F6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EE77DC-AC3D-4480-A4B2-EC3F931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D491EB-31BD-4A3F-BAF1-5370B16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6004E-D981-4ECA-A8DA-9921AEFB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5C0E9D-7BB3-491C-8683-6F16F11E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357FE3-DCF0-4A44-B5F4-7EC973F6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23D8C4-8B95-4D08-BF79-37AAA90D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3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8E00DE-9971-483E-BB04-3335339F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A6FE9-F7DE-4607-82C9-DEF86220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98F04B-FDDD-485A-A5E6-0462F5F9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7A7D1-4213-49F9-AFDD-40C171A2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21F84-7515-4818-A835-F842CF00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CD9C8-7D77-460C-8EAD-D965D1C8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4B0FD2-9588-47F8-9C44-6D93CE58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EFDC82-E726-442A-89CC-E466E46B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77006-A40A-4579-9286-13FA5C79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8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2F910-76A3-4D05-9F6F-DBDB53D9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A38E6-4255-446C-BFC2-0997B905B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8A2E7-D10D-40C9-A2E6-517751E9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1BC1B-0E62-45C5-991A-4BDE6575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5D5DB-39C2-4670-A0EC-7B3D6069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4F2ED2-3A4A-41D5-B0AF-2685BFB9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6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B496FA-85C3-40A1-9A16-1F67975F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27FB3-2614-499D-A674-F7F77123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244EC-02A6-4301-BC28-57458C958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6B6C-053C-4BC3-BCC0-31C48CA1539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9D7F1-F39B-4586-B55F-A4F33912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E8139-E83F-450D-821A-8660671FD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8CC1-6208-4F09-B4CC-D70751CCE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78C67-F838-451A-A3A1-5CF64C78E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LP 45 : Paramagnétisme, ferromagnétisme, approximation du champ moyen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50EE42-D1D7-4AE9-B414-2D73F01C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284" y="3191607"/>
            <a:ext cx="10330961" cy="3235569"/>
          </a:xfrm>
        </p:spPr>
        <p:txBody>
          <a:bodyPr>
            <a:noAutofit/>
          </a:bodyPr>
          <a:lstStyle/>
          <a:p>
            <a:pPr algn="l"/>
            <a:r>
              <a:rPr lang="fr-FR" sz="2800" u="sng" dirty="0"/>
              <a:t>Niveau:</a:t>
            </a:r>
            <a:r>
              <a:rPr lang="fr-FR" sz="2800" dirty="0"/>
              <a:t> L3</a:t>
            </a:r>
          </a:p>
          <a:p>
            <a:pPr algn="l"/>
            <a:r>
              <a:rPr lang="fr-FR" sz="2800" u="sng" dirty="0"/>
              <a:t>Prérequis: </a:t>
            </a:r>
          </a:p>
          <a:p>
            <a:pPr algn="l"/>
            <a:r>
              <a:rPr lang="fr-FR" sz="2800" dirty="0"/>
              <a:t>-Electromagnétisme</a:t>
            </a:r>
          </a:p>
          <a:p>
            <a:pPr algn="l"/>
            <a:r>
              <a:rPr lang="fr-FR" sz="2800" dirty="0"/>
              <a:t>-Ensemble canonique</a:t>
            </a:r>
          </a:p>
          <a:p>
            <a:pPr algn="l"/>
            <a:r>
              <a:rPr lang="fr-FR" sz="2800" dirty="0"/>
              <a:t>-Phénoménologie du magnétisme (diamagnétisme / paramagnétisme / ferromagnétisme)</a:t>
            </a:r>
          </a:p>
        </p:txBody>
      </p:sp>
    </p:spTree>
    <p:extLst>
      <p:ext uri="{BB962C8B-B14F-4D97-AF65-F5344CB8AC3E}">
        <p14:creationId xmlns:p14="http://schemas.microsoft.com/office/powerpoint/2010/main" val="22730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0BD34-43E9-4BB2-99A7-EB63BB5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59617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Avec un moment cinétique total J quelconque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B9F564C-7F02-460B-87FB-3471184E5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scene3d>
                  <a:camera prst="orthographicFront"/>
                  <a:lightRig rig="threePt" dir="t"/>
                </a:scene3d>
                <a:sp3d extrusionH="57150">
                  <a:bevelT w="69850" h="69850" prst="divot"/>
                </a:sp3d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fr-FR" sz="3600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sSub>
                          <m:sSubPr>
                            <m:ctrlP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sSub>
                          <m:sSubPr>
                            <m:ctrlP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600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fr-FR" sz="3600" dirty="0">
                    <a:ln>
                      <a:noFill/>
                    </a:ln>
                  </a:rPr>
                  <a:t>)</a:t>
                </a:r>
              </a:p>
              <a:p>
                <a:endParaRPr lang="fr-FR" dirty="0">
                  <a:ln>
                    <a:noFill/>
                  </a:ln>
                </a:endParaRPr>
              </a:p>
              <a:p>
                <a:endParaRPr lang="fr-FR" dirty="0">
                  <a:ln>
                    <a:noFill/>
                  </a:ln>
                </a:endParaRPr>
              </a:p>
              <a:p>
                <a:pPr marL="0" indent="0">
                  <a:buNone/>
                </a:pPr>
                <a:r>
                  <a:rPr lang="fr-FR" dirty="0">
                    <a:ln>
                      <a:noFill/>
                    </a:ln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fr-FR" dirty="0">
                    <a:ln>
                      <a:noFill/>
                    </a:ln>
                  </a:rPr>
                  <a:t> la fonction de Brillouin:</a:t>
                </a:r>
              </a:p>
              <a:p>
                <a:pPr marL="0" indent="0">
                  <a:buNone/>
                </a:pPr>
                <a:r>
                  <a:rPr lang="fr-FR" dirty="0">
                    <a:ln>
                      <a:noFill/>
                    </a:ln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func>
                      <m:func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coth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fr-FR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den>
                            </m:f>
                            <m:r>
                              <a:rPr lang="fr-FR" b="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m:rPr>
                        <m:sty m:val="p"/>
                      </m:rPr>
                      <a:rPr lang="fr-FR" b="0" i="0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coth</m:t>
                    </m:r>
                    <m:r>
                      <a:rPr lang="fr-FR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a:rPr lang="fr-FR" b="0" i="1" smtClean="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FR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B9F564C-7F02-460B-87FB-3471184E5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3828F74-6C34-41B8-803A-44926503CF31}"/>
              </a:ext>
            </a:extLst>
          </p:cNvPr>
          <p:cNvSpPr/>
          <p:nvPr/>
        </p:nvSpPr>
        <p:spPr>
          <a:xfrm>
            <a:off x="3447875" y="1585180"/>
            <a:ext cx="5184397" cy="123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3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DC9A6-F59B-4DBD-A613-59A8823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" y="127732"/>
            <a:ext cx="11054862" cy="1325563"/>
          </a:xfrm>
        </p:spPr>
        <p:txBody>
          <a:bodyPr>
            <a:normAutofit/>
          </a:bodyPr>
          <a:lstStyle/>
          <a:p>
            <a:r>
              <a:rPr lang="fr-FR" sz="3600" u="sng" dirty="0"/>
              <a:t>Courbes d’aimantation en fonction du champ magnétique :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A0EBCA87-A6E8-473A-88D8-D17D68BA1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16" y="1939954"/>
            <a:ext cx="6658315" cy="3831672"/>
          </a:xfrm>
        </p:spPr>
      </p:pic>
    </p:spTree>
    <p:extLst>
      <p:ext uri="{BB962C8B-B14F-4D97-AF65-F5344CB8AC3E}">
        <p14:creationId xmlns:p14="http://schemas.microsoft.com/office/powerpoint/2010/main" val="206929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FA695-CEA7-4318-AD19-26E76CDB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129F2A-F4F3-4DED-83E8-C6CC56E0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B206E-0D90-4FA1-9BAC-2D2C8EA15876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3069B-895B-4D2F-B86A-CB921597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01"/>
            <a:ext cx="10515600" cy="1325563"/>
          </a:xfrm>
        </p:spPr>
        <p:txBody>
          <a:bodyPr/>
          <a:lstStyle/>
          <a:p>
            <a:pPr algn="ctr"/>
            <a:r>
              <a:rPr lang="fr-FR" u="sng" dirty="0"/>
              <a:t>Loi de Curie: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A9EB9D-B3D8-4FBB-8812-F85B8D56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17" y="1415164"/>
            <a:ext cx="6232916" cy="5223425"/>
          </a:xfrm>
        </p:spPr>
      </p:pic>
    </p:spTree>
    <p:extLst>
      <p:ext uri="{BB962C8B-B14F-4D97-AF65-F5344CB8AC3E}">
        <p14:creationId xmlns:p14="http://schemas.microsoft.com/office/powerpoint/2010/main" val="318767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CB7FD-AF93-4F17-9B29-CD138DA6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5C8F0-293B-475F-AD0B-7876D2FC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03329-413D-46B4-8355-924CAA8C093F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55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3F2FD87-6517-436F-B65A-276542728C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7908" y="-65698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fr-F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sz="3600" dirty="0"/>
                  <a:t>(fluctuation autour de la moyenne)</a:t>
                </a:r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3F2FD87-6517-436F-B65A-276542728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7908" y="-6569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62C68E2-C9BB-4122-BB82-9F7BDBA6C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24" y="1746495"/>
                <a:ext cx="1120726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𝑖𝑧</m:t>
                          </m:r>
                        </m:sub>
                      </m:sSub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𝑗𝑧</m:t>
                          </m:r>
                        </m:sub>
                      </m:sSub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4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4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sz="4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𝑗𝑧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4400" b="0" dirty="0"/>
              </a:p>
              <a:p>
                <a:pPr marL="0" indent="0">
                  <a:buNone/>
                </a:pPr>
                <a:r>
                  <a:rPr lang="fr-FR" sz="4400" b="0" dirty="0"/>
                  <a:t>		</a:t>
                </a:r>
                <a14:m>
                  <m:oMath xmlns:m="http://schemas.openxmlformats.org/officeDocument/2006/math">
                    <m:r>
                      <a:rPr lang="fr-FR" sz="4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fr-F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4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fr-FR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b>
                        </m:sSub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𝑗𝑧</m:t>
                            </m:r>
                          </m:sub>
                        </m:sSub>
                      </m:e>
                    </m:d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𝑗𝑧</m:t>
                        </m:r>
                      </m:sub>
                    </m:sSub>
                  </m:oMath>
                </a14:m>
                <a:endParaRPr lang="fr-FR" sz="4400" b="0" dirty="0"/>
              </a:p>
              <a:p>
                <a:pPr marL="0" indent="0">
                  <a:buNone/>
                </a:pPr>
                <a:r>
                  <a:rPr lang="fr-FR" sz="4400" b="0" dirty="0"/>
                  <a:t>		  </a:t>
                </a:r>
                <a14:m>
                  <m:oMath xmlns:m="http://schemas.openxmlformats.org/officeDocument/2006/math">
                    <m:r>
                      <a:rPr lang="fr-F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−</m:t>
                    </m:r>
                    <m:sSup>
                      <m:sSupPr>
                        <m:ctrlPr>
                          <a:rPr lang="fr-FR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fr-FR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4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fr-F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𝑖𝑧</m:t>
                            </m:r>
                          </m:sub>
                        </m:sSub>
                        <m:r>
                          <a:rPr lang="fr-F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𝑗𝑧</m:t>
                            </m:r>
                          </m:sub>
                        </m:sSub>
                      </m:e>
                    </m:d>
                  </m:oMath>
                </a14:m>
                <a:endParaRPr lang="fr-FR" sz="4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4400" b="0" dirty="0"/>
                  <a:t>   	</a:t>
                </a:r>
              </a:p>
              <a:p>
                <a:pPr marL="0" indent="0">
                  <a:buNone/>
                </a:pPr>
                <a:endParaRPr lang="fr-FR" sz="4400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62C68E2-C9BB-4122-BB82-9F7BDBA6C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24" y="1746495"/>
                <a:ext cx="1120726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DFD91F4-5F97-4E44-A1A5-64C78BAE0B5C}"/>
              </a:ext>
            </a:extLst>
          </p:cNvPr>
          <p:cNvCxnSpPr/>
          <p:nvPr/>
        </p:nvCxnSpPr>
        <p:spPr>
          <a:xfrm flipV="1">
            <a:off x="9539411" y="2787123"/>
            <a:ext cx="1433147" cy="1186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4CADA1B-7D46-469C-BF6A-3F8BCB062E54}"/>
              </a:ext>
            </a:extLst>
          </p:cNvPr>
          <p:cNvSpPr txBox="1"/>
          <p:nvPr/>
        </p:nvSpPr>
        <p:spPr>
          <a:xfrm>
            <a:off x="10691445" y="2359142"/>
            <a:ext cx="174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Ordre 2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04B4D19-3B5E-4209-BA74-774BB24D2601}"/>
              </a:ext>
            </a:extLst>
          </p:cNvPr>
          <p:cNvCxnSpPr>
            <a:cxnSpLocks/>
          </p:cNvCxnSpPr>
          <p:nvPr/>
        </p:nvCxnSpPr>
        <p:spPr>
          <a:xfrm flipH="1" flipV="1">
            <a:off x="2806656" y="4844820"/>
            <a:ext cx="386860" cy="966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9B8ED2D-CE60-425F-B9BB-6D40BDFC7E40}"/>
              </a:ext>
            </a:extLst>
          </p:cNvPr>
          <p:cNvSpPr txBox="1"/>
          <p:nvPr/>
        </p:nvSpPr>
        <p:spPr>
          <a:xfrm>
            <a:off x="3100754" y="5836223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/>
              <a:t>Approximation du champ moyen</a:t>
            </a:r>
          </a:p>
        </p:txBody>
      </p:sp>
    </p:spTree>
    <p:extLst>
      <p:ext uri="{BB962C8B-B14F-4D97-AF65-F5344CB8AC3E}">
        <p14:creationId xmlns:p14="http://schemas.microsoft.com/office/powerpoint/2010/main" val="42933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D80C7-43B2-4176-9B8D-8076D468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873D-8B7D-4BBA-AF30-2A26AD8D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76AF7-26C8-491C-B29C-4D4D134B5D9E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6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3DF80-52BD-43DF-A13D-A872BE19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63" y="157753"/>
            <a:ext cx="10515600" cy="1325563"/>
          </a:xfrm>
        </p:spPr>
        <p:txBody>
          <a:bodyPr/>
          <a:lstStyle/>
          <a:p>
            <a:r>
              <a:rPr lang="fr-FR" u="sng" dirty="0"/>
              <a:t>Aimantation en fonction de la température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DE7B8D-9BDF-4619-8AB0-E642205D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85" y="1258868"/>
            <a:ext cx="7497755" cy="498782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A96B1F7-AE2B-4B2E-8A01-88851D81C8D5}"/>
              </a:ext>
            </a:extLst>
          </p:cNvPr>
          <p:cNvSpPr txBox="1"/>
          <p:nvPr/>
        </p:nvSpPr>
        <p:spPr>
          <a:xfrm>
            <a:off x="4220307" y="3291114"/>
            <a:ext cx="236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Agency FB" panose="020B0503020202020204" pitchFamily="34" charset="0"/>
              </a:rPr>
              <a:t>Ferromagnétique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362B2F-FE5A-43D0-A066-6A872A492BE4}"/>
              </a:ext>
            </a:extLst>
          </p:cNvPr>
          <p:cNvSpPr txBox="1"/>
          <p:nvPr/>
        </p:nvSpPr>
        <p:spPr>
          <a:xfrm>
            <a:off x="7236068" y="3383511"/>
            <a:ext cx="23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Agency FB" panose="020B0503020202020204" pitchFamily="34" charset="0"/>
              </a:rPr>
              <a:t>Paramagnétique</a:t>
            </a:r>
          </a:p>
        </p:txBody>
      </p:sp>
    </p:spTree>
    <p:extLst>
      <p:ext uri="{BB962C8B-B14F-4D97-AF65-F5344CB8AC3E}">
        <p14:creationId xmlns:p14="http://schemas.microsoft.com/office/powerpoint/2010/main" val="22020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2316E-332C-424F-BD77-2C5483C3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C4ED8-8C49-43A0-9FA0-BBDB540F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ACFD5-159D-4507-B1A2-B34F16B30D3A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4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103106C-794E-4AE2-B6E0-0B34D6F618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Moment magnétique total d’un électron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fr-FR" dirty="0"/>
                  <a:t> :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103106C-794E-4AE2-B6E0-0B34D6F61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6B7F09-510F-4CD7-9E6B-25606CB1B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fr-FR" sz="4000" dirty="0"/>
              </a:p>
              <a:p>
                <a:pPr marL="0" indent="0">
                  <a:buNone/>
                </a:pPr>
                <a:endParaRPr lang="fr-FR" sz="4000" dirty="0"/>
              </a:p>
              <a:p>
                <a:pPr marL="0" indent="0">
                  <a:buNone/>
                </a:pPr>
                <a:r>
                  <a:rPr lang="fr-FR" dirty="0"/>
                  <a:t>Avec :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6B7F09-510F-4CD7-9E6B-25606CB1B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63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7D2FC-44DC-472C-A631-323E6BCD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E3579-B544-412E-8987-AE168BF4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F8C34-709C-4956-B709-79438CB8C965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36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36D9CE-1F0C-4F39-80DE-2857BE471B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85038" y="228513"/>
                <a:ext cx="8458200" cy="26506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fr-FR" sz="4000" dirty="0"/>
                  <a:t>Hamiltonien du moment magnétique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4000" dirty="0"/>
                  <a:t>:</a:t>
                </a:r>
                <a:br>
                  <a:rPr lang="fr-FR" sz="4000" dirty="0"/>
                </a:br>
                <a:br>
                  <a:rPr lang="fr-FR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F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acc>
                        <m:accPr>
                          <m:chr m:val="⃗"/>
                          <m:ctrlPr>
                            <a:rPr lang="fr-F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fr-F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lang="fr-FR" sz="4000" dirty="0"/>
                </a:br>
                <a:endParaRPr lang="fr-FR" sz="40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36D9CE-1F0C-4F39-80DE-2857BE471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85038" y="228513"/>
                <a:ext cx="8458200" cy="2650637"/>
              </a:xfrm>
              <a:blipFill>
                <a:blip r:embed="rId2"/>
                <a:stretch>
                  <a:fillRect l="-2522" r="-23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829D6B-2C18-4616-B30F-EE8BE94E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689" y="661621"/>
            <a:ext cx="3228975" cy="282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BFC65-FE51-4BE4-A327-99102A871A7A}"/>
                  </a:ext>
                </a:extLst>
              </p:cNvPr>
              <p:cNvSpPr/>
              <p:nvPr/>
            </p:nvSpPr>
            <p:spPr>
              <a:xfrm>
                <a:off x="697141" y="1266093"/>
                <a:ext cx="709628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BFC65-FE51-4BE4-A327-99102A871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41" y="1266093"/>
                <a:ext cx="709628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63A0D704-33A8-471B-A982-D715D3EA0627}"/>
              </a:ext>
            </a:extLst>
          </p:cNvPr>
          <p:cNvSpPr txBox="1"/>
          <p:nvPr/>
        </p:nvSpPr>
        <p:spPr>
          <a:xfrm>
            <a:off x="626803" y="5591907"/>
            <a:ext cx="9475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ym typeface="Wingdings" panose="05000000000000000000" pitchFamily="2" charset="2"/>
              </a:rPr>
              <a:t> Description du </a:t>
            </a:r>
            <a:r>
              <a:rPr lang="fr-FR" sz="2800" u="sng" dirty="0">
                <a:sym typeface="Wingdings" panose="05000000000000000000" pitchFamily="2" charset="2"/>
              </a:rPr>
              <a:t>magnétisme de la matière </a:t>
            </a:r>
            <a:r>
              <a:rPr lang="fr-FR" sz="2800" dirty="0">
                <a:sym typeface="Wingdings" panose="05000000000000000000" pitchFamily="2" charset="2"/>
              </a:rPr>
              <a:t>à l’aide de </a:t>
            </a:r>
            <a:r>
              <a:rPr lang="fr-FR" sz="2800" u="sng" dirty="0">
                <a:sym typeface="Wingdings" panose="05000000000000000000" pitchFamily="2" charset="2"/>
              </a:rPr>
              <a:t>moments magnétiques</a:t>
            </a:r>
            <a:r>
              <a:rPr lang="fr-FR" sz="2800" dirty="0">
                <a:sym typeface="Wingdings" panose="05000000000000000000" pitchFamily="2" charset="2"/>
              </a:rPr>
              <a:t> dus aux électrons au sein des atomes.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538651-9E2F-4F6E-821A-A702138E60EC}"/>
                  </a:ext>
                </a:extLst>
              </p:cNvPr>
              <p:cNvSpPr txBox="1"/>
              <p:nvPr/>
            </p:nvSpPr>
            <p:spPr>
              <a:xfrm>
                <a:off x="647318" y="3631223"/>
                <a:ext cx="5644663" cy="110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 dirty="0"/>
                  <a:t>interagit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endParaRPr lang="fr-F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2800" dirty="0"/>
                  <a:t> créé un champ magnétique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538651-9E2F-4F6E-821A-A702138E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18" y="3631223"/>
                <a:ext cx="5644663" cy="1101776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6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B8022-F2B2-4D0C-B713-5A879DDE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9" y="0"/>
            <a:ext cx="10515600" cy="1325563"/>
          </a:xfrm>
        </p:spPr>
        <p:txBody>
          <a:bodyPr/>
          <a:lstStyle/>
          <a:p>
            <a:r>
              <a:rPr lang="fr-FR" u="sng" dirty="0"/>
              <a:t>1) Moment magnétique orbital classique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638A48-D525-499C-9F49-4BA933EBE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96" y="1510220"/>
            <a:ext cx="3753217" cy="383755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57C64121-15DD-4611-91D5-11C72ED586F7}"/>
              </a:ext>
            </a:extLst>
          </p:cNvPr>
          <p:cNvSpPr/>
          <p:nvPr/>
        </p:nvSpPr>
        <p:spPr>
          <a:xfrm>
            <a:off x="2414954" y="3314699"/>
            <a:ext cx="20955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B3B0854-0007-4B99-A236-BAB1F4E54EC8}"/>
                  </a:ext>
                </a:extLst>
              </p:cNvPr>
              <p:cNvSpPr txBox="1"/>
              <p:nvPr/>
            </p:nvSpPr>
            <p:spPr>
              <a:xfrm>
                <a:off x="5139102" y="1510220"/>
                <a:ext cx="7052897" cy="3171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FR" sz="2400" b="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fr-FR" sz="2400" b="0" dirty="0"/>
              </a:p>
              <a:p>
                <a:endParaRPr lang="fr-FR" sz="2400" b="0" dirty="0"/>
              </a:p>
              <a:p>
                <a:r>
                  <a:rPr lang="fr-FR" sz="2400" dirty="0"/>
                  <a:t>D’où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fr-FR" sz="2400" b="0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b="0" dirty="0"/>
                  <a:t>le facteur gyromagnétique de l’électron.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B3B0854-0007-4B99-A236-BAB1F4E5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02" y="1510220"/>
                <a:ext cx="7052897" cy="3171061"/>
              </a:xfrm>
              <a:prstGeom prst="rect">
                <a:avLst/>
              </a:prstGeom>
              <a:blipFill>
                <a:blip r:embed="rId3"/>
                <a:stretch>
                  <a:fillRect l="-2593" b="-9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4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B44CF-1611-499E-8F59-718B374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14E38-99FE-4D79-BD81-C52329F5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CE3D1-874A-42E3-BEB6-F86466A711F3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46350-06B3-4EF2-A2D0-986E2A59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77" y="-85725"/>
            <a:ext cx="11191875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/>
              <a:t>Alignement des moments magnétiques permanent en présence d’un champ extérieur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A83C2DC-2A6F-4477-9627-99C34A37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2" y="1829480"/>
            <a:ext cx="9814467" cy="464752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2BCCCE-DF11-4631-A7AD-DC7B44579210}"/>
              </a:ext>
            </a:extLst>
          </p:cNvPr>
          <p:cNvSpPr txBox="1"/>
          <p:nvPr/>
        </p:nvSpPr>
        <p:spPr>
          <a:xfrm>
            <a:off x="4720737" y="1306260"/>
            <a:ext cx="32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Paramagnétisme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A34FD-D878-400D-82BE-E495CD8CF656}"/>
              </a:ext>
            </a:extLst>
          </p:cNvPr>
          <p:cNvSpPr/>
          <p:nvPr/>
        </p:nvSpPr>
        <p:spPr>
          <a:xfrm>
            <a:off x="2533475" y="5889072"/>
            <a:ext cx="620786" cy="30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D5498-A59B-4724-A72F-8147B8232420}"/>
              </a:ext>
            </a:extLst>
          </p:cNvPr>
          <p:cNvSpPr/>
          <p:nvPr/>
        </p:nvSpPr>
        <p:spPr>
          <a:xfrm>
            <a:off x="7986676" y="5882081"/>
            <a:ext cx="620786" cy="30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14171-12AD-4205-8966-0A5DD33D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0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/>
              <a:t>Alignement des moments magnétiques permanent en présence d’un champ extérieur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B8575C9-DF60-4598-8D09-FC3C33E9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1" y="1733670"/>
            <a:ext cx="9318324" cy="4412578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369275B-4527-43F3-9DE0-EC32E0441BB3}"/>
              </a:ext>
            </a:extLst>
          </p:cNvPr>
          <p:cNvSpPr txBox="1"/>
          <p:nvPr/>
        </p:nvSpPr>
        <p:spPr>
          <a:xfrm>
            <a:off x="4633545" y="1251072"/>
            <a:ext cx="3086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Ferromagnétisme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DDA7A-38AB-4193-94C1-562A6DFF7191}"/>
              </a:ext>
            </a:extLst>
          </p:cNvPr>
          <p:cNvSpPr/>
          <p:nvPr/>
        </p:nvSpPr>
        <p:spPr>
          <a:xfrm>
            <a:off x="2625754" y="5578679"/>
            <a:ext cx="620786" cy="30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FDB88-5DF1-4A6C-9F8B-9E89CAABFD4D}"/>
              </a:ext>
            </a:extLst>
          </p:cNvPr>
          <p:cNvSpPr/>
          <p:nvPr/>
        </p:nvSpPr>
        <p:spPr>
          <a:xfrm>
            <a:off x="7801761" y="5578679"/>
            <a:ext cx="620786" cy="30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1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55F24-409D-4C1C-B769-5D5A74E1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3958C-EE22-45F1-BDDB-A153F80B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9D740-698D-44DF-BEDC-0894494EFD68}"/>
              </a:ext>
            </a:extLst>
          </p:cNvPr>
          <p:cNvSpPr/>
          <p:nvPr/>
        </p:nvSpPr>
        <p:spPr>
          <a:xfrm>
            <a:off x="0" y="0"/>
            <a:ext cx="12298261" cy="6937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82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BCF0-AA9C-40F1-B67E-974A369A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FE080B-3EC5-4AB6-93D3-EF029394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9" y="733914"/>
            <a:ext cx="11735988" cy="5076336"/>
          </a:xfrm>
        </p:spPr>
      </p:pic>
    </p:spTree>
    <p:extLst>
      <p:ext uri="{BB962C8B-B14F-4D97-AF65-F5344CB8AC3E}">
        <p14:creationId xmlns:p14="http://schemas.microsoft.com/office/powerpoint/2010/main" val="2479562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275</Words>
  <Application>Microsoft Office PowerPoint</Application>
  <PresentationFormat>Grand écran</PresentationFormat>
  <Paragraphs>47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Cambria Math</vt:lpstr>
      <vt:lpstr>Thème Office</vt:lpstr>
      <vt:lpstr>LP 45 : Paramagnétisme, ferromagnétisme, approximation du champ moyen</vt:lpstr>
      <vt:lpstr>Présentation PowerPoint</vt:lpstr>
      <vt:lpstr>Hamiltonien du moment magnétique M ⃗:  H_M=- M ⃗. (B_p ) ⃗ </vt:lpstr>
      <vt:lpstr>1) Moment magnétique orbital classique</vt:lpstr>
      <vt:lpstr>Présentation PowerPoint</vt:lpstr>
      <vt:lpstr>Alignement des moments magnétiques permanent en présence d’un champ extérieur</vt:lpstr>
      <vt:lpstr>Alignement des moments magnétiques permanent en présence d’un champ extérieur</vt:lpstr>
      <vt:lpstr>Présentation PowerPoint</vt:lpstr>
      <vt:lpstr>Présentation PowerPoint</vt:lpstr>
      <vt:lpstr>Avec un moment cinétique total J quelconque :</vt:lpstr>
      <vt:lpstr>Courbes d’aimantation en fonction du champ magnétique :</vt:lpstr>
      <vt:lpstr>Présentation PowerPoint</vt:lpstr>
      <vt:lpstr>Loi de Curie:</vt:lpstr>
      <vt:lpstr>Présentation PowerPoint</vt:lpstr>
      <vt:lpstr>S_iz=m/m_0 +δS_iz (fluctuation autour de la moyenne)</vt:lpstr>
      <vt:lpstr>Présentation PowerPoint</vt:lpstr>
      <vt:lpstr>Aimantation en fonction de la température</vt:lpstr>
      <vt:lpstr>Présentation PowerPoint</vt:lpstr>
      <vt:lpstr>Moment magnétique total d’un électron μ ⃗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45 : Paramagnétisme, ferromagnétisme, approximation du champ moyen</dc:title>
  <dc:creator>Vincent Brémaud</dc:creator>
  <cp:lastModifiedBy>Vincent Brémaud</cp:lastModifiedBy>
  <cp:revision>28</cp:revision>
  <dcterms:created xsi:type="dcterms:W3CDTF">2021-02-16T11:19:39Z</dcterms:created>
  <dcterms:modified xsi:type="dcterms:W3CDTF">2021-03-29T23:11:04Z</dcterms:modified>
</cp:coreProperties>
</file>