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73" r:id="rId8"/>
    <p:sldId id="274" r:id="rId9"/>
    <p:sldId id="268" r:id="rId10"/>
    <p:sldId id="270" r:id="rId11"/>
    <p:sldId id="27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D19"/>
    <a:srgbClr val="224675"/>
    <a:srgbClr val="485E26"/>
    <a:srgbClr val="FFD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7673B-EB43-3D4C-A67B-08B7281F3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B8DEEF-A300-E64E-84C7-EEE96C44C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5B5AA-ED78-174E-A4E6-9C13B3C1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DBD-7502-FD48-B849-26B8414697B0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831C02-5B48-CD41-B696-56389C75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7DDA9A-D4AF-CE40-B6E3-7C26B439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C5C0-ED1E-EE43-A88A-D88A7344F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06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785A7-95FF-974E-ACF9-6EC1027D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B45187-C6DE-0844-8C48-7B41E8C09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3DA5BC-AE19-F24E-8422-186BB1B6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DBD-7502-FD48-B849-26B8414697B0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04779F-4533-D84F-9105-CF8F714C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2B923-EE90-F543-A6FF-8450A958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C5C0-ED1E-EE43-A88A-D88A7344F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00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2B44F0-9F3C-6040-9612-2140BE0FD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A54C32-E757-CE4C-A0F9-D1ED99F52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9E2B3-4196-8C4B-A7D4-F1BB5D49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DBD-7502-FD48-B849-26B8414697B0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B305D-F10D-7C4C-9F23-BE615AD8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56853-27CF-5E44-ACDA-ED96F5A2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C5C0-ED1E-EE43-A88A-D88A7344F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2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B65A7-92DA-5A42-A4F6-AFE8C886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7574A7-D435-504A-8911-7DB63DA1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F678E0-3E2B-FE4E-AD5D-64255F41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DBD-7502-FD48-B849-26B8414697B0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36933C-1A23-D044-9514-637964EF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F01E8-9EF1-1745-9AC6-B8BE043D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C5C0-ED1E-EE43-A88A-D88A7344F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1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1D0F9-8C01-6A48-82BE-6E08C06C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4A9A80-F053-A147-BFCD-3217A425B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31021-FF0D-E043-BB77-A6BAD033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DBD-7502-FD48-B849-26B8414697B0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8B1188-7B66-DE41-A8A8-F77EF552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A8D44-2408-294F-9359-C9C06DC8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C5C0-ED1E-EE43-A88A-D88A7344F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98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9BCFD-C8AE-2640-9B65-7C6C6117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C0B-F480-B044-BE55-28B18FDF2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4E9229-F27B-E84A-91FC-6579FFA43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EEE39-A1E8-BC43-8578-FE690651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DBD-7502-FD48-B849-26B8414697B0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8D4075-F4C9-F44D-B891-0146A535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0EA31D-4CDF-0F4D-8864-1B3050CD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C5C0-ED1E-EE43-A88A-D88A7344F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20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A3618-1FE8-294A-B258-F2C8D208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1B3A6-5862-4446-86A5-99C01F85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353D77-ABB2-8449-9566-FB39E892E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16CB9A-BD19-C34F-9E30-1694FB992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F5854A-E246-A34A-9D63-9AAB51A87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46BA93-D324-274A-AFEA-E88193C9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DBD-7502-FD48-B849-26B8414697B0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0871A4-F8D3-2F42-B81D-8B361568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A813D8-46A4-3445-9D50-15204746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C5C0-ED1E-EE43-A88A-D88A7344F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97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A738F-CED7-0C47-BE51-99691C48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969854-5476-B243-BADB-9AC21390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DBD-7502-FD48-B849-26B8414697B0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8D9E7D-FC9F-704D-AF19-72B65EAA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3A21B7-87BF-964A-9EF1-4E0C4817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C5C0-ED1E-EE43-A88A-D88A7344F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3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8FD68C-A3EE-6F49-A19A-81A4EBFA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DBD-7502-FD48-B849-26B8414697B0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A842A4-3D9D-8141-99FC-CD299827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126056-D078-F048-A943-F0BC055D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C5C0-ED1E-EE43-A88A-D88A7344F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64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79D41-8383-7840-9AD7-F5DECA33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8CD556-27A6-D141-BA1D-15042714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BAB553-D4F8-424A-8755-8E208F4FA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B364C7-2C9E-3C42-8C9C-16036669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DBD-7502-FD48-B849-26B8414697B0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886578-FF10-AF41-9ECB-4509D3E2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265441-0E91-3B4D-801D-C298946B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C5C0-ED1E-EE43-A88A-D88A7344F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37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5C84D-9FFF-BC4F-864E-ADC46D04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D9369A-D600-284C-A751-157B375FC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88AC45-7258-DE4B-9359-2AEEDF99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B4080B-D98D-654A-A8CC-0259C6FF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DBD-7502-FD48-B849-26B8414697B0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D038AF-41B9-3241-B622-E28D8C21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DD17D1-C261-9141-BC1F-8D456C39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C5C0-ED1E-EE43-A88A-D88A7344F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4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0A379E-EA5D-AA46-B8F0-CDD694C3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90461D-2F5C-D347-88D2-D31736A24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FBB104-8864-A34F-80CC-E5406C9B6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3DBD-7502-FD48-B849-26B8414697B0}" type="datetimeFigureOut">
              <a:rPr lang="fr-FR" smtClean="0"/>
              <a:t>19/06/2021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25C60-3EE2-BD4B-9685-09590B057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E9161A-E1E2-DB4B-9DCB-E4F752375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C5C0-ED1E-EE43-A88A-D88A7344F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4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47.png"/><Relationship Id="rId5" Type="http://schemas.openxmlformats.org/officeDocument/2006/relationships/tags" Target="../tags/tag20.xml"/><Relationship Id="rId10" Type="http://schemas.openxmlformats.org/officeDocument/2006/relationships/image" Target="../media/image46.png"/><Relationship Id="rId4" Type="http://schemas.openxmlformats.org/officeDocument/2006/relationships/tags" Target="../tags/tag19.xml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sv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svg"/><Relationship Id="rId3" Type="http://schemas.openxmlformats.org/officeDocument/2006/relationships/image" Target="../media/image22.svg"/><Relationship Id="rId7" Type="http://schemas.openxmlformats.org/officeDocument/2006/relationships/image" Target="../media/image18.png"/><Relationship Id="rId12" Type="http://schemas.openxmlformats.org/officeDocument/2006/relationships/image" Target="../media/image4.png"/><Relationship Id="rId17" Type="http://schemas.openxmlformats.org/officeDocument/2006/relationships/image" Target="../media/image28.png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7.svg"/><Relationship Id="rId5" Type="http://schemas.openxmlformats.org/officeDocument/2006/relationships/image" Target="../media/image24.svg"/><Relationship Id="rId15" Type="http://schemas.openxmlformats.org/officeDocument/2006/relationships/image" Target="../media/image26.png"/><Relationship Id="rId10" Type="http://schemas.openxmlformats.org/officeDocument/2006/relationships/image" Target="../media/image6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svg"/><Relationship Id="rId18" Type="http://schemas.openxmlformats.org/officeDocument/2006/relationships/image" Target="../media/image29.png"/><Relationship Id="rId3" Type="http://schemas.openxmlformats.org/officeDocument/2006/relationships/image" Target="../media/image22.svg"/><Relationship Id="rId7" Type="http://schemas.openxmlformats.org/officeDocument/2006/relationships/image" Target="../media/image18.png"/><Relationship Id="rId12" Type="http://schemas.openxmlformats.org/officeDocument/2006/relationships/image" Target="../media/image4.png"/><Relationship Id="rId17" Type="http://schemas.openxmlformats.org/officeDocument/2006/relationships/image" Target="../media/image28.png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7.svg"/><Relationship Id="rId5" Type="http://schemas.openxmlformats.org/officeDocument/2006/relationships/image" Target="../media/image24.svg"/><Relationship Id="rId15" Type="http://schemas.openxmlformats.org/officeDocument/2006/relationships/image" Target="../media/image26.png"/><Relationship Id="rId10" Type="http://schemas.openxmlformats.org/officeDocument/2006/relationships/image" Target="../media/image6.png"/><Relationship Id="rId19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34.png"/><Relationship Id="rId26" Type="http://schemas.openxmlformats.org/officeDocument/2006/relationships/image" Target="../media/image6.png"/><Relationship Id="rId3" Type="http://schemas.openxmlformats.org/officeDocument/2006/relationships/tags" Target="../tags/tag4.xml"/><Relationship Id="rId21" Type="http://schemas.openxmlformats.org/officeDocument/2006/relationships/image" Target="../media/image37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33.png"/><Relationship Id="rId25" Type="http://schemas.openxmlformats.org/officeDocument/2006/relationships/image" Target="../media/image5.svg"/><Relationship Id="rId2" Type="http://schemas.openxmlformats.org/officeDocument/2006/relationships/tags" Target="../tags/tag3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0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4.png"/><Relationship Id="rId32" Type="http://schemas.openxmlformats.org/officeDocument/2006/relationships/image" Target="../media/image43.png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8.png"/><Relationship Id="rId28" Type="http://schemas.openxmlformats.org/officeDocument/2006/relationships/image" Target="../media/image39.png"/><Relationship Id="rId10" Type="http://schemas.openxmlformats.org/officeDocument/2006/relationships/tags" Target="../tags/tag11.xml"/><Relationship Id="rId19" Type="http://schemas.openxmlformats.org/officeDocument/2006/relationships/image" Target="../media/image35.png"/><Relationship Id="rId31" Type="http://schemas.openxmlformats.org/officeDocument/2006/relationships/image" Target="../media/image42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3.png"/><Relationship Id="rId27" Type="http://schemas.openxmlformats.org/officeDocument/2006/relationships/image" Target="../media/image7.svg"/><Relationship Id="rId30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D475E-A3FA-9645-B950-ADE0B3801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LC26: Conversion réciproque d’énergie électrique en énergie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46F972-089B-EA4D-BDA5-BEDEE2E04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Niveau : CPGE</a:t>
            </a:r>
          </a:p>
          <a:p>
            <a:r>
              <a:rPr lang="fr-FR" dirty="0"/>
              <a:t>Prérequis : </a:t>
            </a:r>
          </a:p>
        </p:txBody>
      </p:sp>
    </p:spTree>
    <p:extLst>
      <p:ext uri="{BB962C8B-B14F-4D97-AF65-F5344CB8AC3E}">
        <p14:creationId xmlns:p14="http://schemas.microsoft.com/office/powerpoint/2010/main" val="3333016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ACC1B5-9CDD-4A50-8CEE-0195E7DA8F35}"/>
              </a:ext>
            </a:extLst>
          </p:cNvPr>
          <p:cNvSpPr/>
          <p:nvPr/>
        </p:nvSpPr>
        <p:spPr>
          <a:xfrm>
            <a:off x="3341024" y="1564640"/>
            <a:ext cx="5509953" cy="295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EF8E4-2C00-4FD3-92F6-8F3F15C54DBD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75DF19-2645-4D3A-A619-EB0EC58314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57" y="167394"/>
            <a:ext cx="3859780" cy="294387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9EB55DC3-C70D-4D73-BB51-C18BF9C69622}"/>
              </a:ext>
            </a:extLst>
          </p:cNvPr>
          <p:cNvSpPr/>
          <p:nvPr/>
        </p:nvSpPr>
        <p:spPr>
          <a:xfrm>
            <a:off x="2954943" y="2753360"/>
            <a:ext cx="772160" cy="7721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4BA3C-781A-460C-88D0-8477EE21537E}"/>
              </a:ext>
            </a:extLst>
          </p:cNvPr>
          <p:cNvSpPr/>
          <p:nvPr/>
        </p:nvSpPr>
        <p:spPr>
          <a:xfrm>
            <a:off x="5612129" y="1310640"/>
            <a:ext cx="96774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D8520-86BB-478C-AF28-4939179B03EF}"/>
              </a:ext>
            </a:extLst>
          </p:cNvPr>
          <p:cNvSpPr/>
          <p:nvPr/>
        </p:nvSpPr>
        <p:spPr>
          <a:xfrm>
            <a:off x="5612129" y="4273550"/>
            <a:ext cx="96774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F1DDF02-0712-4C01-8F50-C173CE3AE8A4}"/>
              </a:ext>
            </a:extLst>
          </p:cNvPr>
          <p:cNvSpPr/>
          <p:nvPr/>
        </p:nvSpPr>
        <p:spPr>
          <a:xfrm>
            <a:off x="5528309" y="1474470"/>
            <a:ext cx="167640" cy="167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435A2C3-3B70-4FE8-BEA3-ACE503BDCDB5}"/>
              </a:ext>
            </a:extLst>
          </p:cNvPr>
          <p:cNvSpPr/>
          <p:nvPr/>
        </p:nvSpPr>
        <p:spPr>
          <a:xfrm>
            <a:off x="6520814" y="1478415"/>
            <a:ext cx="167640" cy="167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28409AA-D434-45F5-B623-F13CFEE56C08}"/>
              </a:ext>
            </a:extLst>
          </p:cNvPr>
          <p:cNvSpPr/>
          <p:nvPr/>
        </p:nvSpPr>
        <p:spPr>
          <a:xfrm>
            <a:off x="6036289" y="2122305"/>
            <a:ext cx="167640" cy="167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A84E129-1099-4679-A9E8-AD128B969EEC}"/>
              </a:ext>
            </a:extLst>
          </p:cNvPr>
          <p:cNvSpPr/>
          <p:nvPr/>
        </p:nvSpPr>
        <p:spPr>
          <a:xfrm>
            <a:off x="6036289" y="3849141"/>
            <a:ext cx="167640" cy="167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53D7EF8-C87E-4B62-BD35-482879D600AB}"/>
              </a:ext>
            </a:extLst>
          </p:cNvPr>
          <p:cNvSpPr/>
          <p:nvPr/>
        </p:nvSpPr>
        <p:spPr>
          <a:xfrm>
            <a:off x="5528309" y="4439785"/>
            <a:ext cx="167640" cy="167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FE18AAC-3BB7-4210-AC14-F40EE015A79B}"/>
              </a:ext>
            </a:extLst>
          </p:cNvPr>
          <p:cNvSpPr/>
          <p:nvPr/>
        </p:nvSpPr>
        <p:spPr>
          <a:xfrm>
            <a:off x="6547896" y="4439785"/>
            <a:ext cx="167640" cy="167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F667F04-EF09-4416-9696-48007EF6E114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5671399" y="1617561"/>
            <a:ext cx="389440" cy="529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99A8F82-7B22-4CB5-ABFB-209BFE6A9416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>
            <a:off x="6120109" y="2122305"/>
            <a:ext cx="0" cy="1894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D957DB3-88B8-4BAE-95A1-5AAA1DF670D8}"/>
              </a:ext>
            </a:extLst>
          </p:cNvPr>
          <p:cNvCxnSpPr>
            <a:cxnSpLocks/>
          </p:cNvCxnSpPr>
          <p:nvPr/>
        </p:nvCxnSpPr>
        <p:spPr>
          <a:xfrm>
            <a:off x="6179380" y="3991906"/>
            <a:ext cx="389440" cy="529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7855335-5EDD-48B6-93AC-36A1A97796B6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179380" y="1621505"/>
            <a:ext cx="365985" cy="525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09FA4E1-7324-47C1-B117-0BEEF01BFD1D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5611035" y="3992231"/>
            <a:ext cx="449804" cy="54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1DA1040-8B48-4E3F-AAF0-A46FC72B8B5C}"/>
              </a:ext>
            </a:extLst>
          </p:cNvPr>
          <p:cNvSpPr/>
          <p:nvPr/>
        </p:nvSpPr>
        <p:spPr>
          <a:xfrm>
            <a:off x="5671187" y="2666887"/>
            <a:ext cx="967740" cy="312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7AF304-F6A4-41C4-98E7-F4226C70260E}"/>
              </a:ext>
            </a:extLst>
          </p:cNvPr>
          <p:cNvSpPr/>
          <p:nvPr/>
        </p:nvSpPr>
        <p:spPr>
          <a:xfrm>
            <a:off x="5826423" y="2656290"/>
            <a:ext cx="58737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9C323-5749-4458-9280-DDE6B057703B}"/>
              </a:ext>
            </a:extLst>
          </p:cNvPr>
          <p:cNvSpPr/>
          <p:nvPr/>
        </p:nvSpPr>
        <p:spPr>
          <a:xfrm>
            <a:off x="5822615" y="2949737"/>
            <a:ext cx="58737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8D0CCE-329A-4F51-BEF1-700481815C89}"/>
              </a:ext>
            </a:extLst>
          </p:cNvPr>
          <p:cNvSpPr/>
          <p:nvPr/>
        </p:nvSpPr>
        <p:spPr>
          <a:xfrm>
            <a:off x="6057267" y="3447505"/>
            <a:ext cx="122112" cy="355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C89412A-728E-45F0-AFBF-8E16A43CBB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705" y="3651316"/>
            <a:ext cx="105199" cy="115224"/>
          </a:xfrm>
          <a:prstGeom prst="rect">
            <a:avLst/>
          </a:prstGeom>
        </p:spPr>
      </p:pic>
      <p:sp>
        <p:nvSpPr>
          <p:cNvPr id="45" name="Flèche : courbe vers le bas 44">
            <a:extLst>
              <a:ext uri="{FF2B5EF4-FFF2-40B4-BE49-F238E27FC236}">
                <a16:creationId xmlns:a16="http://schemas.microsoft.com/office/drawing/2014/main" id="{D03A6A76-60DA-4DAC-993C-4614AB358711}"/>
              </a:ext>
            </a:extLst>
          </p:cNvPr>
          <p:cNvSpPr/>
          <p:nvPr/>
        </p:nvSpPr>
        <p:spPr>
          <a:xfrm>
            <a:off x="3990650" y="2514621"/>
            <a:ext cx="1645931" cy="9159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Flèche : courbe vers le bas 45">
            <a:extLst>
              <a:ext uri="{FF2B5EF4-FFF2-40B4-BE49-F238E27FC236}">
                <a16:creationId xmlns:a16="http://schemas.microsoft.com/office/drawing/2014/main" id="{914EADEA-3EBB-4CAB-937F-6D07CE328A15}"/>
              </a:ext>
            </a:extLst>
          </p:cNvPr>
          <p:cNvSpPr/>
          <p:nvPr/>
        </p:nvSpPr>
        <p:spPr>
          <a:xfrm>
            <a:off x="6781165" y="2430248"/>
            <a:ext cx="1645931" cy="915949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Flèche : courbe vers le bas 46">
            <a:extLst>
              <a:ext uri="{FF2B5EF4-FFF2-40B4-BE49-F238E27FC236}">
                <a16:creationId xmlns:a16="http://schemas.microsoft.com/office/drawing/2014/main" id="{5D86B7C2-7691-4BFE-A977-CD8461BD31A1}"/>
              </a:ext>
            </a:extLst>
          </p:cNvPr>
          <p:cNvSpPr/>
          <p:nvPr/>
        </p:nvSpPr>
        <p:spPr>
          <a:xfrm>
            <a:off x="4612640" y="6143073"/>
            <a:ext cx="661890" cy="547534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Flèche : courbe vers le bas 47">
            <a:extLst>
              <a:ext uri="{FF2B5EF4-FFF2-40B4-BE49-F238E27FC236}">
                <a16:creationId xmlns:a16="http://schemas.microsoft.com/office/drawing/2014/main" id="{8456E791-7706-4F1B-A784-E77A26020254}"/>
              </a:ext>
            </a:extLst>
          </p:cNvPr>
          <p:cNvSpPr/>
          <p:nvPr/>
        </p:nvSpPr>
        <p:spPr>
          <a:xfrm>
            <a:off x="4612640" y="5393710"/>
            <a:ext cx="661890" cy="4845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065B5476-6102-401D-A9B8-0D91F57A4D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500" y="5538908"/>
            <a:ext cx="1884952" cy="23009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63C3E9EC-DEBD-42F5-925D-C4097179B1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501" y="6301793"/>
            <a:ext cx="2139367" cy="230575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E6FDBA4B-4A11-42DD-9696-92186719F8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99" y="3081535"/>
            <a:ext cx="99048" cy="115810"/>
          </a:xfrm>
          <a:prstGeom prst="rect">
            <a:avLst/>
          </a:prstGeom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116662EE-BB3C-4BA2-B4C4-3F543654CEBD}"/>
              </a:ext>
            </a:extLst>
          </p:cNvPr>
          <p:cNvSpPr/>
          <p:nvPr/>
        </p:nvSpPr>
        <p:spPr>
          <a:xfrm>
            <a:off x="6039271" y="3150978"/>
            <a:ext cx="167640" cy="167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07D688-A817-4E92-9F49-113AECDA3260}"/>
              </a:ext>
            </a:extLst>
          </p:cNvPr>
          <p:cNvCxnSpPr/>
          <p:nvPr/>
        </p:nvCxnSpPr>
        <p:spPr>
          <a:xfrm>
            <a:off x="3828288" y="4517166"/>
            <a:ext cx="0" cy="306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E95957C-09F2-4E2B-B704-50438B8620A8}"/>
              </a:ext>
            </a:extLst>
          </p:cNvPr>
          <p:cNvCxnSpPr>
            <a:cxnSpLocks/>
          </p:cNvCxnSpPr>
          <p:nvPr/>
        </p:nvCxnSpPr>
        <p:spPr>
          <a:xfrm>
            <a:off x="3611880" y="4823450"/>
            <a:ext cx="432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2E11E30-ED1E-4F20-8A17-E5317556F91F}"/>
              </a:ext>
            </a:extLst>
          </p:cNvPr>
          <p:cNvCxnSpPr>
            <a:cxnSpLocks/>
          </p:cNvCxnSpPr>
          <p:nvPr/>
        </p:nvCxnSpPr>
        <p:spPr>
          <a:xfrm flipV="1">
            <a:off x="3980689" y="4823451"/>
            <a:ext cx="47625" cy="51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05A3A64-0739-4351-B75C-1628CAD6D5F0}"/>
              </a:ext>
            </a:extLst>
          </p:cNvPr>
          <p:cNvCxnSpPr>
            <a:cxnSpLocks/>
          </p:cNvCxnSpPr>
          <p:nvPr/>
        </p:nvCxnSpPr>
        <p:spPr>
          <a:xfrm flipV="1">
            <a:off x="3848672" y="4823450"/>
            <a:ext cx="47625" cy="51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FA227E9-1568-4D90-974D-A5CC0499CAA0}"/>
              </a:ext>
            </a:extLst>
          </p:cNvPr>
          <p:cNvCxnSpPr>
            <a:cxnSpLocks/>
          </p:cNvCxnSpPr>
          <p:nvPr/>
        </p:nvCxnSpPr>
        <p:spPr>
          <a:xfrm flipV="1">
            <a:off x="3735039" y="4823449"/>
            <a:ext cx="47625" cy="51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D86ACF3-44E4-4CAA-8A80-0580FAD0A62C}"/>
              </a:ext>
            </a:extLst>
          </p:cNvPr>
          <p:cNvCxnSpPr>
            <a:cxnSpLocks/>
          </p:cNvCxnSpPr>
          <p:nvPr/>
        </p:nvCxnSpPr>
        <p:spPr>
          <a:xfrm flipV="1">
            <a:off x="3628265" y="4827155"/>
            <a:ext cx="47625" cy="51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4DA24ED-4704-4E46-BCD2-4BB8AA5667B5}"/>
              </a:ext>
            </a:extLst>
          </p:cNvPr>
          <p:cNvCxnSpPr>
            <a:stCxn id="32" idx="6"/>
          </p:cNvCxnSpPr>
          <p:nvPr/>
        </p:nvCxnSpPr>
        <p:spPr>
          <a:xfrm>
            <a:off x="6206912" y="3234798"/>
            <a:ext cx="3539069" cy="20001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CFC7C31-84D9-4BC1-8201-43A2CCED32F9}"/>
              </a:ext>
            </a:extLst>
          </p:cNvPr>
          <p:cNvCxnSpPr/>
          <p:nvPr/>
        </p:nvCxnSpPr>
        <p:spPr>
          <a:xfrm>
            <a:off x="6116301" y="3919330"/>
            <a:ext cx="3539069" cy="20001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EBA174CF-9C49-4FED-A504-B0D21A91FFEE}"/>
              </a:ext>
            </a:extLst>
          </p:cNvPr>
          <p:cNvSpPr/>
          <p:nvPr/>
        </p:nvSpPr>
        <p:spPr>
          <a:xfrm>
            <a:off x="8808515" y="4874893"/>
            <a:ext cx="1317848" cy="1209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E7072C4C-484F-45D3-8709-3318C63945B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044" y="5370854"/>
            <a:ext cx="1020952" cy="1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74066-DE09-F04E-962E-57077E84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6E181-F57E-0A47-BB21-0937C680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Accumulateur au plomb</a:t>
            </a:r>
          </a:p>
          <a:p>
            <a:pPr marL="0" indent="0">
              <a:buNone/>
            </a:pPr>
            <a:r>
              <a:rPr lang="fr-FR" dirty="0" err="1"/>
              <a:t>HCl</a:t>
            </a:r>
            <a:r>
              <a:rPr lang="fr-FR" dirty="0"/>
              <a:t> à 0.5 mol/L</a:t>
            </a:r>
          </a:p>
          <a:p>
            <a:pPr marL="0" indent="0">
              <a:buNone/>
            </a:pPr>
            <a:r>
              <a:rPr lang="fr-FR" dirty="0"/>
              <a:t>Interface </a:t>
            </a:r>
            <a:r>
              <a:rPr lang="fr-FR" dirty="0" err="1"/>
              <a:t>latis</a:t>
            </a:r>
            <a:r>
              <a:rPr lang="fr-FR" dirty="0"/>
              <a:t> pro</a:t>
            </a:r>
          </a:p>
          <a:p>
            <a:pPr marL="0" indent="0">
              <a:buNone/>
            </a:pPr>
            <a:r>
              <a:rPr lang="fr-FR" dirty="0"/>
              <a:t>Résistance</a:t>
            </a:r>
          </a:p>
          <a:p>
            <a:pPr marL="0" indent="0">
              <a:buNone/>
            </a:pPr>
            <a:r>
              <a:rPr lang="fr-FR" dirty="0"/>
              <a:t>Multimètres</a:t>
            </a:r>
          </a:p>
          <a:p>
            <a:pPr marL="0" indent="0">
              <a:buNone/>
            </a:pPr>
            <a:r>
              <a:rPr lang="fr-FR" dirty="0"/>
              <a:t>Contacteur </a:t>
            </a:r>
          </a:p>
          <a:p>
            <a:pPr marL="0" indent="0">
              <a:buNone/>
            </a:pPr>
            <a:r>
              <a:rPr lang="fr-FR" dirty="0"/>
              <a:t>Boîte </a:t>
            </a:r>
            <a:r>
              <a:rPr lang="fr-FR"/>
              <a:t>à décade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72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8B85E-33B9-024A-92F3-BA32F920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: pile Daniell</a:t>
            </a:r>
          </a:p>
        </p:txBody>
      </p:sp>
      <p:pic>
        <p:nvPicPr>
          <p:cNvPr id="4" name="Picture 2" descr="e-learning ELECTROCHIMIE Cours 1 - PDF Téléchargement Gratuit">
            <a:extLst>
              <a:ext uri="{FF2B5EF4-FFF2-40B4-BE49-F238E27FC236}">
                <a16:creationId xmlns:a16="http://schemas.microsoft.com/office/drawing/2014/main" id="{9E917FF8-239C-9D40-A01A-9EB059678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3" y="1491372"/>
            <a:ext cx="8740839" cy="488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608B62-1231-5E45-AD14-4CC159F41595}"/>
              </a:ext>
            </a:extLst>
          </p:cNvPr>
          <p:cNvSpPr/>
          <p:nvPr/>
        </p:nvSpPr>
        <p:spPr>
          <a:xfrm>
            <a:off x="4321864" y="2733261"/>
            <a:ext cx="1421295" cy="248478"/>
          </a:xfrm>
          <a:prstGeom prst="rect">
            <a:avLst/>
          </a:prstGeom>
          <a:solidFill>
            <a:srgbClr val="FFD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E01C67-3820-474F-8B8F-419281BA31DD}"/>
              </a:ext>
            </a:extLst>
          </p:cNvPr>
          <p:cNvSpPr txBox="1"/>
          <p:nvPr/>
        </p:nvSpPr>
        <p:spPr>
          <a:xfrm>
            <a:off x="4313581" y="2684357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24675"/>
                </a:solidFill>
              </a:rPr>
              <a:t>K</a:t>
            </a:r>
            <a:r>
              <a:rPr lang="fr-FR" b="1" baseline="30000" dirty="0">
                <a:solidFill>
                  <a:srgbClr val="224675"/>
                </a:solidFill>
              </a:rPr>
              <a:t>+</a:t>
            </a:r>
            <a:endParaRPr lang="fr-FR" b="1" dirty="0">
              <a:solidFill>
                <a:srgbClr val="224675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33A43C-9CF1-5946-98AD-0423469BF478}"/>
              </a:ext>
            </a:extLst>
          </p:cNvPr>
          <p:cNvSpPr txBox="1"/>
          <p:nvPr/>
        </p:nvSpPr>
        <p:spPr>
          <a:xfrm>
            <a:off x="5023086" y="2672834"/>
            <a:ext cx="100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85E26"/>
                </a:solidFill>
              </a:rPr>
              <a:t>NO3</a:t>
            </a:r>
            <a:r>
              <a:rPr lang="fr-FR" b="1" baseline="30000" dirty="0">
                <a:solidFill>
                  <a:srgbClr val="485E26"/>
                </a:solidFill>
              </a:rPr>
              <a:t>-</a:t>
            </a:r>
            <a:endParaRPr lang="fr-FR" b="1" dirty="0">
              <a:solidFill>
                <a:srgbClr val="485E26"/>
              </a:solidFill>
            </a:endParaRPr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86FA6F75-CB3B-1C42-9E54-A46BDB66DC1B}"/>
              </a:ext>
            </a:extLst>
          </p:cNvPr>
          <p:cNvSpPr/>
          <p:nvPr/>
        </p:nvSpPr>
        <p:spPr>
          <a:xfrm>
            <a:off x="4671389" y="2733261"/>
            <a:ext cx="381512" cy="2484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87E87B-AFFB-864A-9DE5-27B351C49635}"/>
              </a:ext>
            </a:extLst>
          </p:cNvPr>
          <p:cNvSpPr txBox="1"/>
          <p:nvPr/>
        </p:nvSpPr>
        <p:spPr>
          <a:xfrm>
            <a:off x="4671388" y="2385391"/>
            <a:ext cx="38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</a:t>
            </a:r>
            <a:r>
              <a:rPr lang="fr-FR" baseline="30000" dirty="0">
                <a:solidFill>
                  <a:srgbClr val="FF0000"/>
                </a:solidFill>
              </a:rPr>
              <a:t>-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DD0407-0E87-5744-A83C-C8941193AFED}"/>
              </a:ext>
            </a:extLst>
          </p:cNvPr>
          <p:cNvSpPr/>
          <p:nvPr/>
        </p:nvSpPr>
        <p:spPr>
          <a:xfrm>
            <a:off x="1272209" y="5337313"/>
            <a:ext cx="695739" cy="41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42F98-9B18-D44E-BC5A-C126DF88A8C5}"/>
              </a:ext>
            </a:extLst>
          </p:cNvPr>
          <p:cNvSpPr/>
          <p:nvPr/>
        </p:nvSpPr>
        <p:spPr>
          <a:xfrm>
            <a:off x="7904922" y="5337313"/>
            <a:ext cx="695739" cy="41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8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EDD75-2C21-3F4F-92AE-B062DD6C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thermochimie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9363D7E-1754-6A48-94A9-74BF37426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Premier et second principe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b="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/>
                  <a:t> travail infinitésimal (forces de pression exclues)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fr-F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dirty="0"/>
                  <a:t>   entropie créée (&gt;0)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9363D7E-1754-6A48-94A9-74BF37426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702E41-A888-4443-A25E-DDEA7CDF38BE}"/>
              </a:ext>
            </a:extLst>
          </p:cNvPr>
          <p:cNvSpPr/>
          <p:nvPr/>
        </p:nvSpPr>
        <p:spPr>
          <a:xfrm>
            <a:off x="1272209" y="5337313"/>
            <a:ext cx="695739" cy="41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19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DFD8A-3115-F949-9156-FCA01EF7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Electrolyse de l’eau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4D6F0F5-8511-E74A-9ED7-5E09A45C7E65}"/>
              </a:ext>
            </a:extLst>
          </p:cNvPr>
          <p:cNvCxnSpPr>
            <a:cxnSpLocks/>
          </p:cNvCxnSpPr>
          <p:nvPr/>
        </p:nvCxnSpPr>
        <p:spPr>
          <a:xfrm>
            <a:off x="1448041" y="3795961"/>
            <a:ext cx="77040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932C1F-ADB8-F44A-A696-15D6F9F552E0}"/>
              </a:ext>
            </a:extLst>
          </p:cNvPr>
          <p:cNvCxnSpPr>
            <a:cxnSpLocks/>
          </p:cNvCxnSpPr>
          <p:nvPr/>
        </p:nvCxnSpPr>
        <p:spPr>
          <a:xfrm flipV="1">
            <a:off x="5544027" y="2447700"/>
            <a:ext cx="0" cy="2673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CB9C0FA-04D6-B74B-A052-6FAB5DAA0D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09" y="4398360"/>
            <a:ext cx="525714" cy="254476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AC8ED1E-5C9F-304F-B625-8C39A97297B9}"/>
              </a:ext>
            </a:extLst>
          </p:cNvPr>
          <p:cNvCxnSpPr>
            <a:cxnSpLocks/>
          </p:cNvCxnSpPr>
          <p:nvPr/>
        </p:nvCxnSpPr>
        <p:spPr>
          <a:xfrm>
            <a:off x="4875192" y="3677365"/>
            <a:ext cx="0" cy="20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777DD47-2288-1248-A5E9-618BCBD265A6}"/>
              </a:ext>
            </a:extLst>
          </p:cNvPr>
          <p:cNvCxnSpPr>
            <a:cxnSpLocks/>
          </p:cNvCxnSpPr>
          <p:nvPr/>
        </p:nvCxnSpPr>
        <p:spPr>
          <a:xfrm>
            <a:off x="7202631" y="3698659"/>
            <a:ext cx="0" cy="20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3AE1862-79D3-954D-83CC-FD050CD65832}"/>
              </a:ext>
            </a:extLst>
          </p:cNvPr>
          <p:cNvGrpSpPr/>
          <p:nvPr/>
        </p:nvGrpSpPr>
        <p:grpSpPr>
          <a:xfrm>
            <a:off x="3546959" y="2316715"/>
            <a:ext cx="5397598" cy="2636718"/>
            <a:chOff x="3215655" y="2286897"/>
            <a:chExt cx="5397598" cy="2636718"/>
          </a:xfrm>
        </p:grpSpPr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ADA08EC3-60C8-8B4A-9290-7CC5B73EF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8288" y="3773616"/>
              <a:ext cx="1090103" cy="1149999"/>
            </a:xfrm>
            <a:prstGeom prst="rect">
              <a:avLst/>
            </a:prstGeom>
          </p:spPr>
        </p:pic>
        <p:pic>
          <p:nvPicPr>
            <p:cNvPr id="14" name="Graphique 13">
              <a:extLst>
                <a:ext uri="{FF2B5EF4-FFF2-40B4-BE49-F238E27FC236}">
                  <a16:creationId xmlns:a16="http://schemas.microsoft.com/office/drawing/2014/main" id="{517C6AE6-609B-684D-B6FF-25156C8F7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19197" y="2286897"/>
              <a:ext cx="1394056" cy="1477322"/>
            </a:xfrm>
            <a:prstGeom prst="rect">
              <a:avLst/>
            </a:prstGeom>
          </p:spPr>
        </p:pic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1F43F6CC-F088-D843-9479-25C3B10BC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5655" y="4427673"/>
              <a:ext cx="3588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2D0DAC8C-C370-1246-8487-ADB30845A018}"/>
              </a:ext>
            </a:extLst>
          </p:cNvPr>
          <p:cNvSpPr txBox="1"/>
          <p:nvPr/>
        </p:nvSpPr>
        <p:spPr>
          <a:xfrm>
            <a:off x="5112248" y="1866603"/>
            <a:ext cx="72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 (A)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62CE500-A914-2C43-BA82-611E894C9A30}"/>
                  </a:ext>
                </a:extLst>
              </p:cNvPr>
              <p:cNvSpPr txBox="1"/>
              <p:nvPr/>
            </p:nvSpPr>
            <p:spPr>
              <a:xfrm>
                <a:off x="3967489" y="4272825"/>
                <a:ext cx="904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62CE500-A914-2C43-BA82-611E894C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489" y="4272825"/>
                <a:ext cx="9045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BCE197B7-9D8E-D14F-8C5A-157E80D434F9}"/>
                  </a:ext>
                </a:extLst>
              </p:cNvPr>
              <p:cNvSpPr txBox="1"/>
              <p:nvPr/>
            </p:nvSpPr>
            <p:spPr>
              <a:xfrm>
                <a:off x="2530507" y="4274157"/>
                <a:ext cx="904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BCE197B7-9D8E-D14F-8C5A-157E80D43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507" y="4274157"/>
                <a:ext cx="904557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EFF88B7E-B7BF-4248-907B-68A642DEADB3}"/>
                  </a:ext>
                </a:extLst>
              </p:cNvPr>
              <p:cNvSpPr txBox="1"/>
              <p:nvPr/>
            </p:nvSpPr>
            <p:spPr>
              <a:xfrm>
                <a:off x="7770511" y="2466302"/>
                <a:ext cx="904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EFF88B7E-B7BF-4248-907B-68A642DEA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511" y="2466302"/>
                <a:ext cx="9045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3CE6A44-84AF-004D-9038-30D91DE1DB11}"/>
                  </a:ext>
                </a:extLst>
              </p:cNvPr>
              <p:cNvSpPr txBox="1"/>
              <p:nvPr/>
            </p:nvSpPr>
            <p:spPr>
              <a:xfrm>
                <a:off x="9088301" y="2447693"/>
                <a:ext cx="904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3CE6A44-84AF-004D-9038-30D91DE1D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301" y="2447693"/>
                <a:ext cx="90455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B10E73D-0390-DE43-A45D-1735B434A86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675068" y="2632359"/>
            <a:ext cx="4132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9DFCE3D-E298-B540-9404-FD5E250C933A}"/>
              </a:ext>
            </a:extLst>
          </p:cNvPr>
          <p:cNvCxnSpPr/>
          <p:nvPr/>
        </p:nvCxnSpPr>
        <p:spPr>
          <a:xfrm>
            <a:off x="3967489" y="3794037"/>
            <a:ext cx="0" cy="47878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AA1323B-D5B4-BC4B-888C-7D6DD719A20B}"/>
              </a:ext>
            </a:extLst>
          </p:cNvPr>
          <p:cNvCxnSpPr/>
          <p:nvPr/>
        </p:nvCxnSpPr>
        <p:spPr>
          <a:xfrm>
            <a:off x="8375709" y="3286026"/>
            <a:ext cx="0" cy="47878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94EA336A-0D0A-E84A-B861-1B5BDBE30BE6}"/>
                  </a:ext>
                </a:extLst>
              </p:cNvPr>
              <p:cNvSpPr txBox="1"/>
              <p:nvPr/>
            </p:nvSpPr>
            <p:spPr>
              <a:xfrm>
                <a:off x="3207426" y="3818759"/>
                <a:ext cx="8050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94EA336A-0D0A-E84A-B861-1B5BDBE3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426" y="3818759"/>
                <a:ext cx="80506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AEE6EB59-13A9-F84D-9C30-1C065C971E40}"/>
                  </a:ext>
                </a:extLst>
              </p:cNvPr>
              <p:cNvSpPr txBox="1"/>
              <p:nvPr/>
            </p:nvSpPr>
            <p:spPr>
              <a:xfrm>
                <a:off x="8247529" y="3236885"/>
                <a:ext cx="8050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AEE6EB59-13A9-F84D-9C30-1C065C971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529" y="3236885"/>
                <a:ext cx="80506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7FAF23CC-4602-8F4A-90EA-8D83DE85521F}"/>
              </a:ext>
            </a:extLst>
          </p:cNvPr>
          <p:cNvCxnSpPr>
            <a:cxnSpLocks/>
          </p:cNvCxnSpPr>
          <p:nvPr/>
        </p:nvCxnSpPr>
        <p:spPr>
          <a:xfrm>
            <a:off x="3967489" y="3518452"/>
            <a:ext cx="440822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472951B-55C7-2346-9154-E8550CE951A7}"/>
              </a:ext>
            </a:extLst>
          </p:cNvPr>
          <p:cNvCxnSpPr>
            <a:cxnSpLocks/>
          </p:cNvCxnSpPr>
          <p:nvPr/>
        </p:nvCxnSpPr>
        <p:spPr>
          <a:xfrm flipH="1">
            <a:off x="4490249" y="3916283"/>
            <a:ext cx="358892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53C8E2E-BF6E-B64F-A10D-75548FB60534}"/>
              </a:ext>
            </a:extLst>
          </p:cNvPr>
          <p:cNvCxnSpPr>
            <a:cxnSpLocks/>
          </p:cNvCxnSpPr>
          <p:nvPr/>
        </p:nvCxnSpPr>
        <p:spPr>
          <a:xfrm>
            <a:off x="7202631" y="3929801"/>
            <a:ext cx="34787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D868C055-1928-824C-99A7-5C1192B32E24}"/>
              </a:ext>
            </a:extLst>
          </p:cNvPr>
          <p:cNvSpPr txBox="1"/>
          <p:nvPr/>
        </p:nvSpPr>
        <p:spPr>
          <a:xfrm>
            <a:off x="5993151" y="2708210"/>
            <a:ext cx="1033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6"/>
                </a:solidFill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87EC70B-F733-6541-817C-386F3F6BEF3E}"/>
                  </a:ext>
                </a:extLst>
              </p:cNvPr>
              <p:cNvSpPr txBox="1"/>
              <p:nvPr/>
            </p:nvSpPr>
            <p:spPr>
              <a:xfrm>
                <a:off x="4632968" y="3922771"/>
                <a:ext cx="7454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solidFill>
                                <a:srgbClr val="F4BD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4BD19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4BD1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87EC70B-F733-6541-817C-386F3F6BE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8" y="3922771"/>
                <a:ext cx="745435" cy="584775"/>
              </a:xfrm>
              <a:prstGeom prst="rect">
                <a:avLst/>
              </a:prstGeom>
              <a:blipFill>
                <a:blip r:embed="rId14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FE787CC0-4541-D54C-957A-B36A44CBF2C3}"/>
                  </a:ext>
                </a:extLst>
              </p:cNvPr>
              <p:cNvSpPr txBox="1"/>
              <p:nvPr/>
            </p:nvSpPr>
            <p:spPr>
              <a:xfrm>
                <a:off x="6954941" y="4088415"/>
                <a:ext cx="7454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F4BD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F4BD19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4BD1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FE787CC0-4541-D54C-957A-B36A44CBF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941" y="4088415"/>
                <a:ext cx="745435" cy="523220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72EBF896-1AED-9E4A-B27E-B07D6B5BA4CA}"/>
              </a:ext>
            </a:extLst>
          </p:cNvPr>
          <p:cNvCxnSpPr/>
          <p:nvPr/>
        </p:nvCxnSpPr>
        <p:spPr>
          <a:xfrm>
            <a:off x="5005685" y="4953433"/>
            <a:ext cx="221541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62FEB50-AE1F-9B49-A2D5-EA24703CCB0A}"/>
                  </a:ext>
                </a:extLst>
              </p:cNvPr>
              <p:cNvSpPr txBox="1"/>
              <p:nvPr/>
            </p:nvSpPr>
            <p:spPr>
              <a:xfrm>
                <a:off x="5308017" y="5138303"/>
                <a:ext cx="13702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srgbClr val="F4BD19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3200" b="0" i="1" smtClean="0">
                          <a:solidFill>
                            <a:srgbClr val="F4BD19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3200" dirty="0">
                  <a:solidFill>
                    <a:srgbClr val="F4BD19"/>
                  </a:solidFill>
                </a:endParaRPr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62FEB50-AE1F-9B49-A2D5-EA24703CC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017" y="5138303"/>
                <a:ext cx="1370267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4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21C85-8BB9-474E-914F-26E80ACF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 pour avoir un accumulateur ? 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03CB752-D922-FC4B-A6CB-85F94B38CDCF}"/>
              </a:ext>
            </a:extLst>
          </p:cNvPr>
          <p:cNvCxnSpPr>
            <a:cxnSpLocks/>
          </p:cNvCxnSpPr>
          <p:nvPr/>
        </p:nvCxnSpPr>
        <p:spPr>
          <a:xfrm>
            <a:off x="1448041" y="3795961"/>
            <a:ext cx="77040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45F4467-FCA7-6744-A55A-125C2A8C5197}"/>
              </a:ext>
            </a:extLst>
          </p:cNvPr>
          <p:cNvCxnSpPr>
            <a:cxnSpLocks/>
          </p:cNvCxnSpPr>
          <p:nvPr/>
        </p:nvCxnSpPr>
        <p:spPr>
          <a:xfrm flipV="1">
            <a:off x="5544027" y="2447700"/>
            <a:ext cx="0" cy="2673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0174D90-E761-374A-9A98-633F81402C1F}"/>
              </a:ext>
            </a:extLst>
          </p:cNvPr>
          <p:cNvGrpSpPr/>
          <p:nvPr/>
        </p:nvGrpSpPr>
        <p:grpSpPr>
          <a:xfrm>
            <a:off x="2995109" y="2332008"/>
            <a:ext cx="4389502" cy="2583135"/>
            <a:chOff x="6445279" y="2207055"/>
            <a:chExt cx="4389502" cy="2583135"/>
          </a:xfrm>
        </p:grpSpPr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9876B854-5E3A-DA44-AE52-6C98CFDF0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44678" y="3640191"/>
              <a:ext cx="1090103" cy="1149999"/>
            </a:xfrm>
            <a:prstGeom prst="rect">
              <a:avLst/>
            </a:prstGeom>
          </p:spPr>
        </p:pic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E5A171D2-AD82-A648-8D31-6B5014250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5279" y="2207055"/>
              <a:ext cx="1394056" cy="1477322"/>
            </a:xfrm>
            <a:prstGeom prst="rect">
              <a:avLst/>
            </a:prstGeom>
          </p:spPr>
        </p:pic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0572A109-271F-0E41-AB07-E625112A8533}"/>
                </a:ext>
              </a:extLst>
            </p:cNvPr>
            <p:cNvCxnSpPr>
              <a:cxnSpLocks/>
            </p:cNvCxnSpPr>
            <p:nvPr/>
          </p:nvCxnSpPr>
          <p:spPr>
            <a:xfrm>
              <a:off x="7314512" y="2865339"/>
              <a:ext cx="6220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86472A9C-AC3F-FE43-8D7E-AE2F76CFBAAA}"/>
              </a:ext>
            </a:extLst>
          </p:cNvPr>
          <p:cNvSpPr txBox="1"/>
          <p:nvPr/>
        </p:nvSpPr>
        <p:spPr>
          <a:xfrm>
            <a:off x="5112248" y="1866603"/>
            <a:ext cx="72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 (A)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7BAEA3E-6575-094F-B39C-51A7D4415263}"/>
              </a:ext>
            </a:extLst>
          </p:cNvPr>
          <p:cNvCxnSpPr>
            <a:cxnSpLocks/>
          </p:cNvCxnSpPr>
          <p:nvPr/>
        </p:nvCxnSpPr>
        <p:spPr>
          <a:xfrm flipH="1">
            <a:off x="6221896" y="4369630"/>
            <a:ext cx="6176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FE92B03-234E-E143-9A7C-2622BFD00B3E}"/>
                  </a:ext>
                </a:extLst>
              </p:cNvPr>
              <p:cNvSpPr txBox="1"/>
              <p:nvPr/>
            </p:nvSpPr>
            <p:spPr>
              <a:xfrm>
                <a:off x="4345290" y="2794317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FE92B03-234E-E143-9A7C-2622BFD00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290" y="2794317"/>
                <a:ext cx="10137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E424BD1-8B9E-284B-A64A-2994CA557D49}"/>
                  </a:ext>
                </a:extLst>
              </p:cNvPr>
              <p:cNvSpPr txBox="1"/>
              <p:nvPr/>
            </p:nvSpPr>
            <p:spPr>
              <a:xfrm>
                <a:off x="2999027" y="2805626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𝑍𝑛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E424BD1-8B9E-284B-A64A-2994CA55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027" y="2805626"/>
                <a:ext cx="10137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29EDA0F-05FA-604A-9782-99BC867C8779}"/>
                  </a:ext>
                </a:extLst>
              </p:cNvPr>
              <p:cNvSpPr txBox="1"/>
              <p:nvPr/>
            </p:nvSpPr>
            <p:spPr>
              <a:xfrm>
                <a:off x="6658386" y="4184964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29EDA0F-05FA-604A-9782-99BC867C8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86" y="4184964"/>
                <a:ext cx="10137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287E341C-3B6C-3447-83AE-D3C464DCEC0C}"/>
                  </a:ext>
                </a:extLst>
              </p:cNvPr>
              <p:cNvSpPr txBox="1"/>
              <p:nvPr/>
            </p:nvSpPr>
            <p:spPr>
              <a:xfrm>
                <a:off x="5430347" y="4155478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𝐶𝑢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287E341C-3B6C-3447-83AE-D3C464DCE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47" y="4155478"/>
                <a:ext cx="10137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ZoneTexte 39">
            <a:extLst>
              <a:ext uri="{FF2B5EF4-FFF2-40B4-BE49-F238E27FC236}">
                <a16:creationId xmlns:a16="http://schemas.microsoft.com/office/drawing/2014/main" id="{38680EE3-8649-1343-B913-B45105D33487}"/>
              </a:ext>
            </a:extLst>
          </p:cNvPr>
          <p:cNvSpPr txBox="1"/>
          <p:nvPr/>
        </p:nvSpPr>
        <p:spPr>
          <a:xfrm>
            <a:off x="3331581" y="5356901"/>
            <a:ext cx="4424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Fonctionnement en pile</a:t>
            </a:r>
          </a:p>
        </p:txBody>
      </p:sp>
    </p:spTree>
    <p:extLst>
      <p:ext uri="{BB962C8B-B14F-4D97-AF65-F5344CB8AC3E}">
        <p14:creationId xmlns:p14="http://schemas.microsoft.com/office/powerpoint/2010/main" val="17186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21C85-8BB9-474E-914F-26E80ACF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 pour avoir un accumulateur ? 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03CB752-D922-FC4B-A6CB-85F94B38CDCF}"/>
              </a:ext>
            </a:extLst>
          </p:cNvPr>
          <p:cNvCxnSpPr>
            <a:cxnSpLocks/>
          </p:cNvCxnSpPr>
          <p:nvPr/>
        </p:nvCxnSpPr>
        <p:spPr>
          <a:xfrm>
            <a:off x="1448041" y="3795961"/>
            <a:ext cx="77040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45F4467-FCA7-6744-A55A-125C2A8C5197}"/>
              </a:ext>
            </a:extLst>
          </p:cNvPr>
          <p:cNvCxnSpPr>
            <a:cxnSpLocks/>
          </p:cNvCxnSpPr>
          <p:nvPr/>
        </p:nvCxnSpPr>
        <p:spPr>
          <a:xfrm flipV="1">
            <a:off x="5544027" y="2447700"/>
            <a:ext cx="0" cy="2673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0174D90-E761-374A-9A98-633F81402C1F}"/>
              </a:ext>
            </a:extLst>
          </p:cNvPr>
          <p:cNvGrpSpPr/>
          <p:nvPr/>
        </p:nvGrpSpPr>
        <p:grpSpPr>
          <a:xfrm>
            <a:off x="2995109" y="2332008"/>
            <a:ext cx="4389502" cy="2583135"/>
            <a:chOff x="6445279" y="2207055"/>
            <a:chExt cx="4389502" cy="2583135"/>
          </a:xfrm>
        </p:grpSpPr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9876B854-5E3A-DA44-AE52-6C98CFDF0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44678" y="3640191"/>
              <a:ext cx="1090103" cy="1149999"/>
            </a:xfrm>
            <a:prstGeom prst="rect">
              <a:avLst/>
            </a:prstGeom>
          </p:spPr>
        </p:pic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E5A171D2-AD82-A648-8D31-6B5014250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5279" y="2207055"/>
              <a:ext cx="1394056" cy="1477322"/>
            </a:xfrm>
            <a:prstGeom prst="rect">
              <a:avLst/>
            </a:prstGeom>
          </p:spPr>
        </p:pic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0572A109-271F-0E41-AB07-E625112A8533}"/>
                </a:ext>
              </a:extLst>
            </p:cNvPr>
            <p:cNvCxnSpPr>
              <a:cxnSpLocks/>
            </p:cNvCxnSpPr>
            <p:nvPr/>
          </p:nvCxnSpPr>
          <p:spPr>
            <a:xfrm>
              <a:off x="7314512" y="2865339"/>
              <a:ext cx="6220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86472A9C-AC3F-FE43-8D7E-AE2F76CFBAAA}"/>
              </a:ext>
            </a:extLst>
          </p:cNvPr>
          <p:cNvSpPr txBox="1"/>
          <p:nvPr/>
        </p:nvSpPr>
        <p:spPr>
          <a:xfrm>
            <a:off x="5112248" y="1866603"/>
            <a:ext cx="72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 (A)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7BAEA3E-6575-094F-B39C-51A7D4415263}"/>
              </a:ext>
            </a:extLst>
          </p:cNvPr>
          <p:cNvCxnSpPr>
            <a:cxnSpLocks/>
          </p:cNvCxnSpPr>
          <p:nvPr/>
        </p:nvCxnSpPr>
        <p:spPr>
          <a:xfrm flipH="1">
            <a:off x="6221896" y="4369630"/>
            <a:ext cx="6176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sx="17000" sy="17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FE92B03-234E-E143-9A7C-2622BFD00B3E}"/>
                  </a:ext>
                </a:extLst>
              </p:cNvPr>
              <p:cNvSpPr txBox="1"/>
              <p:nvPr/>
            </p:nvSpPr>
            <p:spPr>
              <a:xfrm>
                <a:off x="4345290" y="2794317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FE92B03-234E-E143-9A7C-2622BFD00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290" y="2794317"/>
                <a:ext cx="10137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E424BD1-8B9E-284B-A64A-2994CA557D49}"/>
                  </a:ext>
                </a:extLst>
              </p:cNvPr>
              <p:cNvSpPr txBox="1"/>
              <p:nvPr/>
            </p:nvSpPr>
            <p:spPr>
              <a:xfrm>
                <a:off x="2999027" y="2805626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𝑍𝑛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E424BD1-8B9E-284B-A64A-2994CA55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027" y="2805626"/>
                <a:ext cx="10137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29EDA0F-05FA-604A-9782-99BC867C8779}"/>
                  </a:ext>
                </a:extLst>
              </p:cNvPr>
              <p:cNvSpPr txBox="1"/>
              <p:nvPr/>
            </p:nvSpPr>
            <p:spPr>
              <a:xfrm>
                <a:off x="6658386" y="4184964"/>
                <a:ext cx="1013792" cy="369332"/>
              </a:xfrm>
              <a:prstGeom prst="rect">
                <a:avLst/>
              </a:prstGeom>
              <a:noFill/>
              <a:effectLst>
                <a:outerShdw blurRad="50800" dist="50800" dir="5400000" sx="17000" sy="17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29EDA0F-05FA-604A-9782-99BC867C8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86" y="4184964"/>
                <a:ext cx="10137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50800" dir="5400000" sx="17000" sy="17000" algn="ctr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287E341C-3B6C-3447-83AE-D3C464DCEC0C}"/>
                  </a:ext>
                </a:extLst>
              </p:cNvPr>
              <p:cNvSpPr txBox="1"/>
              <p:nvPr/>
            </p:nvSpPr>
            <p:spPr>
              <a:xfrm>
                <a:off x="5430347" y="4155478"/>
                <a:ext cx="1013792" cy="369332"/>
              </a:xfrm>
              <a:prstGeom prst="rect">
                <a:avLst/>
              </a:prstGeom>
              <a:noFill/>
              <a:effectLst>
                <a:outerShdw blurRad="50800" dist="50800" dir="5400000" sx="17000" sy="17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𝐶𝑢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287E341C-3B6C-3447-83AE-D3C464DCE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47" y="4155478"/>
                <a:ext cx="10137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50800" dir="5400000" sx="17000" sy="17000" algn="ctr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ZoneTexte 39">
            <a:extLst>
              <a:ext uri="{FF2B5EF4-FFF2-40B4-BE49-F238E27FC236}">
                <a16:creationId xmlns:a16="http://schemas.microsoft.com/office/drawing/2014/main" id="{38680EE3-8649-1343-B913-B45105D33487}"/>
              </a:ext>
            </a:extLst>
          </p:cNvPr>
          <p:cNvSpPr txBox="1"/>
          <p:nvPr/>
        </p:nvSpPr>
        <p:spPr>
          <a:xfrm>
            <a:off x="3331581" y="5356901"/>
            <a:ext cx="4424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Fonctionnement en charge ? </a:t>
            </a:r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B0FC90FE-4CF2-A549-9ECF-591543316D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1645858" y="3765144"/>
            <a:ext cx="1394056" cy="1477322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0D522BB3-B93A-F64D-9845-53FEB23AAC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7378622" y="2635307"/>
            <a:ext cx="1090103" cy="11499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8C485-384F-064A-8A7A-FD07625A1679}"/>
                  </a:ext>
                </a:extLst>
              </p:cNvPr>
              <p:cNvSpPr txBox="1"/>
              <p:nvPr/>
            </p:nvSpPr>
            <p:spPr>
              <a:xfrm>
                <a:off x="2098151" y="4454367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8C485-384F-064A-8A7A-FD07625A1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151" y="4454367"/>
                <a:ext cx="10137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7830844-D8F8-464B-B487-0CB4125D2B40}"/>
                  </a:ext>
                </a:extLst>
              </p:cNvPr>
              <p:cNvSpPr txBox="1"/>
              <p:nvPr/>
            </p:nvSpPr>
            <p:spPr>
              <a:xfrm>
                <a:off x="751888" y="4465676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𝑍𝑛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7830844-D8F8-464B-B487-0CB4125D2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8" y="4465676"/>
                <a:ext cx="101379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C153674-B156-2147-839D-0AD50C811C3E}"/>
                  </a:ext>
                </a:extLst>
              </p:cNvPr>
              <p:cNvSpPr txBox="1"/>
              <p:nvPr/>
            </p:nvSpPr>
            <p:spPr>
              <a:xfrm>
                <a:off x="8341412" y="2856321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C153674-B156-2147-839D-0AD50C811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412" y="2856321"/>
                <a:ext cx="10137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D7CE8929-1EE6-FB44-8547-81A82E6F45FE}"/>
                  </a:ext>
                </a:extLst>
              </p:cNvPr>
              <p:cNvSpPr txBox="1"/>
              <p:nvPr/>
            </p:nvSpPr>
            <p:spPr>
              <a:xfrm>
                <a:off x="7113373" y="2826835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𝐶𝑢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D7CE8929-1EE6-FB44-8547-81A82E6F4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373" y="2826835"/>
                <a:ext cx="10137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6CD7CF2-20B3-974F-A345-54243D82E256}"/>
              </a:ext>
            </a:extLst>
          </p:cNvPr>
          <p:cNvCxnSpPr>
            <a:cxnSpLocks/>
          </p:cNvCxnSpPr>
          <p:nvPr/>
        </p:nvCxnSpPr>
        <p:spPr>
          <a:xfrm flipH="1">
            <a:off x="1573696" y="4661178"/>
            <a:ext cx="6176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D7B59F5-3A7D-F848-86ED-F03824D6F6F9}"/>
              </a:ext>
            </a:extLst>
          </p:cNvPr>
          <p:cNvCxnSpPr>
            <a:cxnSpLocks/>
          </p:cNvCxnSpPr>
          <p:nvPr/>
        </p:nvCxnSpPr>
        <p:spPr>
          <a:xfrm>
            <a:off x="7889959" y="3063179"/>
            <a:ext cx="6220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6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21C85-8BB9-474E-914F-26E80ACF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 pour avoir un accumulateur ? 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03CB752-D922-FC4B-A6CB-85F94B38CDCF}"/>
              </a:ext>
            </a:extLst>
          </p:cNvPr>
          <p:cNvCxnSpPr>
            <a:cxnSpLocks/>
          </p:cNvCxnSpPr>
          <p:nvPr/>
        </p:nvCxnSpPr>
        <p:spPr>
          <a:xfrm>
            <a:off x="1448041" y="3795961"/>
            <a:ext cx="77040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45F4467-FCA7-6744-A55A-125C2A8C5197}"/>
              </a:ext>
            </a:extLst>
          </p:cNvPr>
          <p:cNvCxnSpPr>
            <a:cxnSpLocks/>
          </p:cNvCxnSpPr>
          <p:nvPr/>
        </p:nvCxnSpPr>
        <p:spPr>
          <a:xfrm flipV="1">
            <a:off x="5544027" y="2447700"/>
            <a:ext cx="0" cy="2673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0174D90-E761-374A-9A98-633F81402C1F}"/>
              </a:ext>
            </a:extLst>
          </p:cNvPr>
          <p:cNvGrpSpPr/>
          <p:nvPr/>
        </p:nvGrpSpPr>
        <p:grpSpPr>
          <a:xfrm>
            <a:off x="2995109" y="2332008"/>
            <a:ext cx="4389502" cy="2583135"/>
            <a:chOff x="6445279" y="2207055"/>
            <a:chExt cx="4389502" cy="2583135"/>
          </a:xfrm>
        </p:grpSpPr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9876B854-5E3A-DA44-AE52-6C98CFDF0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44678" y="3640191"/>
              <a:ext cx="1090103" cy="1149999"/>
            </a:xfrm>
            <a:prstGeom prst="rect">
              <a:avLst/>
            </a:prstGeom>
          </p:spPr>
        </p:pic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E5A171D2-AD82-A648-8D31-6B5014250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5279" y="2207055"/>
              <a:ext cx="1394056" cy="1477322"/>
            </a:xfrm>
            <a:prstGeom prst="rect">
              <a:avLst/>
            </a:prstGeom>
          </p:spPr>
        </p:pic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0572A109-271F-0E41-AB07-E625112A8533}"/>
                </a:ext>
              </a:extLst>
            </p:cNvPr>
            <p:cNvCxnSpPr>
              <a:cxnSpLocks/>
            </p:cNvCxnSpPr>
            <p:nvPr/>
          </p:nvCxnSpPr>
          <p:spPr>
            <a:xfrm>
              <a:off x="7314512" y="2865339"/>
              <a:ext cx="6220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86472A9C-AC3F-FE43-8D7E-AE2F76CFBAAA}"/>
              </a:ext>
            </a:extLst>
          </p:cNvPr>
          <p:cNvSpPr txBox="1"/>
          <p:nvPr/>
        </p:nvSpPr>
        <p:spPr>
          <a:xfrm>
            <a:off x="5112248" y="1866603"/>
            <a:ext cx="72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 (A)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7BAEA3E-6575-094F-B39C-51A7D4415263}"/>
              </a:ext>
            </a:extLst>
          </p:cNvPr>
          <p:cNvCxnSpPr>
            <a:cxnSpLocks/>
          </p:cNvCxnSpPr>
          <p:nvPr/>
        </p:nvCxnSpPr>
        <p:spPr>
          <a:xfrm flipH="1">
            <a:off x="6221896" y="4369630"/>
            <a:ext cx="6176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sx="17000" sy="17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FE92B03-234E-E143-9A7C-2622BFD00B3E}"/>
                  </a:ext>
                </a:extLst>
              </p:cNvPr>
              <p:cNvSpPr txBox="1"/>
              <p:nvPr/>
            </p:nvSpPr>
            <p:spPr>
              <a:xfrm>
                <a:off x="4345290" y="2794317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FE92B03-234E-E143-9A7C-2622BFD00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290" y="2794317"/>
                <a:ext cx="10137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E424BD1-8B9E-284B-A64A-2994CA557D49}"/>
                  </a:ext>
                </a:extLst>
              </p:cNvPr>
              <p:cNvSpPr txBox="1"/>
              <p:nvPr/>
            </p:nvSpPr>
            <p:spPr>
              <a:xfrm>
                <a:off x="2999027" y="2805626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𝑍𝑛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E424BD1-8B9E-284B-A64A-2994CA55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027" y="2805626"/>
                <a:ext cx="10137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29EDA0F-05FA-604A-9782-99BC867C8779}"/>
                  </a:ext>
                </a:extLst>
              </p:cNvPr>
              <p:cNvSpPr txBox="1"/>
              <p:nvPr/>
            </p:nvSpPr>
            <p:spPr>
              <a:xfrm>
                <a:off x="6658386" y="4184964"/>
                <a:ext cx="1013792" cy="369332"/>
              </a:xfrm>
              <a:prstGeom prst="rect">
                <a:avLst/>
              </a:prstGeom>
              <a:noFill/>
              <a:effectLst>
                <a:outerShdw blurRad="50800" dist="50800" dir="5400000" sx="17000" sy="17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29EDA0F-05FA-604A-9782-99BC867C8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86" y="4184964"/>
                <a:ext cx="10137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50800" dir="5400000" sx="17000" sy="17000" algn="ctr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287E341C-3B6C-3447-83AE-D3C464DCEC0C}"/>
                  </a:ext>
                </a:extLst>
              </p:cNvPr>
              <p:cNvSpPr txBox="1"/>
              <p:nvPr/>
            </p:nvSpPr>
            <p:spPr>
              <a:xfrm>
                <a:off x="5430347" y="4155478"/>
                <a:ext cx="1013792" cy="369332"/>
              </a:xfrm>
              <a:prstGeom prst="rect">
                <a:avLst/>
              </a:prstGeom>
              <a:noFill/>
              <a:effectLst>
                <a:outerShdw blurRad="50800" dist="50800" dir="5400000" sx="17000" sy="17000" algn="ctr" rotWithShape="0">
                  <a:srgbClr val="000000">
                    <a:alpha val="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𝐶𝑢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287E341C-3B6C-3447-83AE-D3C464DCE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47" y="4155478"/>
                <a:ext cx="10137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50800" dir="5400000" sx="17000" sy="17000" algn="ctr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ZoneTexte 39">
            <a:extLst>
              <a:ext uri="{FF2B5EF4-FFF2-40B4-BE49-F238E27FC236}">
                <a16:creationId xmlns:a16="http://schemas.microsoft.com/office/drawing/2014/main" id="{38680EE3-8649-1343-B913-B45105D33487}"/>
              </a:ext>
            </a:extLst>
          </p:cNvPr>
          <p:cNvSpPr txBox="1"/>
          <p:nvPr/>
        </p:nvSpPr>
        <p:spPr>
          <a:xfrm>
            <a:off x="3634746" y="5625784"/>
            <a:ext cx="4492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Problème : réduction de l’eau</a:t>
            </a:r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B0FC90FE-4CF2-A549-9ECF-591543316D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1645858" y="3765144"/>
            <a:ext cx="1394056" cy="1477322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0D522BB3-B93A-F64D-9845-53FEB23AAC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7378622" y="2635307"/>
            <a:ext cx="1090103" cy="11499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8C485-384F-064A-8A7A-FD07625A1679}"/>
                  </a:ext>
                </a:extLst>
              </p:cNvPr>
              <p:cNvSpPr txBox="1"/>
              <p:nvPr/>
            </p:nvSpPr>
            <p:spPr>
              <a:xfrm>
                <a:off x="2098151" y="4454367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8C485-384F-064A-8A7A-FD07625A1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151" y="4454367"/>
                <a:ext cx="10137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7830844-D8F8-464B-B487-0CB4125D2B40}"/>
                  </a:ext>
                </a:extLst>
              </p:cNvPr>
              <p:cNvSpPr txBox="1"/>
              <p:nvPr/>
            </p:nvSpPr>
            <p:spPr>
              <a:xfrm>
                <a:off x="751888" y="4465676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𝑍𝑛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7830844-D8F8-464B-B487-0CB4125D2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8" y="4465676"/>
                <a:ext cx="101379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C153674-B156-2147-839D-0AD50C811C3E}"/>
                  </a:ext>
                </a:extLst>
              </p:cNvPr>
              <p:cNvSpPr txBox="1"/>
              <p:nvPr/>
            </p:nvSpPr>
            <p:spPr>
              <a:xfrm>
                <a:off x="8341412" y="2856321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C153674-B156-2147-839D-0AD50C811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412" y="2856321"/>
                <a:ext cx="10137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D7CE8929-1EE6-FB44-8547-81A82E6F45FE}"/>
                  </a:ext>
                </a:extLst>
              </p:cNvPr>
              <p:cNvSpPr txBox="1"/>
              <p:nvPr/>
            </p:nvSpPr>
            <p:spPr>
              <a:xfrm>
                <a:off x="7113373" y="2826835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𝐶𝑢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D7CE8929-1EE6-FB44-8547-81A82E6F4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373" y="2826835"/>
                <a:ext cx="10137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6CD7CF2-20B3-974F-A345-54243D82E256}"/>
              </a:ext>
            </a:extLst>
          </p:cNvPr>
          <p:cNvCxnSpPr>
            <a:cxnSpLocks/>
          </p:cNvCxnSpPr>
          <p:nvPr/>
        </p:nvCxnSpPr>
        <p:spPr>
          <a:xfrm flipH="1">
            <a:off x="1573696" y="4661178"/>
            <a:ext cx="6176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D7B59F5-3A7D-F848-86ED-F03824D6F6F9}"/>
              </a:ext>
            </a:extLst>
          </p:cNvPr>
          <p:cNvCxnSpPr>
            <a:cxnSpLocks/>
          </p:cNvCxnSpPr>
          <p:nvPr/>
        </p:nvCxnSpPr>
        <p:spPr>
          <a:xfrm>
            <a:off x="7889959" y="3063179"/>
            <a:ext cx="6220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rme libre 4">
            <a:extLst>
              <a:ext uri="{FF2B5EF4-FFF2-40B4-BE49-F238E27FC236}">
                <a16:creationId xmlns:a16="http://schemas.microsoft.com/office/drawing/2014/main" id="{A1A3E3EC-492B-6545-A3D8-516E39C41E60}"/>
              </a:ext>
            </a:extLst>
          </p:cNvPr>
          <p:cNvSpPr/>
          <p:nvPr/>
        </p:nvSpPr>
        <p:spPr>
          <a:xfrm>
            <a:off x="2871829" y="3804555"/>
            <a:ext cx="1582592" cy="1607077"/>
          </a:xfrm>
          <a:custGeom>
            <a:avLst/>
            <a:gdLst>
              <a:gd name="connsiteX0" fmla="*/ 1582592 w 1582592"/>
              <a:gd name="connsiteY0" fmla="*/ 0 h 1607077"/>
              <a:gd name="connsiteX1" fmla="*/ 519105 w 1582592"/>
              <a:gd name="connsiteY1" fmla="*/ 248478 h 1607077"/>
              <a:gd name="connsiteX2" fmla="*/ 51965 w 1582592"/>
              <a:gd name="connsiteY2" fmla="*/ 1461052 h 1607077"/>
              <a:gd name="connsiteX3" fmla="*/ 32087 w 1582592"/>
              <a:gd name="connsiteY3" fmla="*/ 1540565 h 160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592" h="1607077">
                <a:moveTo>
                  <a:pt x="1582592" y="0"/>
                </a:moveTo>
                <a:cubicBezTo>
                  <a:pt x="1178400" y="2484"/>
                  <a:pt x="774209" y="4969"/>
                  <a:pt x="519105" y="248478"/>
                </a:cubicBezTo>
                <a:cubicBezTo>
                  <a:pt x="264000" y="491987"/>
                  <a:pt x="133135" y="1245704"/>
                  <a:pt x="51965" y="1461052"/>
                </a:cubicBezTo>
                <a:cubicBezTo>
                  <a:pt x="-29205" y="1676400"/>
                  <a:pt x="1441" y="1608482"/>
                  <a:pt x="32087" y="1540565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5D3EFE7-031B-6C40-89A2-D3BF04A3EBE4}"/>
                  </a:ext>
                </a:extLst>
              </p:cNvPr>
              <p:cNvSpPr txBox="1"/>
              <p:nvPr/>
            </p:nvSpPr>
            <p:spPr>
              <a:xfrm>
                <a:off x="3279673" y="4972925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5D3EFE7-031B-6C40-89A2-D3BF04A3E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673" y="4972925"/>
                <a:ext cx="101379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26AA121-15D5-4640-9926-2F1CA0111354}"/>
                  </a:ext>
                </a:extLst>
              </p:cNvPr>
              <p:cNvSpPr txBox="1"/>
              <p:nvPr/>
            </p:nvSpPr>
            <p:spPr>
              <a:xfrm>
                <a:off x="1933410" y="4984234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26AA121-15D5-4640-9926-2F1CA0111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410" y="4984234"/>
                <a:ext cx="1013792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E6C61CF-9941-5045-83A0-0414C84A6C48}"/>
              </a:ext>
            </a:extLst>
          </p:cNvPr>
          <p:cNvCxnSpPr>
            <a:cxnSpLocks/>
          </p:cNvCxnSpPr>
          <p:nvPr/>
        </p:nvCxnSpPr>
        <p:spPr>
          <a:xfrm flipH="1">
            <a:off x="2755218" y="5179736"/>
            <a:ext cx="6176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3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C1A42-024E-0C40-A877-79235804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1D6F7-6424-B745-93F5-C5128602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818F2A-4DA3-C642-A12A-83803D99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3" t="29556" r="24556" b="21852"/>
          <a:stretch/>
        </p:blipFill>
        <p:spPr>
          <a:xfrm>
            <a:off x="2056713" y="1505877"/>
            <a:ext cx="7823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5F6514F-0057-4603-9DBE-AFFA705C031C}"/>
              </a:ext>
            </a:extLst>
          </p:cNvPr>
          <p:cNvSpPr/>
          <p:nvPr/>
        </p:nvSpPr>
        <p:spPr>
          <a:xfrm>
            <a:off x="3840479" y="698262"/>
            <a:ext cx="4917440" cy="552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2A33BAA-B7B2-442B-91E2-03E07B0577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05" y="865493"/>
            <a:ext cx="1411279" cy="29327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09EBC0DF-2FC6-49B5-A14D-5ADCC9C4FCE0}"/>
              </a:ext>
            </a:extLst>
          </p:cNvPr>
          <p:cNvGrpSpPr/>
          <p:nvPr/>
        </p:nvGrpSpPr>
        <p:grpSpPr>
          <a:xfrm>
            <a:off x="2101877" y="1489861"/>
            <a:ext cx="8242905" cy="763448"/>
            <a:chOff x="577876" y="1489861"/>
            <a:chExt cx="8242905" cy="763448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14FF8E-BEFB-4FC0-B5D3-8E45A41B2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24583" t="44815" r="15000" b="48963"/>
            <a:stretch/>
          </p:blipFill>
          <p:spPr>
            <a:xfrm>
              <a:off x="577876" y="1489861"/>
              <a:ext cx="8242905" cy="477520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6F714897-E06E-4E4B-8E68-54F70ECADE2D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967" y="1998302"/>
              <a:ext cx="7648292" cy="255007"/>
            </a:xfrm>
            <a:prstGeom prst="rect">
              <a:avLst/>
            </a:prstGeom>
          </p:spPr>
        </p:pic>
      </p:grpSp>
      <p:grpSp>
        <p:nvGrpSpPr>
          <p:cNvPr id="1037" name="Groupe 1036">
            <a:extLst>
              <a:ext uri="{FF2B5EF4-FFF2-40B4-BE49-F238E27FC236}">
                <a16:creationId xmlns:a16="http://schemas.microsoft.com/office/drawing/2014/main" id="{755BB165-293B-463A-BD06-F606A3778297}"/>
              </a:ext>
            </a:extLst>
          </p:cNvPr>
          <p:cNvGrpSpPr/>
          <p:nvPr/>
        </p:nvGrpSpPr>
        <p:grpSpPr>
          <a:xfrm>
            <a:off x="2015740" y="5381589"/>
            <a:ext cx="8238658" cy="1408934"/>
            <a:chOff x="491740" y="5381589"/>
            <a:chExt cx="8238658" cy="1408934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8FE7107-A28B-45C1-BFCA-5A1E6E926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24889" t="60963" r="19333" b="32321"/>
            <a:stretch/>
          </p:blipFill>
          <p:spPr>
            <a:xfrm>
              <a:off x="491740" y="6004776"/>
              <a:ext cx="8160519" cy="55270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8DF038-EAF4-40DF-921C-771DD1721DD3}"/>
                </a:ext>
              </a:extLst>
            </p:cNvPr>
            <p:cNvSpPr/>
            <p:nvPr/>
          </p:nvSpPr>
          <p:spPr>
            <a:xfrm>
              <a:off x="2316479" y="5381589"/>
              <a:ext cx="4917440" cy="5527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E724483-1AFB-48F9-908F-F3496997E33C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9609" y="5530699"/>
              <a:ext cx="1611180" cy="275165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A8B00C0-1769-4F69-AB87-A01951338302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00" y="6559948"/>
              <a:ext cx="7910398" cy="230575"/>
            </a:xfrm>
            <a:prstGeom prst="rect">
              <a:avLst/>
            </a:prstGeom>
          </p:spPr>
        </p:pic>
      </p:grp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E01E558-1D93-4EF1-A4F9-33C3F35AE366}"/>
              </a:ext>
            </a:extLst>
          </p:cNvPr>
          <p:cNvCxnSpPr>
            <a:cxnSpLocks/>
          </p:cNvCxnSpPr>
          <p:nvPr/>
        </p:nvCxnSpPr>
        <p:spPr>
          <a:xfrm>
            <a:off x="2640737" y="3766144"/>
            <a:ext cx="77040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C42C36A-67C3-497A-B884-8267D0E23BCF}"/>
              </a:ext>
            </a:extLst>
          </p:cNvPr>
          <p:cNvCxnSpPr>
            <a:cxnSpLocks/>
          </p:cNvCxnSpPr>
          <p:nvPr/>
        </p:nvCxnSpPr>
        <p:spPr>
          <a:xfrm flipV="1">
            <a:off x="3064617" y="2532003"/>
            <a:ext cx="0" cy="2673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35CDC3A9-A4C4-4A9B-B42F-5587B34E9C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405" y="4368543"/>
            <a:ext cx="525714" cy="25447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944BCA4-3B28-4CD8-98D9-DD930549FB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27" y="2572158"/>
            <a:ext cx="597341" cy="255910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C9AB75F-670A-45DD-B0F3-692BBF4AD2C0}"/>
              </a:ext>
            </a:extLst>
          </p:cNvPr>
          <p:cNvCxnSpPr>
            <a:cxnSpLocks/>
          </p:cNvCxnSpPr>
          <p:nvPr/>
        </p:nvCxnSpPr>
        <p:spPr>
          <a:xfrm>
            <a:off x="5877172" y="3634495"/>
            <a:ext cx="0" cy="20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42A9808-D338-47E8-A70B-E2A780549537}"/>
              </a:ext>
            </a:extLst>
          </p:cNvPr>
          <p:cNvCxnSpPr>
            <a:cxnSpLocks/>
          </p:cNvCxnSpPr>
          <p:nvPr/>
        </p:nvCxnSpPr>
        <p:spPr>
          <a:xfrm>
            <a:off x="7860983" y="3659445"/>
            <a:ext cx="0" cy="20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7B6BC502-C66C-4256-8C0E-BF7055E3BEC7}"/>
              </a:ext>
            </a:extLst>
          </p:cNvPr>
          <p:cNvGrpSpPr/>
          <p:nvPr/>
        </p:nvGrpSpPr>
        <p:grpSpPr>
          <a:xfrm>
            <a:off x="4170341" y="2277553"/>
            <a:ext cx="5851180" cy="2646063"/>
            <a:chOff x="2646341" y="2277552"/>
            <a:chExt cx="5851180" cy="2646063"/>
          </a:xfrm>
        </p:grpSpPr>
        <p:pic>
          <p:nvPicPr>
            <p:cNvPr id="78" name="Graphique 77">
              <a:extLst>
                <a:ext uri="{FF2B5EF4-FFF2-40B4-BE49-F238E27FC236}">
                  <a16:creationId xmlns:a16="http://schemas.microsoft.com/office/drawing/2014/main" id="{E16F01EE-A8E3-48CD-8BC7-A14E83748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8288" y="3773616"/>
              <a:ext cx="1090103" cy="1149999"/>
            </a:xfrm>
            <a:prstGeom prst="rect">
              <a:avLst/>
            </a:prstGeom>
          </p:spPr>
        </p:pic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D6A01D4-179B-4C5B-AF02-B13E1D0EC9CF}"/>
                </a:ext>
              </a:extLst>
            </p:cNvPr>
            <p:cNvCxnSpPr>
              <a:cxnSpLocks/>
            </p:cNvCxnSpPr>
            <p:nvPr/>
          </p:nvCxnSpPr>
          <p:spPr>
            <a:xfrm>
              <a:off x="3572995" y="4623019"/>
              <a:ext cx="6215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Graphique 76">
              <a:extLst>
                <a:ext uri="{FF2B5EF4-FFF2-40B4-BE49-F238E27FC236}">
                  <a16:creationId xmlns:a16="http://schemas.microsoft.com/office/drawing/2014/main" id="{DF1A7B56-6C2E-4DD7-A199-70F36EE3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353686" y="2277552"/>
              <a:ext cx="1394056" cy="1477322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F96A4ED6-A39A-4DD0-A36D-1E95EF2E1DC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978" y="2855707"/>
              <a:ext cx="876543" cy="255431"/>
            </a:xfrm>
            <a:prstGeom prst="rect">
              <a:avLst/>
            </a:prstGeom>
          </p:spPr>
        </p:pic>
        <p:pic>
          <p:nvPicPr>
            <p:cNvPr id="1029" name="Image 1028">
              <a:extLst>
                <a:ext uri="{FF2B5EF4-FFF2-40B4-BE49-F238E27FC236}">
                  <a16:creationId xmlns:a16="http://schemas.microsoft.com/office/drawing/2014/main" id="{CC3EED5D-CD3D-47EB-A855-4B2E8D8EDCB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995" y="4345822"/>
              <a:ext cx="885934" cy="216514"/>
            </a:xfrm>
            <a:prstGeom prst="rect">
              <a:avLst/>
            </a:prstGeom>
          </p:spPr>
        </p:pic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D9C65778-0649-4719-ACEE-67703945E11C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341" y="4300197"/>
              <a:ext cx="569314" cy="254953"/>
            </a:xfrm>
            <a:prstGeom prst="rect">
              <a:avLst/>
            </a:prstGeom>
          </p:spPr>
        </p:pic>
        <p:pic>
          <p:nvPicPr>
            <p:cNvPr id="87" name="Image 86">
              <a:extLst>
                <a:ext uri="{FF2B5EF4-FFF2-40B4-BE49-F238E27FC236}">
                  <a16:creationId xmlns:a16="http://schemas.microsoft.com/office/drawing/2014/main" id="{FD141E90-BF3E-4968-A5FF-8E6571068998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829" y="2854752"/>
              <a:ext cx="885934" cy="216514"/>
            </a:xfrm>
            <a:prstGeom prst="rect">
              <a:avLst/>
            </a:prstGeom>
          </p:spPr>
        </p:pic>
        <p:cxnSp>
          <p:nvCxnSpPr>
            <p:cNvPr id="1039" name="Connecteur droit 1038">
              <a:extLst>
                <a:ext uri="{FF2B5EF4-FFF2-40B4-BE49-F238E27FC236}">
                  <a16:creationId xmlns:a16="http://schemas.microsoft.com/office/drawing/2014/main" id="{FE88A25F-7D27-41BC-AE5D-A6AF8896A6F9}"/>
                </a:ext>
              </a:extLst>
            </p:cNvPr>
            <p:cNvCxnSpPr/>
            <p:nvPr/>
          </p:nvCxnSpPr>
          <p:spPr>
            <a:xfrm flipV="1">
              <a:off x="3572995" y="3771490"/>
              <a:ext cx="0" cy="528707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6D1D6C8-0067-4978-9EEC-730F25205B73}"/>
                </a:ext>
              </a:extLst>
            </p:cNvPr>
            <p:cNvCxnSpPr/>
            <p:nvPr/>
          </p:nvCxnSpPr>
          <p:spPr>
            <a:xfrm flipV="1">
              <a:off x="7225514" y="3226167"/>
              <a:ext cx="0" cy="528707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2AB2D116-9FAB-44E7-9EA2-FFD3E459AEF7}"/>
                </a:ext>
              </a:extLst>
            </p:cNvPr>
            <p:cNvCxnSpPr>
              <a:cxnSpLocks/>
            </p:cNvCxnSpPr>
            <p:nvPr/>
          </p:nvCxnSpPr>
          <p:spPr>
            <a:xfrm>
              <a:off x="6482906" y="3126964"/>
              <a:ext cx="6215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>
              <a:extLst>
                <a:ext uri="{FF2B5EF4-FFF2-40B4-BE49-F238E27FC236}">
                  <a16:creationId xmlns:a16="http://schemas.microsoft.com/office/drawing/2014/main" id="{9B0757F9-3CAD-46AE-B805-B1D9A190CB0F}"/>
                </a:ext>
              </a:extLst>
            </p:cNvPr>
            <p:cNvCxnSpPr>
              <a:cxnSpLocks/>
            </p:cNvCxnSpPr>
            <p:nvPr/>
          </p:nvCxnSpPr>
          <p:spPr>
            <a:xfrm>
              <a:off x="7351776" y="2940277"/>
              <a:ext cx="31850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BCE87FCC-11F1-43FD-A5D7-8C152490DE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5655" y="4427673"/>
              <a:ext cx="358892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2" name="Groupe 1051">
            <a:extLst>
              <a:ext uri="{FF2B5EF4-FFF2-40B4-BE49-F238E27FC236}">
                <a16:creationId xmlns:a16="http://schemas.microsoft.com/office/drawing/2014/main" id="{718B9AC0-3C95-4737-B87E-685C47CE1129}"/>
              </a:ext>
            </a:extLst>
          </p:cNvPr>
          <p:cNvGrpSpPr/>
          <p:nvPr/>
        </p:nvGrpSpPr>
        <p:grpSpPr>
          <a:xfrm>
            <a:off x="5872839" y="2294169"/>
            <a:ext cx="2226812" cy="2602221"/>
            <a:chOff x="4348839" y="2294168"/>
            <a:chExt cx="2226812" cy="2602221"/>
          </a:xfrm>
        </p:grpSpPr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815A5F7-534C-4597-858B-2369C5267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3883" y="2941624"/>
              <a:ext cx="0" cy="144425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1" name="Groupe 1050">
              <a:extLst>
                <a:ext uri="{FF2B5EF4-FFF2-40B4-BE49-F238E27FC236}">
                  <a16:creationId xmlns:a16="http://schemas.microsoft.com/office/drawing/2014/main" id="{17C2AAAB-643E-4F51-88B7-CB7DDCBF6E30}"/>
                </a:ext>
              </a:extLst>
            </p:cNvPr>
            <p:cNvGrpSpPr/>
            <p:nvPr/>
          </p:nvGrpSpPr>
          <p:grpSpPr>
            <a:xfrm>
              <a:off x="4348839" y="2294168"/>
              <a:ext cx="2226812" cy="2602221"/>
              <a:chOff x="4348839" y="2294168"/>
              <a:chExt cx="2226812" cy="2602221"/>
            </a:xfrm>
          </p:grpSpPr>
          <p:pic>
            <p:nvPicPr>
              <p:cNvPr id="29" name="Graphique 28">
                <a:extLst>
                  <a:ext uri="{FF2B5EF4-FFF2-40B4-BE49-F238E27FC236}">
                    <a16:creationId xmlns:a16="http://schemas.microsoft.com/office/drawing/2014/main" id="{8E46EC0E-AE1A-4DA8-844C-154B0EAA6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348839" y="2294168"/>
                <a:ext cx="1394056" cy="1477322"/>
              </a:xfrm>
              <a:prstGeom prst="rect">
                <a:avLst/>
              </a:prstGeom>
            </p:spPr>
          </p:pic>
          <p:pic>
            <p:nvPicPr>
              <p:cNvPr id="30" name="Graphique 29">
                <a:extLst>
                  <a:ext uri="{FF2B5EF4-FFF2-40B4-BE49-F238E27FC236}">
                    <a16:creationId xmlns:a16="http://schemas.microsoft.com/office/drawing/2014/main" id="{222EA9A8-352C-457F-B534-F889C48BF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243606" y="3746390"/>
                <a:ext cx="1090103" cy="1149999"/>
              </a:xfrm>
              <a:prstGeom prst="rect">
                <a:avLst/>
              </a:prstGeom>
            </p:spPr>
          </p:pic>
          <p:pic>
            <p:nvPicPr>
              <p:cNvPr id="1027" name="Image 1026">
                <a:extLst>
                  <a:ext uri="{FF2B5EF4-FFF2-40B4-BE49-F238E27FC236}">
                    <a16:creationId xmlns:a16="http://schemas.microsoft.com/office/drawing/2014/main" id="{DEA21909-0662-4353-A49C-EC3B085785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9328" y="2770373"/>
                <a:ext cx="569314" cy="254953"/>
              </a:xfrm>
              <a:prstGeom prst="rect">
                <a:avLst/>
              </a:prstGeom>
            </p:spPr>
          </p:pic>
          <p:pic>
            <p:nvPicPr>
              <p:cNvPr id="69" name="Image 68">
                <a:extLst>
                  <a:ext uri="{FF2B5EF4-FFF2-40B4-BE49-F238E27FC236}">
                    <a16:creationId xmlns:a16="http://schemas.microsoft.com/office/drawing/2014/main" id="{7DCC3EB7-89C6-4478-902B-E08885DBB2B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9108" y="4375591"/>
                <a:ext cx="876543" cy="255431"/>
              </a:xfrm>
              <a:prstGeom prst="rect">
                <a:avLst/>
              </a:prstGeom>
            </p:spPr>
          </p:pic>
          <p:pic>
            <p:nvPicPr>
              <p:cNvPr id="79" name="Image 78">
                <a:extLst>
                  <a:ext uri="{FF2B5EF4-FFF2-40B4-BE49-F238E27FC236}">
                    <a16:creationId xmlns:a16="http://schemas.microsoft.com/office/drawing/2014/main" id="{BFE7B279-A399-42B4-BA51-1E9F86F900C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972" y="2840533"/>
                <a:ext cx="885934" cy="216514"/>
              </a:xfrm>
              <a:prstGeom prst="rect">
                <a:avLst/>
              </a:prstGeom>
            </p:spPr>
          </p:pic>
          <p:pic>
            <p:nvPicPr>
              <p:cNvPr id="88" name="Image 87">
                <a:extLst>
                  <a:ext uri="{FF2B5EF4-FFF2-40B4-BE49-F238E27FC236}">
                    <a16:creationId xmlns:a16="http://schemas.microsoft.com/office/drawing/2014/main" id="{13F8370F-146F-4DA2-9FD5-3DB91D586A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1248" y="4374229"/>
                <a:ext cx="885934" cy="216514"/>
              </a:xfrm>
              <a:prstGeom prst="rect">
                <a:avLst/>
              </a:prstGeom>
            </p:spPr>
          </p:pic>
          <p:cxnSp>
            <p:nvCxnSpPr>
              <p:cNvPr id="106" name="Connecteur droit avec flèche 105">
                <a:extLst>
                  <a:ext uri="{FF2B5EF4-FFF2-40B4-BE49-F238E27FC236}">
                    <a16:creationId xmlns:a16="http://schemas.microsoft.com/office/drawing/2014/main" id="{AF415716-3F54-4C01-A2F9-1DB2DAFD90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4267" y="4503307"/>
                <a:ext cx="319231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107">
                <a:extLst>
                  <a:ext uri="{FF2B5EF4-FFF2-40B4-BE49-F238E27FC236}">
                    <a16:creationId xmlns:a16="http://schemas.microsoft.com/office/drawing/2014/main" id="{3042E6FE-BCF4-4BFA-8D26-53661C9DF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4422" y="2901886"/>
                <a:ext cx="35907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CE53EC62-BAE0-4C3F-AE6B-A3C3D8B6E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7853" y="4647233"/>
                <a:ext cx="62154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4A865928-CF75-45F6-90E6-AB14B4199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9581" y="3075325"/>
                <a:ext cx="62154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CFDFC01A-A104-5D4C-A3EA-A9E2E14E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39" y="216205"/>
            <a:ext cx="10515600" cy="1325563"/>
          </a:xfrm>
        </p:spPr>
        <p:txBody>
          <a:bodyPr/>
          <a:lstStyle/>
          <a:p>
            <a:r>
              <a:rPr lang="fr-FR" dirty="0"/>
              <a:t>Accumulateur</a:t>
            </a:r>
            <a:br>
              <a:rPr lang="fr-FR" dirty="0"/>
            </a:br>
            <a:r>
              <a:rPr lang="fr-FR" dirty="0"/>
              <a:t>au plomb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AC7018-EDE3-0A4D-B77D-A57365B8503B}"/>
              </a:ext>
            </a:extLst>
          </p:cNvPr>
          <p:cNvCxnSpPr/>
          <p:nvPr/>
        </p:nvCxnSpPr>
        <p:spPr>
          <a:xfrm>
            <a:off x="6792642" y="3634495"/>
            <a:ext cx="0" cy="234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176DA20-EDCF-F740-8B39-D43C69130807}"/>
              </a:ext>
            </a:extLst>
          </p:cNvPr>
          <p:cNvSpPr txBox="1"/>
          <p:nvPr/>
        </p:nvSpPr>
        <p:spPr>
          <a:xfrm>
            <a:off x="6525664" y="3915255"/>
            <a:ext cx="58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 V</a:t>
            </a:r>
          </a:p>
        </p:txBody>
      </p:sp>
      <p:sp>
        <p:nvSpPr>
          <p:cNvPr id="56" name="Forme libre 55">
            <a:extLst>
              <a:ext uri="{FF2B5EF4-FFF2-40B4-BE49-F238E27FC236}">
                <a16:creationId xmlns:a16="http://schemas.microsoft.com/office/drawing/2014/main" id="{ED6930BE-D4EE-C246-95B5-FB12C1DA7BD2}"/>
              </a:ext>
            </a:extLst>
          </p:cNvPr>
          <p:cNvSpPr/>
          <p:nvPr/>
        </p:nvSpPr>
        <p:spPr>
          <a:xfrm>
            <a:off x="3428022" y="3779686"/>
            <a:ext cx="1582592" cy="1607077"/>
          </a:xfrm>
          <a:custGeom>
            <a:avLst/>
            <a:gdLst>
              <a:gd name="connsiteX0" fmla="*/ 1582592 w 1582592"/>
              <a:gd name="connsiteY0" fmla="*/ 0 h 1607077"/>
              <a:gd name="connsiteX1" fmla="*/ 519105 w 1582592"/>
              <a:gd name="connsiteY1" fmla="*/ 248478 h 1607077"/>
              <a:gd name="connsiteX2" fmla="*/ 51965 w 1582592"/>
              <a:gd name="connsiteY2" fmla="*/ 1461052 h 1607077"/>
              <a:gd name="connsiteX3" fmla="*/ 32087 w 1582592"/>
              <a:gd name="connsiteY3" fmla="*/ 1540565 h 160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592" h="1607077">
                <a:moveTo>
                  <a:pt x="1582592" y="0"/>
                </a:moveTo>
                <a:cubicBezTo>
                  <a:pt x="1178400" y="2484"/>
                  <a:pt x="774209" y="4969"/>
                  <a:pt x="519105" y="248478"/>
                </a:cubicBezTo>
                <a:cubicBezTo>
                  <a:pt x="264000" y="491987"/>
                  <a:pt x="133135" y="1245704"/>
                  <a:pt x="51965" y="1461052"/>
                </a:cubicBezTo>
                <a:cubicBezTo>
                  <a:pt x="-29205" y="1676400"/>
                  <a:pt x="1441" y="1608482"/>
                  <a:pt x="32087" y="1540565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E0C91326-A2AB-014C-8FFE-94133474F565}"/>
                  </a:ext>
                </a:extLst>
              </p:cNvPr>
              <p:cNvSpPr txBox="1"/>
              <p:nvPr/>
            </p:nvSpPr>
            <p:spPr>
              <a:xfrm>
                <a:off x="3575944" y="4724009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E0C91326-A2AB-014C-8FFE-94133474F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44" y="4724009"/>
                <a:ext cx="1013792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023ED975-FDC5-C242-8A0E-4BC2BC437A08}"/>
                  </a:ext>
                </a:extLst>
              </p:cNvPr>
              <p:cNvSpPr txBox="1"/>
              <p:nvPr/>
            </p:nvSpPr>
            <p:spPr>
              <a:xfrm>
                <a:off x="2229681" y="4735318"/>
                <a:ext cx="101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023ED975-FDC5-C242-8A0E-4BC2BC437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681" y="4735318"/>
                <a:ext cx="1013792" cy="369332"/>
              </a:xfrm>
              <a:prstGeom prst="rect">
                <a:avLst/>
              </a:prstGeom>
              <a:blipFill>
                <a:blip r:embed="rId3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F5A27B78-6853-B34F-87AD-18D9AFCA414B}"/>
              </a:ext>
            </a:extLst>
          </p:cNvPr>
          <p:cNvCxnSpPr>
            <a:cxnSpLocks/>
          </p:cNvCxnSpPr>
          <p:nvPr/>
        </p:nvCxnSpPr>
        <p:spPr>
          <a:xfrm flipH="1">
            <a:off x="3222815" y="4936447"/>
            <a:ext cx="6176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13,6857"/>
  <p:tag name="LATEXADDIN" val="\documentclass{article}&#10;\usepackage{amsmath}&#10;\pagestyle{empty}&#10;\begin{document}&#10;&#10;$PbSO_4$(s)&#10;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79,715"/>
  <p:tag name="LATEXADDIN" val="\documentclass{article}&#10;\usepackage{amsmath}&#10;\pagestyle{empty}&#10;\begin{document}&#10;&#10;$Pb$(s)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13,6857"/>
  <p:tag name="LATEXADDIN" val="\documentclass{article}&#10;\usepackage{amsmath}&#10;\pagestyle{empty}&#10;\begin{document}&#10;&#10;$PbSO_4$(s)&#10;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662,1672"/>
  <p:tag name="LATEXADDIN" val="\documentclass{article}&#10;\usepackage{amsmath}&#10;\pagestyle{empty}&#10;\begin{document}&#10;&#10;&#10;En décharge 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892,763"/>
  <p:tag name="LATEXADDIN" val="\documentclass{article}&#10;\usepackage{amsmath}&#10;\pagestyle{empty}&#10;\begin{document}&#10;&#10;Réaction spontanée: l'énergie chimique est libérée sous forme électrique&#10;&#10;&#10;\end{document}"/>
  <p:tag name="IGUANATEXSIZE" val="20"/>
  <p:tag name="IGUANATEXCURSOR" val="15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763,78"/>
  <p:tag name="LATEXADDIN" val="\documentclass{article}&#10;\usepackage{amsmath}&#10;\pagestyle{empty}&#10;\begin{document}&#10;&#10;Réaction forcée (électrolyse): on stocke l'énergie sous forme chimique&#10;&#10;&#10;\end{document}"/>
  <p:tag name="IGUANATEXSIZE" val="20"/>
  <p:tag name="IGUANATEXCURSOR" val="10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1513,311"/>
  <p:tag name="LATEXADDIN" val="\documentclass{article}&#10;\usepackage{amsmath}&#10;\usepackage{color}&#10;\pagestyle{empty}&#10;\begin{document}&#10;\color{white}{Principe de la manipulation}&#10;&#10;&#10;&#10;\end{document}"/>
  <p:tag name="IGUANATEXSIZE" val="25"/>
  <p:tag name="IGUANATEXCURSOR" val="14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1,74354"/>
  <p:tag name="LATEXADDIN" val="\documentclass{article}&#10;\usepackage{amsmath}&#10;\pagestyle{empty}&#10;\begin{document}&#10;&#10;$r$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927,634"/>
  <p:tag name="LATEXADDIN" val="\documentclass{article}&#10;\usepackage{amsmath}&#10;\pagestyle{empty}&#10;\begin{document}&#10;&#10;&#10;Circuit en charge&#10;&#10;\end{document}"/>
  <p:tag name="IGUANATEXSIZE" val="20"/>
  <p:tag name="IGUANATEXCURSOR" val="9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052,119"/>
  <p:tag name="LATEXADDIN" val="\documentclass{article}&#10;\usepackage{amsmath}&#10;\pagestyle{empty}&#10;\begin{document}&#10;&#10;&#10;Circuit en décharge&#10;&#10;\end{document}"/>
  <p:tag name="IGUANATEXSIZE" val="20"/>
  <p:tag name="IGUANATEXCURSOR" val="9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37,6827"/>
  <p:tag name="LATEXADDIN" val="\documentclass{article}&#10;\usepackage{amsmath}&#10;\pagestyle{empty}&#10;\begin{document}&#10;&#10;&#10;En charge &#10;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48,74394"/>
  <p:tag name="LATEXADDIN" val="\documentclass{article}&#10;\usepackage{amsmath}&#10;\pagestyle{empty}&#10;\begin{document}&#10;&#10;&#10;e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502,4372"/>
  <p:tag name="LATEXADDIN" val="\documentclass{article}&#10;\usepackage{amsmath}&#10;\pagestyle{empty}&#10;\begin{document}&#10;&#10;&#10;Latis Pro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92,4635"/>
  <p:tag name="LATEXADDIN" val="\documentclass{article}&#10;\usepackage{amsmath}&#10;\pagestyle{empty}&#10;\begin{document}&#10;&#10;I(a.u)&#10;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79,715"/>
  <p:tag name="LATEXADDIN" val="\documentclass{article}&#10;\usepackage{amsmath}&#10;\pagestyle{empty}&#10;\begin{document}&#10;&#10;$Pb$(s)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430,4462"/>
  <p:tag name="LATEXADDIN" val="\documentclass{article}&#10;\usepackage{amsmath}&#10;\pagestyle{empty}&#10;\begin{document}&#10;&#10;$PbO_2$(s)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13,6857"/>
  <p:tag name="LATEXADDIN" val="\documentclass{article}&#10;\usepackage{amsmath}&#10;\pagestyle{empty}&#10;\begin{document}&#10;&#10;$PbSO_4$(s)&#10;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13,6857"/>
  <p:tag name="LATEXADDIN" val="\documentclass{article}&#10;\usepackage{amsmath}&#10;\pagestyle{empty}&#10;\begin{document}&#10;&#10;$PbSO_4$(s)&#10;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430,4462"/>
  <p:tag name="LATEXADDIN" val="\documentclass{article}&#10;\usepackage{amsmath}&#10;\pagestyle{empty}&#10;\begin{document}&#10;&#10;$PbO_2$(s)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14019</TotalTime>
  <Words>184</Words>
  <Application>Microsoft Macintosh PowerPoint</Application>
  <PresentationFormat>Grand écran</PresentationFormat>
  <Paragraphs>68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LC26: Conversion réciproque d’énergie électrique en énergie chimique</vt:lpstr>
      <vt:lpstr>Rappel : pile Daniell</vt:lpstr>
      <vt:lpstr>Rappels thermochimie</vt:lpstr>
      <vt:lpstr>Electrolyse de l’eau</vt:lpstr>
      <vt:lpstr>Condition pour avoir un accumulateur ? </vt:lpstr>
      <vt:lpstr>Condition pour avoir un accumulateur ? </vt:lpstr>
      <vt:lpstr>Condition pour avoir un accumulateur ? </vt:lpstr>
      <vt:lpstr>Présentation PowerPoint</vt:lpstr>
      <vt:lpstr>Accumulateur au plomb</vt:lpstr>
      <vt:lpstr>Présentation PowerPoint</vt:lpstr>
      <vt:lpstr>Matériel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LC26: </dc:title>
  <dc:creator>Louis Heitz</dc:creator>
  <cp:lastModifiedBy>Louis Heitz</cp:lastModifiedBy>
  <cp:revision>15</cp:revision>
  <dcterms:created xsi:type="dcterms:W3CDTF">2021-06-01T20:30:45Z</dcterms:created>
  <dcterms:modified xsi:type="dcterms:W3CDTF">2021-06-19T17:22:38Z</dcterms:modified>
</cp:coreProperties>
</file>