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7" r:id="rId4"/>
    <p:sldId id="260" r:id="rId5"/>
    <p:sldId id="258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74" r:id="rId14"/>
    <p:sldId id="267" r:id="rId15"/>
    <p:sldId id="268" r:id="rId16"/>
    <p:sldId id="276" r:id="rId17"/>
    <p:sldId id="277" r:id="rId18"/>
    <p:sldId id="271" r:id="rId19"/>
    <p:sldId id="279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Heitz" initials="LH" lastIdx="1" clrIdx="0">
    <p:extLst>
      <p:ext uri="{19B8F6BF-5375-455C-9EA6-DF929625EA0E}">
        <p15:presenceInfo xmlns:p15="http://schemas.microsoft.com/office/powerpoint/2012/main" userId="4e0094b648bfb5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1T09:50:30.05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B57A2-FBA4-704D-A017-4790E982C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CE676D-2BC8-1840-82F4-ED0968A5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F40ECA-F786-D042-9701-21DC3700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DD146-45EA-564B-8AB2-2DABC959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BBA27-5DB0-9A40-A9E4-C0AD0559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38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1DF07-9F52-2740-80D3-2F22E212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E1F37F-4729-3A4D-AAFB-069246BE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C715D-0CA6-E24C-9507-029B8A1A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DEADD-9405-8643-AA9C-A3EB6D63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25E50-29E4-5B49-9191-34D5391D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1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EEB5D8-DC20-354E-A9C9-61D05717D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A85799-8267-C14C-A37E-ACD7FB491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6F972-65E3-0E48-A5FC-72A29CE7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CA6BB-263B-F847-A532-B528A8E5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C20B0-38FF-B346-A1F3-9B735FEA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A7036-AA97-B347-A302-34D4537F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89C79-AD7D-E14D-86AB-9B2FB26F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29408-1F78-E847-A2B5-AF20D1B2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55BBD6-EB04-2D4D-B764-0318160D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3B720-287C-B143-912F-9DB93946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9A237-67D3-AB4F-A032-57C43B8F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A353FF-0497-D749-9470-9C1E3DA2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3CCA2-2049-4946-86B8-BF82D1DE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CB6BC-D372-3248-9A19-57330A81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B3FA6A-937C-DE42-BDFB-5CFE29EA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3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A8B64-62C0-A849-840E-D1AA7B17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024F2-3BE6-0D49-B317-82554BFD5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421A33-4E98-134F-8C07-120D3471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52E106-D6AE-7A4E-94D6-86CE91FC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9CE232-E83D-3F4D-BD44-92BE6C90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8006F-4CE6-2440-9A3F-826F37E9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66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C7E78-E306-9F41-908A-7722D12A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B1ED6-DB5B-B84D-A057-2DBC82049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66AAE6-336F-3F49-9BE3-DB3C1F51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03FDF4-FE6E-B348-BB5F-87A0675AA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8FE45C-8064-E44D-9A09-79EB1909F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5F301B-4C2D-D94B-8047-A781DA82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21AB55-FD02-524C-A616-B655A6EA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585670-9999-2040-B2BE-7C32B388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D89E4-FD08-5544-9DFA-4363B7C5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017A75-AD95-1F4F-A079-745815A7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7A749A-D3BC-4B4D-803C-95D1F71A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22F1E6-3964-DC42-87AC-3F2F098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9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A150A7-F463-614A-AB4A-51C8740E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BF9D82-F346-C442-B605-8D68527D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6C34E0-57E2-1E42-97D3-11144434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7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B584B-7BBF-4F4D-880F-A3EE00AF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98FD4-A026-594F-B716-CEA56106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1A6114-F932-9B45-B2CD-DEBB6DF3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F4A18B-295C-7C43-825F-64B12145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64F1A-D787-9245-B00D-11C88C1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7B0EAF-EBE5-5141-9726-E01AA181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1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42B2E-A7A8-3742-92CC-C1B14376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3217AF-D652-DD45-AA6C-0D583C02C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0BB09-57CF-0C48-830E-FF3835FF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AF5E9E-2810-F54F-87E4-519555AE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A0782F-5F93-1042-AF00-EBBBD18A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E369C-C65A-184A-90C7-8B3A0CBD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3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BF879A-C584-D541-80F7-D4908D1F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3139B-D9F1-1A47-A943-588B39D3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88BD8-EE1B-0A4C-B22A-F944F6BF6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513C-FCBA-4F4B-8148-2BCB85EA8298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89696-26F0-6843-8F0D-DBF661EE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04104-7694-CE4B-A8DD-E33CB4BE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9EE2-AD46-E040-885A-50B6602E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2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0.png"/><Relationship Id="rId27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5B340-14E9-D042-A133-9BE157645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LC03 : Structure spatiale des molécules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0E301A-4B1A-3A43-B50A-4ACFB637E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Lycée</a:t>
            </a:r>
          </a:p>
          <a:p>
            <a:r>
              <a:rPr lang="fr-FR" dirty="0"/>
              <a:t>Prérequis : </a:t>
            </a:r>
          </a:p>
        </p:txBody>
      </p:sp>
    </p:spTree>
    <p:extLst>
      <p:ext uri="{BB962C8B-B14F-4D97-AF65-F5344CB8AC3E}">
        <p14:creationId xmlns:p14="http://schemas.microsoft.com/office/powerpoint/2010/main" val="141036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75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2050" name="Picture 2" descr="Alanine : définition et explications">
            <a:extLst>
              <a:ext uri="{FF2B5EF4-FFF2-40B4-BE49-F238E27FC236}">
                <a16:creationId xmlns:a16="http://schemas.microsoft.com/office/drawing/2014/main" id="{745FE4DA-15F4-CD4B-B1C0-F76FD0F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0" y="1383955"/>
            <a:ext cx="6197051" cy="47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FF84EC-400F-1545-86A2-0BE759A609C4}"/>
              </a:ext>
            </a:extLst>
          </p:cNvPr>
          <p:cNvSpPr txBox="1"/>
          <p:nvPr/>
        </p:nvSpPr>
        <p:spPr>
          <a:xfrm>
            <a:off x="7565900" y="3687575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4193E2-BF81-0B4D-939F-8AD1E8C229CD}"/>
              </a:ext>
            </a:extLst>
          </p:cNvPr>
          <p:cNvSpPr txBox="1"/>
          <p:nvPr/>
        </p:nvSpPr>
        <p:spPr>
          <a:xfrm>
            <a:off x="8331525" y="5285783"/>
            <a:ext cx="127443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H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37E21-BA8E-AD4B-B85C-1E6DF7F3F634}"/>
              </a:ext>
            </a:extLst>
          </p:cNvPr>
          <p:cNvSpPr txBox="1"/>
          <p:nvPr/>
        </p:nvSpPr>
        <p:spPr>
          <a:xfrm>
            <a:off x="5194649" y="2779633"/>
            <a:ext cx="15951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/>
                </a:solidFill>
              </a:rPr>
              <a:t>H</a:t>
            </a:r>
            <a:r>
              <a:rPr lang="fr-FR" sz="7200" baseline="-25000" dirty="0">
                <a:solidFill>
                  <a:schemeClr val="accent1"/>
                </a:solidFill>
              </a:rPr>
              <a:t>3</a:t>
            </a:r>
            <a:r>
              <a:rPr lang="fr-FR" sz="7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71D9B4-A8E2-9F48-AF2F-D7602C339FB8}"/>
              </a:ext>
            </a:extLst>
          </p:cNvPr>
          <p:cNvSpPr txBox="1"/>
          <p:nvPr/>
        </p:nvSpPr>
        <p:spPr>
          <a:xfrm>
            <a:off x="5561327" y="5233000"/>
            <a:ext cx="17538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fr-FR" sz="7200" dirty="0">
                <a:solidFill>
                  <a:schemeClr val="accent6"/>
                </a:solidFill>
              </a:rPr>
              <a:t>H</a:t>
            </a:r>
            <a:r>
              <a:rPr lang="fr-FR" sz="7200" baseline="-25000" dirty="0">
                <a:solidFill>
                  <a:schemeClr val="accent6"/>
                </a:solidFill>
              </a:rPr>
              <a:t>2</a:t>
            </a:r>
            <a:r>
              <a:rPr lang="fr-FR" sz="7200" dirty="0">
                <a:solidFill>
                  <a:schemeClr val="accent6"/>
                </a:solidFill>
              </a:rPr>
              <a:t>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181F0E-ABEA-8949-A516-3D60C832EFD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655872" y="3498710"/>
            <a:ext cx="1152000" cy="666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38581745-EDC3-9A4F-A78C-1B902D778590}"/>
              </a:ext>
            </a:extLst>
          </p:cNvPr>
          <p:cNvSpPr/>
          <p:nvPr/>
        </p:nvSpPr>
        <p:spPr>
          <a:xfrm rot="1172731">
            <a:off x="6981056" y="4023489"/>
            <a:ext cx="638978" cy="132556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D8B8A8-012E-C148-90E9-ED081B98B7EE}"/>
              </a:ext>
            </a:extLst>
          </p:cNvPr>
          <p:cNvSpPr/>
          <p:nvPr/>
        </p:nvSpPr>
        <p:spPr>
          <a:xfrm>
            <a:off x="7823362" y="4272350"/>
            <a:ext cx="898412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44FC1-4D2B-0348-A75B-DB9928FE9BE0}"/>
              </a:ext>
            </a:extLst>
          </p:cNvPr>
          <p:cNvSpPr/>
          <p:nvPr/>
        </p:nvSpPr>
        <p:spPr>
          <a:xfrm>
            <a:off x="7867466" y="4219649"/>
            <a:ext cx="402093" cy="24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05E96-2B62-3546-8FFC-E97038B8ED1B}"/>
              </a:ext>
            </a:extLst>
          </p:cNvPr>
          <p:cNvSpPr/>
          <p:nvPr/>
        </p:nvSpPr>
        <p:spPr>
          <a:xfrm>
            <a:off x="7773931" y="4332393"/>
            <a:ext cx="342573" cy="29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82EF43-004A-0D4A-B922-421E33D31F68}"/>
              </a:ext>
            </a:extLst>
          </p:cNvPr>
          <p:cNvCxnSpPr>
            <a:cxnSpLocks/>
          </p:cNvCxnSpPr>
          <p:nvPr/>
        </p:nvCxnSpPr>
        <p:spPr>
          <a:xfrm flipV="1">
            <a:off x="7771863" y="4353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F7D939-9544-7548-A9A7-5BC0DB15A4E6}"/>
              </a:ext>
            </a:extLst>
          </p:cNvPr>
          <p:cNvCxnSpPr>
            <a:cxnSpLocks/>
          </p:cNvCxnSpPr>
          <p:nvPr/>
        </p:nvCxnSpPr>
        <p:spPr>
          <a:xfrm flipV="1">
            <a:off x="7924263" y="45059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2BC4BB-199E-1D4A-8553-1F358453378E}"/>
              </a:ext>
            </a:extLst>
          </p:cNvPr>
          <p:cNvCxnSpPr>
            <a:cxnSpLocks/>
          </p:cNvCxnSpPr>
          <p:nvPr/>
        </p:nvCxnSpPr>
        <p:spPr>
          <a:xfrm flipV="1">
            <a:off x="8076663" y="46583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C3F6A25-2732-5645-BE23-57A69CB6DA35}"/>
              </a:ext>
            </a:extLst>
          </p:cNvPr>
          <p:cNvCxnSpPr>
            <a:cxnSpLocks/>
          </p:cNvCxnSpPr>
          <p:nvPr/>
        </p:nvCxnSpPr>
        <p:spPr>
          <a:xfrm flipV="1">
            <a:off x="8229063" y="48107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F34B18B-BB7B-3A4E-B3AC-9DEF915C6894}"/>
              </a:ext>
            </a:extLst>
          </p:cNvPr>
          <p:cNvCxnSpPr>
            <a:cxnSpLocks/>
          </p:cNvCxnSpPr>
          <p:nvPr/>
        </p:nvCxnSpPr>
        <p:spPr>
          <a:xfrm flipV="1">
            <a:off x="8381463" y="49631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9957820-6999-184E-8302-B45371FD55B7}"/>
              </a:ext>
            </a:extLst>
          </p:cNvPr>
          <p:cNvCxnSpPr>
            <a:cxnSpLocks/>
          </p:cNvCxnSpPr>
          <p:nvPr/>
        </p:nvCxnSpPr>
        <p:spPr>
          <a:xfrm flipV="1">
            <a:off x="8533863" y="5115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B77CED7-0B35-7C4F-B596-7A24CD55FE5B}"/>
              </a:ext>
            </a:extLst>
          </p:cNvPr>
          <p:cNvSpPr txBox="1"/>
          <p:nvPr/>
        </p:nvSpPr>
        <p:spPr>
          <a:xfrm>
            <a:off x="7114371" y="317167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8FBA40-3402-C34D-A112-BAA1C218FB12}"/>
              </a:ext>
            </a:extLst>
          </p:cNvPr>
          <p:cNvSpPr txBox="1"/>
          <p:nvPr/>
        </p:nvSpPr>
        <p:spPr>
          <a:xfrm>
            <a:off x="6849015" y="4061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964172-399B-6247-85D7-259AD191DAA8}"/>
              </a:ext>
            </a:extLst>
          </p:cNvPr>
          <p:cNvSpPr txBox="1"/>
          <p:nvPr/>
        </p:nvSpPr>
        <p:spPr>
          <a:xfrm>
            <a:off x="8370279" y="4067315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FCE6795-0438-3047-9F4A-AD91F844E038}"/>
              </a:ext>
            </a:extLst>
          </p:cNvPr>
          <p:cNvSpPr txBox="1"/>
          <p:nvPr/>
        </p:nvSpPr>
        <p:spPr>
          <a:xfrm>
            <a:off x="8070225" y="287803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434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(même Z)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on parcourt 1-&gt; 2-&gt; 3 dans le sens :</a:t>
            </a:r>
          </a:p>
          <a:p>
            <a:pPr lvl="1"/>
            <a:r>
              <a:rPr lang="fr-FR" dirty="0"/>
              <a:t>Horaire : R</a:t>
            </a:r>
          </a:p>
          <a:p>
            <a:pPr lvl="1"/>
            <a:r>
              <a:rPr lang="fr-FR" dirty="0" err="1"/>
              <a:t>Anti-horaire</a:t>
            </a:r>
            <a:r>
              <a:rPr lang="fr-FR" dirty="0"/>
              <a:t> : 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14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2050" name="Picture 2" descr="Alanine : définition et explications">
            <a:extLst>
              <a:ext uri="{FF2B5EF4-FFF2-40B4-BE49-F238E27FC236}">
                <a16:creationId xmlns:a16="http://schemas.microsoft.com/office/drawing/2014/main" id="{745FE4DA-15F4-CD4B-B1C0-F76FD0FB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0" y="1383955"/>
            <a:ext cx="6197051" cy="474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FF84EC-400F-1545-86A2-0BE759A609C4}"/>
              </a:ext>
            </a:extLst>
          </p:cNvPr>
          <p:cNvSpPr txBox="1"/>
          <p:nvPr/>
        </p:nvSpPr>
        <p:spPr>
          <a:xfrm>
            <a:off x="7565900" y="3687575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4193E2-BF81-0B4D-939F-8AD1E8C229CD}"/>
              </a:ext>
            </a:extLst>
          </p:cNvPr>
          <p:cNvSpPr txBox="1"/>
          <p:nvPr/>
        </p:nvSpPr>
        <p:spPr>
          <a:xfrm>
            <a:off x="8331525" y="5285783"/>
            <a:ext cx="127443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rgbClr val="FF0000"/>
                </a:solidFill>
              </a:rPr>
              <a:t>H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37E21-BA8E-AD4B-B85C-1E6DF7F3F634}"/>
              </a:ext>
            </a:extLst>
          </p:cNvPr>
          <p:cNvSpPr txBox="1"/>
          <p:nvPr/>
        </p:nvSpPr>
        <p:spPr>
          <a:xfrm>
            <a:off x="5194649" y="2779633"/>
            <a:ext cx="15951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/>
                </a:solidFill>
              </a:rPr>
              <a:t>H</a:t>
            </a:r>
            <a:r>
              <a:rPr lang="fr-FR" sz="7200" baseline="-25000" dirty="0">
                <a:solidFill>
                  <a:schemeClr val="accent1"/>
                </a:solidFill>
              </a:rPr>
              <a:t>3</a:t>
            </a:r>
            <a:r>
              <a:rPr lang="fr-FR" sz="7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71D9B4-A8E2-9F48-AF2F-D7602C339FB8}"/>
              </a:ext>
            </a:extLst>
          </p:cNvPr>
          <p:cNvSpPr txBox="1"/>
          <p:nvPr/>
        </p:nvSpPr>
        <p:spPr>
          <a:xfrm>
            <a:off x="5561327" y="5233000"/>
            <a:ext cx="175387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fr-FR" sz="7200" dirty="0">
                <a:solidFill>
                  <a:schemeClr val="accent6"/>
                </a:solidFill>
              </a:rPr>
              <a:t>H</a:t>
            </a:r>
            <a:r>
              <a:rPr lang="fr-FR" sz="7200" baseline="-25000" dirty="0">
                <a:solidFill>
                  <a:schemeClr val="accent6"/>
                </a:solidFill>
              </a:rPr>
              <a:t>2</a:t>
            </a:r>
            <a:r>
              <a:rPr lang="fr-FR" sz="7200" dirty="0">
                <a:solidFill>
                  <a:schemeClr val="accent6"/>
                </a:solidFill>
              </a:rPr>
              <a:t>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181F0E-ABEA-8949-A516-3D60C832EFD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655872" y="3498710"/>
            <a:ext cx="1152000" cy="666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38581745-EDC3-9A4F-A78C-1B902D778590}"/>
              </a:ext>
            </a:extLst>
          </p:cNvPr>
          <p:cNvSpPr/>
          <p:nvPr/>
        </p:nvSpPr>
        <p:spPr>
          <a:xfrm rot="1172731">
            <a:off x="6981056" y="4023489"/>
            <a:ext cx="638978" cy="132556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D8B8A8-012E-C148-90E9-ED081B98B7EE}"/>
              </a:ext>
            </a:extLst>
          </p:cNvPr>
          <p:cNvSpPr/>
          <p:nvPr/>
        </p:nvSpPr>
        <p:spPr>
          <a:xfrm>
            <a:off x="7823362" y="4272350"/>
            <a:ext cx="898412" cy="110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44FC1-4D2B-0348-A75B-DB9928FE9BE0}"/>
              </a:ext>
            </a:extLst>
          </p:cNvPr>
          <p:cNvSpPr/>
          <p:nvPr/>
        </p:nvSpPr>
        <p:spPr>
          <a:xfrm>
            <a:off x="7867466" y="4219649"/>
            <a:ext cx="402093" cy="241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05E96-2B62-3546-8FFC-E97038B8ED1B}"/>
              </a:ext>
            </a:extLst>
          </p:cNvPr>
          <p:cNvSpPr/>
          <p:nvPr/>
        </p:nvSpPr>
        <p:spPr>
          <a:xfrm>
            <a:off x="7773931" y="4332393"/>
            <a:ext cx="342573" cy="29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82EF43-004A-0D4A-B922-421E33D31F68}"/>
              </a:ext>
            </a:extLst>
          </p:cNvPr>
          <p:cNvCxnSpPr>
            <a:cxnSpLocks/>
          </p:cNvCxnSpPr>
          <p:nvPr/>
        </p:nvCxnSpPr>
        <p:spPr>
          <a:xfrm flipV="1">
            <a:off x="7771863" y="4353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F7D939-9544-7548-A9A7-5BC0DB15A4E6}"/>
              </a:ext>
            </a:extLst>
          </p:cNvPr>
          <p:cNvCxnSpPr>
            <a:cxnSpLocks/>
          </p:cNvCxnSpPr>
          <p:nvPr/>
        </p:nvCxnSpPr>
        <p:spPr>
          <a:xfrm flipV="1">
            <a:off x="7924263" y="45059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2BC4BB-199E-1D4A-8553-1F358453378E}"/>
              </a:ext>
            </a:extLst>
          </p:cNvPr>
          <p:cNvCxnSpPr>
            <a:cxnSpLocks/>
          </p:cNvCxnSpPr>
          <p:nvPr/>
        </p:nvCxnSpPr>
        <p:spPr>
          <a:xfrm flipV="1">
            <a:off x="8076663" y="46583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C3F6A25-2732-5645-BE23-57A69CB6DA35}"/>
              </a:ext>
            </a:extLst>
          </p:cNvPr>
          <p:cNvCxnSpPr>
            <a:cxnSpLocks/>
          </p:cNvCxnSpPr>
          <p:nvPr/>
        </p:nvCxnSpPr>
        <p:spPr>
          <a:xfrm flipV="1">
            <a:off x="8229063" y="48107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F34B18B-BB7B-3A4E-B3AC-9DEF915C6894}"/>
              </a:ext>
            </a:extLst>
          </p:cNvPr>
          <p:cNvCxnSpPr>
            <a:cxnSpLocks/>
          </p:cNvCxnSpPr>
          <p:nvPr/>
        </p:nvCxnSpPr>
        <p:spPr>
          <a:xfrm flipV="1">
            <a:off x="8381463" y="49631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9957820-6999-184E-8302-B45371FD55B7}"/>
              </a:ext>
            </a:extLst>
          </p:cNvPr>
          <p:cNvCxnSpPr>
            <a:cxnSpLocks/>
          </p:cNvCxnSpPr>
          <p:nvPr/>
        </p:nvCxnSpPr>
        <p:spPr>
          <a:xfrm flipV="1">
            <a:off x="8533863" y="5115575"/>
            <a:ext cx="344641" cy="185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B77CED7-0B35-7C4F-B596-7A24CD55FE5B}"/>
              </a:ext>
            </a:extLst>
          </p:cNvPr>
          <p:cNvSpPr txBox="1"/>
          <p:nvPr/>
        </p:nvSpPr>
        <p:spPr>
          <a:xfrm>
            <a:off x="7114371" y="317167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8FBA40-3402-C34D-A112-BAA1C218FB12}"/>
              </a:ext>
            </a:extLst>
          </p:cNvPr>
          <p:cNvSpPr txBox="1"/>
          <p:nvPr/>
        </p:nvSpPr>
        <p:spPr>
          <a:xfrm>
            <a:off x="6849015" y="4061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964172-399B-6247-85D7-259AD191DAA8}"/>
              </a:ext>
            </a:extLst>
          </p:cNvPr>
          <p:cNvSpPr txBox="1"/>
          <p:nvPr/>
        </p:nvSpPr>
        <p:spPr>
          <a:xfrm>
            <a:off x="8370279" y="4067315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FCE6795-0438-3047-9F4A-AD91F844E038}"/>
              </a:ext>
            </a:extLst>
          </p:cNvPr>
          <p:cNvSpPr txBox="1"/>
          <p:nvPr/>
        </p:nvSpPr>
        <p:spPr>
          <a:xfrm>
            <a:off x="8070225" y="287803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47D4AF-12C3-D84B-B4F7-8FD0977E860E}"/>
              </a:ext>
            </a:extLst>
          </p:cNvPr>
          <p:cNvCxnSpPr>
            <a:cxnSpLocks/>
          </p:cNvCxnSpPr>
          <p:nvPr/>
        </p:nvCxnSpPr>
        <p:spPr>
          <a:xfrm>
            <a:off x="1715866" y="1905918"/>
            <a:ext cx="531575" cy="87371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ACE448-DFA4-874A-AFFF-133597EFA8D8}"/>
              </a:ext>
            </a:extLst>
          </p:cNvPr>
          <p:cNvCxnSpPr>
            <a:cxnSpLocks/>
          </p:cNvCxnSpPr>
          <p:nvPr/>
        </p:nvCxnSpPr>
        <p:spPr>
          <a:xfrm flipH="1">
            <a:off x="2247441" y="2082188"/>
            <a:ext cx="815248" cy="697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0D164E3-5021-DB45-9787-AE90E215A523}"/>
              </a:ext>
            </a:extLst>
          </p:cNvPr>
          <p:cNvCxnSpPr>
            <a:cxnSpLocks/>
          </p:cNvCxnSpPr>
          <p:nvPr/>
        </p:nvCxnSpPr>
        <p:spPr>
          <a:xfrm flipH="1">
            <a:off x="1491218" y="2779633"/>
            <a:ext cx="748805" cy="74300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FF56F6D-F812-3B4F-9BD7-4C099CD69EFB}"/>
              </a:ext>
            </a:extLst>
          </p:cNvPr>
          <p:cNvSpPr txBox="1"/>
          <p:nvPr/>
        </p:nvSpPr>
        <p:spPr>
          <a:xfrm>
            <a:off x="1101120" y="3395187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6"/>
                </a:solidFill>
              </a:rPr>
              <a:t>1</a:t>
            </a:r>
            <a:endParaRPr lang="fr-FR" b="1" u="sng" dirty="0">
              <a:solidFill>
                <a:schemeClr val="accent6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F189C3B-357C-0347-BD2C-4E3F4BBF62A1}"/>
              </a:ext>
            </a:extLst>
          </p:cNvPr>
          <p:cNvSpPr txBox="1"/>
          <p:nvPr/>
        </p:nvSpPr>
        <p:spPr>
          <a:xfrm>
            <a:off x="3132769" y="1554020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3FC1E0B-A5AF-A342-AACF-5720AFD7D91C}"/>
              </a:ext>
            </a:extLst>
          </p:cNvPr>
          <p:cNvSpPr txBox="1"/>
          <p:nvPr/>
        </p:nvSpPr>
        <p:spPr>
          <a:xfrm>
            <a:off x="1265453" y="1265770"/>
            <a:ext cx="4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accent1"/>
                </a:solidFill>
              </a:rPr>
              <a:t>3</a:t>
            </a:r>
            <a:endParaRPr lang="fr-FR" b="1" u="sng" dirty="0">
              <a:solidFill>
                <a:schemeClr val="accent1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4D0987D-D0A1-1045-B856-CDAE2E7ED07F}"/>
              </a:ext>
            </a:extLst>
          </p:cNvPr>
          <p:cNvSpPr/>
          <p:nvPr/>
        </p:nvSpPr>
        <p:spPr>
          <a:xfrm>
            <a:off x="1715866" y="2113704"/>
            <a:ext cx="1247584" cy="1200329"/>
          </a:xfrm>
          <a:prstGeom prst="arc">
            <a:avLst>
              <a:gd name="adj1" fmla="val 10596890"/>
              <a:gd name="adj2" fmla="val 6587704"/>
            </a:avLst>
          </a:prstGeom>
          <a:ln w="57150">
            <a:solidFill>
              <a:schemeClr val="accent2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8464F9-92A9-2646-86F3-7CDCE9D8B1A1}"/>
              </a:ext>
            </a:extLst>
          </p:cNvPr>
          <p:cNvSpPr txBox="1"/>
          <p:nvPr/>
        </p:nvSpPr>
        <p:spPr>
          <a:xfrm>
            <a:off x="1157274" y="4928621"/>
            <a:ext cx="384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2"/>
                </a:solidFill>
              </a:rPr>
              <a:t>Stéréodescripteur</a:t>
            </a:r>
            <a:r>
              <a:rPr lang="fr-FR" sz="3600" b="1" u="sng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FR" sz="3600" b="1" u="sng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2ABCA66-E491-7647-A9B7-46A4CDEA0144}"/>
              </a:ext>
            </a:extLst>
          </p:cNvPr>
          <p:cNvSpPr txBox="1"/>
          <p:nvPr/>
        </p:nvSpPr>
        <p:spPr>
          <a:xfrm>
            <a:off x="1227671" y="3484511"/>
            <a:ext cx="384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2"/>
                </a:solidFill>
              </a:rPr>
              <a:t>Sens antihoraire</a:t>
            </a:r>
          </a:p>
        </p:txBody>
      </p:sp>
      <p:sp>
        <p:nvSpPr>
          <p:cNvPr id="21" name="Flèche vers le bas 20">
            <a:extLst>
              <a:ext uri="{FF2B5EF4-FFF2-40B4-BE49-F238E27FC236}">
                <a16:creationId xmlns:a16="http://schemas.microsoft.com/office/drawing/2014/main" id="{CCD86044-1A84-7B46-92B8-18E3DAEA9CBB}"/>
              </a:ext>
            </a:extLst>
          </p:cNvPr>
          <p:cNvSpPr/>
          <p:nvPr/>
        </p:nvSpPr>
        <p:spPr>
          <a:xfrm>
            <a:off x="2710460" y="3973041"/>
            <a:ext cx="620849" cy="88200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80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Z : renouveler opération de proche en proche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Mettre le groupement moins prioritaire à l’arrière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on parcourt 1-&gt; 2-&gt; 3 dans le sens :</a:t>
            </a:r>
          </a:p>
          <a:p>
            <a:pPr lvl="1"/>
            <a:r>
              <a:rPr lang="fr-FR" sz="2800" dirty="0"/>
              <a:t>Horaire : R</a:t>
            </a:r>
          </a:p>
          <a:p>
            <a:pPr lvl="1"/>
            <a:r>
              <a:rPr lang="fr-FR" sz="2800" dirty="0"/>
              <a:t>Antihoraire : S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76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AF845-9F9F-BE4D-8F59-D73DBF2B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Double liaison carbone-carbone</a:t>
            </a:r>
          </a:p>
        </p:txBody>
      </p:sp>
      <p:pic>
        <p:nvPicPr>
          <p:cNvPr id="4" name="Google Shape;190;p25">
            <a:extLst>
              <a:ext uri="{FF2B5EF4-FFF2-40B4-BE49-F238E27FC236}">
                <a16:creationId xmlns:a16="http://schemas.microsoft.com/office/drawing/2014/main" id="{AFCE3D57-E4E0-0241-8089-C19BF6092C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6794" y="1927751"/>
            <a:ext cx="8881903" cy="25450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DE675A1-842D-904D-84BD-D214BFE8EBB0}"/>
              </a:ext>
            </a:extLst>
          </p:cNvPr>
          <p:cNvSpPr/>
          <p:nvPr/>
        </p:nvSpPr>
        <p:spPr>
          <a:xfrm>
            <a:off x="2313543" y="3160004"/>
            <a:ext cx="1322024" cy="694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79821A-FBCD-DF40-92E1-C0DF3AE01D5E}"/>
              </a:ext>
            </a:extLst>
          </p:cNvPr>
          <p:cNvSpPr/>
          <p:nvPr/>
        </p:nvSpPr>
        <p:spPr>
          <a:xfrm>
            <a:off x="8051494" y="2421875"/>
            <a:ext cx="1322024" cy="694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8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2EABE21-6DE5-354B-AC2E-E2BFF5C5C4EC}"/>
              </a:ext>
            </a:extLst>
          </p:cNvPr>
          <p:cNvSpPr/>
          <p:nvPr/>
        </p:nvSpPr>
        <p:spPr>
          <a:xfrm>
            <a:off x="2117809" y="626542"/>
            <a:ext cx="7587683" cy="529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B0F0A4CE-4A55-9140-B082-C31CCF38467F}"/>
              </a:ext>
            </a:extLst>
          </p:cNvPr>
          <p:cNvGrpSpPr/>
          <p:nvPr/>
        </p:nvGrpSpPr>
        <p:grpSpPr>
          <a:xfrm>
            <a:off x="1530317" y="1658574"/>
            <a:ext cx="7897981" cy="4867352"/>
            <a:chOff x="296428" y="1928157"/>
            <a:chExt cx="7897981" cy="4867352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2F013F82-EE9C-5848-A343-F06E8A971567}"/>
                </a:ext>
              </a:extLst>
            </p:cNvPr>
            <p:cNvGrpSpPr/>
            <p:nvPr/>
          </p:nvGrpSpPr>
          <p:grpSpPr>
            <a:xfrm>
              <a:off x="2123440" y="1928157"/>
              <a:ext cx="5018257" cy="3526312"/>
              <a:chOff x="2123440" y="1928157"/>
              <a:chExt cx="5018257" cy="3526312"/>
            </a:xfrm>
          </p:grpSpPr>
          <p:sp>
            <p:nvSpPr>
              <p:cNvPr id="57" name="Flèche : double flèche verticale 15">
                <a:extLst>
                  <a:ext uri="{FF2B5EF4-FFF2-40B4-BE49-F238E27FC236}">
                    <a16:creationId xmlns:a16="http://schemas.microsoft.com/office/drawing/2014/main" id="{D1FB363C-0B13-E644-8D1B-21DDBE97B8F3}"/>
                  </a:ext>
                </a:extLst>
              </p:cNvPr>
              <p:cNvSpPr/>
              <p:nvPr/>
            </p:nvSpPr>
            <p:spPr>
              <a:xfrm>
                <a:off x="2123440" y="283564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lèche : double flèche verticale 16">
                <a:extLst>
                  <a:ext uri="{FF2B5EF4-FFF2-40B4-BE49-F238E27FC236}">
                    <a16:creationId xmlns:a16="http://schemas.microsoft.com/office/drawing/2014/main" id="{C75CB6EB-048D-9C4A-BEA0-C69142340214}"/>
                  </a:ext>
                </a:extLst>
              </p:cNvPr>
              <p:cNvSpPr/>
              <p:nvPr/>
            </p:nvSpPr>
            <p:spPr>
              <a:xfrm>
                <a:off x="6857217" y="283564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lèche : double flèche verticale 18">
                <a:extLst>
                  <a:ext uri="{FF2B5EF4-FFF2-40B4-BE49-F238E27FC236}">
                    <a16:creationId xmlns:a16="http://schemas.microsoft.com/office/drawing/2014/main" id="{C67748E1-386E-E04D-AAEA-48DEB7E93737}"/>
                  </a:ext>
                </a:extLst>
              </p:cNvPr>
              <p:cNvSpPr/>
              <p:nvPr/>
            </p:nvSpPr>
            <p:spPr>
              <a:xfrm rot="5400000">
                <a:off x="4530270" y="1316726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Flèche : double flèche verticale 19">
                <a:extLst>
                  <a:ext uri="{FF2B5EF4-FFF2-40B4-BE49-F238E27FC236}">
                    <a16:creationId xmlns:a16="http://schemas.microsoft.com/office/drawing/2014/main" id="{B58627E3-A8D0-0D44-B621-2B6474A6C836}"/>
                  </a:ext>
                </a:extLst>
              </p:cNvPr>
              <p:cNvSpPr/>
              <p:nvPr/>
            </p:nvSpPr>
            <p:spPr>
              <a:xfrm rot="5400000">
                <a:off x="4530270" y="4558558"/>
                <a:ext cx="284480" cy="1507342"/>
              </a:xfrm>
              <a:prstGeom prst="up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Flèche : double flèche verticale 20">
                <a:extLst>
                  <a:ext uri="{FF2B5EF4-FFF2-40B4-BE49-F238E27FC236}">
                    <a16:creationId xmlns:a16="http://schemas.microsoft.com/office/drawing/2014/main" id="{89B3973E-EBDB-8448-93CB-C508A497C01B}"/>
                  </a:ext>
                </a:extLst>
              </p:cNvPr>
              <p:cNvSpPr/>
              <p:nvPr/>
            </p:nvSpPr>
            <p:spPr>
              <a:xfrm rot="18010491">
                <a:off x="4471630" y="2120417"/>
                <a:ext cx="321879" cy="3055180"/>
              </a:xfrm>
              <a:prstGeom prst="up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Flèche : double flèche verticale 21">
                <a:extLst>
                  <a:ext uri="{FF2B5EF4-FFF2-40B4-BE49-F238E27FC236}">
                    <a16:creationId xmlns:a16="http://schemas.microsoft.com/office/drawing/2014/main" id="{0569FC23-57F4-3049-99CC-08D42A58F305}"/>
                  </a:ext>
                </a:extLst>
              </p:cNvPr>
              <p:cNvSpPr/>
              <p:nvPr/>
            </p:nvSpPr>
            <p:spPr>
              <a:xfrm rot="3693028">
                <a:off x="4444712" y="2070151"/>
                <a:ext cx="321879" cy="3055180"/>
              </a:xfrm>
              <a:prstGeom prst="up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3" name="Flèche : double flèche verticale 22">
              <a:extLst>
                <a:ext uri="{FF2B5EF4-FFF2-40B4-BE49-F238E27FC236}">
                  <a16:creationId xmlns:a16="http://schemas.microsoft.com/office/drawing/2014/main" id="{5E8D1724-CCD4-0C47-AA17-D7B6D279E1A7}"/>
                </a:ext>
              </a:extLst>
            </p:cNvPr>
            <p:cNvSpPr/>
            <p:nvPr/>
          </p:nvSpPr>
          <p:spPr>
            <a:xfrm rot="5400000">
              <a:off x="2182230" y="6323055"/>
              <a:ext cx="329858" cy="615049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lèche : double flèche verticale 23">
              <a:extLst>
                <a:ext uri="{FF2B5EF4-FFF2-40B4-BE49-F238E27FC236}">
                  <a16:creationId xmlns:a16="http://schemas.microsoft.com/office/drawing/2014/main" id="{E1837139-F801-EA45-9B4C-3D08BD6A564B}"/>
                </a:ext>
              </a:extLst>
            </p:cNvPr>
            <p:cNvSpPr/>
            <p:nvPr/>
          </p:nvSpPr>
          <p:spPr>
            <a:xfrm rot="5400000">
              <a:off x="7721955" y="6317248"/>
              <a:ext cx="329858" cy="615051"/>
            </a:xfrm>
            <a:prstGeom prst="up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DEB1A29-A8DA-3C47-940C-E722BB26D588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481" y="6534369"/>
              <a:ext cx="1858307" cy="180809"/>
            </a:xfrm>
            <a:prstGeom prst="rect">
              <a:avLst/>
            </a:prstGeom>
          </p:spPr>
        </p:pic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CC225B03-266C-7740-8E2D-1E3C039C828A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28" y="6511296"/>
              <a:ext cx="1487238" cy="179810"/>
            </a:xfrm>
            <a:prstGeom prst="rect">
              <a:avLst/>
            </a:prstGeom>
          </p:spPr>
        </p:pic>
      </p:grpSp>
      <p:pic>
        <p:nvPicPr>
          <p:cNvPr id="63" name="Picture 2 3" descr="Image illustrative de l’article Pseudoéphédrine">
            <a:extLst>
              <a:ext uri="{FF2B5EF4-FFF2-40B4-BE49-F238E27FC236}">
                <a16:creationId xmlns:a16="http://schemas.microsoft.com/office/drawing/2014/main" id="{03DE0461-1676-264E-8A0F-5F8B2620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64" y="4229809"/>
            <a:ext cx="2251287" cy="15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riangle isocèle 11">
            <a:extLst>
              <a:ext uri="{FF2B5EF4-FFF2-40B4-BE49-F238E27FC236}">
                <a16:creationId xmlns:a16="http://schemas.microsoft.com/office/drawing/2014/main" id="{6E7A156B-599C-5942-ACB2-6762BAB06FBF}"/>
              </a:ext>
            </a:extLst>
          </p:cNvPr>
          <p:cNvSpPr/>
          <p:nvPr/>
        </p:nvSpPr>
        <p:spPr>
          <a:xfrm rot="10800000">
            <a:off x="8190557" y="4476994"/>
            <a:ext cx="108437" cy="274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riangle isocèle 36">
            <a:extLst>
              <a:ext uri="{FF2B5EF4-FFF2-40B4-BE49-F238E27FC236}">
                <a16:creationId xmlns:a16="http://schemas.microsoft.com/office/drawing/2014/main" id="{2C2245AA-386B-7744-98BF-5F9FFA05D8DC}"/>
              </a:ext>
            </a:extLst>
          </p:cNvPr>
          <p:cNvSpPr/>
          <p:nvPr/>
        </p:nvSpPr>
        <p:spPr>
          <a:xfrm>
            <a:off x="8544887" y="4999121"/>
            <a:ext cx="108437" cy="27432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D7004BB5-D94A-F847-AF63-BA32341297F5}"/>
              </a:ext>
            </a:extLst>
          </p:cNvPr>
          <p:cNvGrpSpPr/>
          <p:nvPr/>
        </p:nvGrpSpPr>
        <p:grpSpPr>
          <a:xfrm>
            <a:off x="7800163" y="4496839"/>
            <a:ext cx="1209074" cy="726916"/>
            <a:chOff x="6566274" y="4766422"/>
            <a:chExt cx="1209074" cy="726916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3DD709C2-3C68-2E48-A280-16D82E9BA5A9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274" y="4766422"/>
              <a:ext cx="333714" cy="254476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12678F25-BE75-244A-859F-4DABB7E48153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634" y="5238862"/>
              <a:ext cx="333714" cy="254476"/>
            </a:xfrm>
            <a:prstGeom prst="rect">
              <a:avLst/>
            </a:prstGeom>
          </p:spPr>
        </p:pic>
      </p:grpSp>
      <p:pic>
        <p:nvPicPr>
          <p:cNvPr id="69" name="Image 68">
            <a:extLst>
              <a:ext uri="{FF2B5EF4-FFF2-40B4-BE49-F238E27FC236}">
                <a16:creationId xmlns:a16="http://schemas.microsoft.com/office/drawing/2014/main" id="{49C303AC-0F0E-8A44-A8AA-07D061BAB2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61" y="4818678"/>
            <a:ext cx="126476" cy="120381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8A89D608-9322-1346-B6B9-D7A042F0FF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87" y="4782526"/>
            <a:ext cx="126476" cy="120381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6F4582B3-8800-0640-AFDB-87719C2AEB94}"/>
              </a:ext>
            </a:extLst>
          </p:cNvPr>
          <p:cNvGrpSpPr/>
          <p:nvPr/>
        </p:nvGrpSpPr>
        <p:grpSpPr>
          <a:xfrm>
            <a:off x="2358336" y="4257597"/>
            <a:ext cx="2251287" cy="1533689"/>
            <a:chOff x="1124447" y="4527180"/>
            <a:chExt cx="2251287" cy="1533689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679A3DB8-6F76-6D48-8670-E144052ACDCA}"/>
                </a:ext>
              </a:extLst>
            </p:cNvPr>
            <p:cNvGrpSpPr/>
            <p:nvPr/>
          </p:nvGrpSpPr>
          <p:grpSpPr>
            <a:xfrm>
              <a:off x="1124447" y="4527180"/>
              <a:ext cx="2251287" cy="1533689"/>
              <a:chOff x="1124447" y="4527180"/>
              <a:chExt cx="2251287" cy="1533689"/>
            </a:xfrm>
          </p:grpSpPr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F2AEFDF5-A587-9A40-A451-E9D4556F79BD}"/>
                  </a:ext>
                </a:extLst>
              </p:cNvPr>
              <p:cNvGrpSpPr/>
              <p:nvPr/>
            </p:nvGrpSpPr>
            <p:grpSpPr>
              <a:xfrm>
                <a:off x="1124447" y="4527180"/>
                <a:ext cx="2251287" cy="1533689"/>
                <a:chOff x="1124447" y="4527180"/>
                <a:chExt cx="2251287" cy="1533689"/>
              </a:xfrm>
            </p:grpSpPr>
            <p:pic>
              <p:nvPicPr>
                <p:cNvPr id="77" name="Picture 2 4" descr="Image illustrative de l’article Pseudoéphédrine">
                  <a:extLst>
                    <a:ext uri="{FF2B5EF4-FFF2-40B4-BE49-F238E27FC236}">
                      <a16:creationId xmlns:a16="http://schemas.microsoft.com/office/drawing/2014/main" id="{8271C121-B198-A94B-A523-457ED7E0DE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447" y="4527180"/>
                  <a:ext cx="2251287" cy="1533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Image 77">
                  <a:extLst>
                    <a:ext uri="{FF2B5EF4-FFF2-40B4-BE49-F238E27FC236}">
                      <a16:creationId xmlns:a16="http://schemas.microsoft.com/office/drawing/2014/main" id="{0E511E0D-9F48-4345-AC32-5E50858B110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3100" y="5278626"/>
                  <a:ext cx="333714" cy="254476"/>
                </a:xfrm>
                <a:prstGeom prst="rect">
                  <a:avLst/>
                </a:prstGeom>
              </p:spPr>
            </p:pic>
            <p:pic>
              <p:nvPicPr>
                <p:cNvPr id="79" name="Image 78">
                  <a:extLst>
                    <a:ext uri="{FF2B5EF4-FFF2-40B4-BE49-F238E27FC236}">
                      <a16:creationId xmlns:a16="http://schemas.microsoft.com/office/drawing/2014/main" id="{9BFA0234-302A-C943-A530-55E39AE3EAF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0492" y="4766422"/>
                  <a:ext cx="288403" cy="254953"/>
                </a:xfrm>
                <a:prstGeom prst="rect">
                  <a:avLst/>
                </a:prstGeom>
              </p:spPr>
            </p:pic>
          </p:grpSp>
          <p:sp>
            <p:nvSpPr>
              <p:cNvPr id="76" name="Triangle isocèle 37">
                <a:extLst>
                  <a:ext uri="{FF2B5EF4-FFF2-40B4-BE49-F238E27FC236}">
                    <a16:creationId xmlns:a16="http://schemas.microsoft.com/office/drawing/2014/main" id="{17362AD3-D2A6-E441-93B4-F4D76AF76783}"/>
                  </a:ext>
                </a:extLst>
              </p:cNvPr>
              <p:cNvSpPr/>
              <p:nvPr/>
            </p:nvSpPr>
            <p:spPr>
              <a:xfrm>
                <a:off x="2553074" y="5294024"/>
                <a:ext cx="108437" cy="27432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D7345523-32C4-4549-82EE-A87B1AEE2E6D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074" y="5073780"/>
              <a:ext cx="126476" cy="120381"/>
            </a:xfrm>
            <a:prstGeom prst="rect">
              <a:avLst/>
            </a:prstGeom>
          </p:spPr>
        </p:pic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4830CF3-5B6C-C742-BD99-BB557341941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852" y="5145855"/>
              <a:ext cx="126476" cy="120381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2E89925-DBAB-714D-A4FB-2F372F9DC531}"/>
              </a:ext>
            </a:extLst>
          </p:cNvPr>
          <p:cNvGrpSpPr/>
          <p:nvPr/>
        </p:nvGrpSpPr>
        <p:grpSpPr>
          <a:xfrm>
            <a:off x="2426537" y="872765"/>
            <a:ext cx="2251287" cy="1533689"/>
            <a:chOff x="1192648" y="1142348"/>
            <a:chExt cx="2251287" cy="153368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160785A-F7D8-234F-A424-9B8E69CD5C4B}"/>
                </a:ext>
              </a:extLst>
            </p:cNvPr>
            <p:cNvGrpSpPr/>
            <p:nvPr/>
          </p:nvGrpSpPr>
          <p:grpSpPr>
            <a:xfrm>
              <a:off x="1192648" y="1142348"/>
              <a:ext cx="2251287" cy="1533689"/>
              <a:chOff x="1192648" y="1142348"/>
              <a:chExt cx="2251287" cy="1533689"/>
            </a:xfrm>
          </p:grpSpPr>
          <p:pic>
            <p:nvPicPr>
              <p:cNvPr id="84" name="Picture 2 1" descr="Image illustrative de l’article Pseudoéphédrine">
                <a:extLst>
                  <a:ext uri="{FF2B5EF4-FFF2-40B4-BE49-F238E27FC236}">
                    <a16:creationId xmlns:a16="http://schemas.microsoft.com/office/drawing/2014/main" id="{FE9349B0-8382-FC4B-A040-10E4889412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2648" y="1142348"/>
                <a:ext cx="2251287" cy="1533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4E2FABD4-9F78-A547-9F06-ED73272FA33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3132" y="1470692"/>
                <a:ext cx="288403" cy="254953"/>
              </a:xfrm>
              <a:prstGeom prst="rect">
                <a:avLst/>
              </a:prstGeom>
            </p:spPr>
          </p:pic>
          <p:pic>
            <p:nvPicPr>
              <p:cNvPr id="86" name="Image 85">
                <a:extLst>
                  <a:ext uri="{FF2B5EF4-FFF2-40B4-BE49-F238E27FC236}">
                    <a16:creationId xmlns:a16="http://schemas.microsoft.com/office/drawing/2014/main" id="{722EBB20-5672-034C-8319-FB6A32DD601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2508" y="1942920"/>
                <a:ext cx="288403" cy="254953"/>
              </a:xfrm>
              <a:prstGeom prst="rect">
                <a:avLst/>
              </a:prstGeom>
            </p:spPr>
          </p:pic>
        </p:grp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6D0A4B2E-9B03-A240-BEBB-AF2B0AE92FB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050" y="1776866"/>
              <a:ext cx="126476" cy="120381"/>
            </a:xfrm>
            <a:prstGeom prst="rect">
              <a:avLst/>
            </a:prstGeom>
          </p:spPr>
        </p:pic>
        <p:pic>
          <p:nvPicPr>
            <p:cNvPr id="83" name="Image 82">
              <a:extLst>
                <a:ext uri="{FF2B5EF4-FFF2-40B4-BE49-F238E27FC236}">
                  <a16:creationId xmlns:a16="http://schemas.microsoft.com/office/drawing/2014/main" id="{746AFED0-7982-F44B-9080-8C19C92B78F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127" y="1663839"/>
              <a:ext cx="126476" cy="120381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88D9BEC6-0FF2-3F4F-B7AD-02EA4DE53900}"/>
              </a:ext>
            </a:extLst>
          </p:cNvPr>
          <p:cNvGrpSpPr/>
          <p:nvPr/>
        </p:nvGrpSpPr>
        <p:grpSpPr>
          <a:xfrm>
            <a:off x="7169063" y="769628"/>
            <a:ext cx="2251287" cy="1533689"/>
            <a:chOff x="5935174" y="1039211"/>
            <a:chExt cx="2251287" cy="1533689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83FD9B70-305A-784B-88C8-A3A9EDA26030}"/>
                </a:ext>
              </a:extLst>
            </p:cNvPr>
            <p:cNvGrpSpPr/>
            <p:nvPr/>
          </p:nvGrpSpPr>
          <p:grpSpPr>
            <a:xfrm>
              <a:off x="5935174" y="1039211"/>
              <a:ext cx="2251287" cy="1533689"/>
              <a:chOff x="5935174" y="1039211"/>
              <a:chExt cx="2251287" cy="1533689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E160CA51-D6FF-B949-B884-21217EAA6B13}"/>
                  </a:ext>
                </a:extLst>
              </p:cNvPr>
              <p:cNvGrpSpPr/>
              <p:nvPr/>
            </p:nvGrpSpPr>
            <p:grpSpPr>
              <a:xfrm>
                <a:off x="5935174" y="1039211"/>
                <a:ext cx="2251287" cy="1533689"/>
                <a:chOff x="5935174" y="1039211"/>
                <a:chExt cx="2251287" cy="1533689"/>
              </a:xfrm>
            </p:grpSpPr>
            <p:pic>
              <p:nvPicPr>
                <p:cNvPr id="93" name="Picture 2 2" descr="Image illustrative de l’article Pseudoéphédrine">
                  <a:extLst>
                    <a:ext uri="{FF2B5EF4-FFF2-40B4-BE49-F238E27FC236}">
                      <a16:creationId xmlns:a16="http://schemas.microsoft.com/office/drawing/2014/main" id="{111771FD-3F3F-5242-976E-8882D25CB7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35174" y="1039211"/>
                  <a:ext cx="2251287" cy="15336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4" name="Image 93">
                  <a:extLst>
                    <a:ext uri="{FF2B5EF4-FFF2-40B4-BE49-F238E27FC236}">
                      <a16:creationId xmlns:a16="http://schemas.microsoft.com/office/drawing/2014/main" id="{60E59113-2354-7C45-A37C-99D961C88B8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3684" y="1331952"/>
                  <a:ext cx="333714" cy="254476"/>
                </a:xfrm>
                <a:prstGeom prst="rect">
                  <a:avLst/>
                </a:prstGeom>
              </p:spPr>
            </p:pic>
            <p:pic>
              <p:nvPicPr>
                <p:cNvPr id="95" name="Image 94">
                  <a:extLst>
                    <a:ext uri="{FF2B5EF4-FFF2-40B4-BE49-F238E27FC236}">
                      <a16:creationId xmlns:a16="http://schemas.microsoft.com/office/drawing/2014/main" id="{31AD2645-168B-624E-AF1D-DB29E73E6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2823" y="1776866"/>
                  <a:ext cx="288403" cy="254953"/>
                </a:xfrm>
                <a:prstGeom prst="rect">
                  <a:avLst/>
                </a:prstGeom>
              </p:spPr>
            </p:pic>
          </p:grpSp>
          <p:sp>
            <p:nvSpPr>
              <p:cNvPr id="92" name="Triangle isocèle 38">
                <a:extLst>
                  <a:ext uri="{FF2B5EF4-FFF2-40B4-BE49-F238E27FC236}">
                    <a16:creationId xmlns:a16="http://schemas.microsoft.com/office/drawing/2014/main" id="{A6AD0558-197F-CE47-A0AA-A5FEE113C900}"/>
                  </a:ext>
                </a:extLst>
              </p:cNvPr>
              <p:cNvSpPr/>
              <p:nvPr/>
            </p:nvSpPr>
            <p:spPr>
              <a:xfrm rot="10800000">
                <a:off x="7006598" y="1294372"/>
                <a:ext cx="108437" cy="27432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59546CEE-33DE-884A-ACD0-5BE030EBC07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578" y="1631772"/>
              <a:ext cx="126476" cy="120381"/>
            </a:xfrm>
            <a:prstGeom prst="rect">
              <a:avLst/>
            </a:prstGeom>
          </p:spPr>
        </p:pic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AA730FE9-8085-104F-A914-2CD125979A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99" y="1565129"/>
              <a:ext cx="126476" cy="120381"/>
            </a:xfrm>
            <a:prstGeom prst="rect">
              <a:avLst/>
            </a:prstGeom>
          </p:spPr>
        </p:pic>
      </p:grpSp>
      <p:pic>
        <p:nvPicPr>
          <p:cNvPr id="102" name="Picture 2 5">
            <a:extLst>
              <a:ext uri="{FF2B5EF4-FFF2-40B4-BE49-F238E27FC236}">
                <a16:creationId xmlns:a16="http://schemas.microsoft.com/office/drawing/2014/main" id="{E9628872-1412-E845-AF07-2459A22F47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" y="238372"/>
            <a:ext cx="4495569" cy="3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F1909-800E-034E-BC0C-045BA14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Polarimètre de Laurent</a:t>
            </a:r>
          </a:p>
        </p:txBody>
      </p:sp>
      <p:pic>
        <p:nvPicPr>
          <p:cNvPr id="4" name="Picture 2" descr="Polarimètre de Laurent">
            <a:extLst>
              <a:ext uri="{FF2B5EF4-FFF2-40B4-BE49-F238E27FC236}">
                <a16:creationId xmlns:a16="http://schemas.microsoft.com/office/drawing/2014/main" id="{2FF9266B-7295-9245-947B-5984761EC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06"/>
          <a:stretch/>
        </p:blipFill>
        <p:spPr bwMode="auto">
          <a:xfrm>
            <a:off x="1474588" y="2065262"/>
            <a:ext cx="8236361" cy="459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haut 5">
            <a:extLst>
              <a:ext uri="{FF2B5EF4-FFF2-40B4-BE49-F238E27FC236}">
                <a16:creationId xmlns:a16="http://schemas.microsoft.com/office/drawing/2014/main" id="{543918FC-A346-F44C-AFF6-9CEFD089F149}"/>
              </a:ext>
            </a:extLst>
          </p:cNvPr>
          <p:cNvSpPr/>
          <p:nvPr/>
        </p:nvSpPr>
        <p:spPr>
          <a:xfrm rot="965844">
            <a:off x="7871351" y="3524866"/>
            <a:ext cx="161293" cy="874862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CDCA359-6A9F-DB4C-8A2E-C719113C08B6}"/>
              </a:ext>
            </a:extLst>
          </p:cNvPr>
          <p:cNvGrpSpPr/>
          <p:nvPr/>
        </p:nvGrpSpPr>
        <p:grpSpPr>
          <a:xfrm>
            <a:off x="3073704" y="2900855"/>
            <a:ext cx="5077065" cy="1490278"/>
            <a:chOff x="1843452" y="2269660"/>
            <a:chExt cx="5077065" cy="1490278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3E1B849-08E0-1840-BA4B-8A4F17F8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6816">
              <a:off x="1843452" y="2313039"/>
              <a:ext cx="5077065" cy="144689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C73FF-5CF9-5E47-9012-E01BE04F614E}"/>
                </a:ext>
              </a:extLst>
            </p:cNvPr>
            <p:cNvSpPr/>
            <p:nvPr/>
          </p:nvSpPr>
          <p:spPr>
            <a:xfrm rot="1044435">
              <a:off x="2592873" y="2943040"/>
              <a:ext cx="3759315" cy="22972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 : haut 8">
              <a:extLst>
                <a:ext uri="{FF2B5EF4-FFF2-40B4-BE49-F238E27FC236}">
                  <a16:creationId xmlns:a16="http://schemas.microsoft.com/office/drawing/2014/main" id="{C62918E0-524C-4F43-B1D3-2B620ADCA470}"/>
                </a:ext>
              </a:extLst>
            </p:cNvPr>
            <p:cNvSpPr/>
            <p:nvPr/>
          </p:nvSpPr>
          <p:spPr>
            <a:xfrm rot="12427476">
              <a:off x="2876547" y="2269660"/>
              <a:ext cx="164773" cy="1425500"/>
            </a:xfrm>
            <a:prstGeom prst="up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55A11"/>
              </a:solidFill>
            </a:ln>
            <a:scene3d>
              <a:camera prst="orthographicFront">
                <a:rot lat="7200000" lon="18600000" rev="0"/>
              </a:camera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ED991AA-A938-C446-B997-62406AAEFC4B}"/>
              </a:ext>
            </a:extLst>
          </p:cNvPr>
          <p:cNvGrpSpPr/>
          <p:nvPr/>
        </p:nvGrpSpPr>
        <p:grpSpPr>
          <a:xfrm>
            <a:off x="5104454" y="1497145"/>
            <a:ext cx="1320800" cy="1320800"/>
            <a:chOff x="4500880" y="872133"/>
            <a:chExt cx="1320800" cy="132080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BF8CDE-5E84-3842-B28D-F3F9F383461F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C9249EA-D672-0F4B-9EC8-A3D9EC12E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96AB48E-1D46-0443-9FA8-5A83B19A3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4458ECA-48F7-E84A-AE98-623D4C530512}"/>
              </a:ext>
            </a:extLst>
          </p:cNvPr>
          <p:cNvGrpSpPr/>
          <p:nvPr/>
        </p:nvGrpSpPr>
        <p:grpSpPr>
          <a:xfrm>
            <a:off x="6833179" y="1497145"/>
            <a:ext cx="1320800" cy="1320800"/>
            <a:chOff x="4500880" y="872133"/>
            <a:chExt cx="1320800" cy="13208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736A871-98C1-724B-B683-E48EEE3803FA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B3E3CBD-C19F-7C48-B768-9FB5C8F15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FFAC00F-F335-E546-85FB-688D4253D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55C24-0AA7-3B44-B1C2-B3E214C7F6CB}"/>
              </a:ext>
            </a:extLst>
          </p:cNvPr>
          <p:cNvGrpSpPr/>
          <p:nvPr/>
        </p:nvGrpSpPr>
        <p:grpSpPr>
          <a:xfrm>
            <a:off x="8561904" y="1497145"/>
            <a:ext cx="1320800" cy="1320800"/>
            <a:chOff x="4500880" y="872133"/>
            <a:chExt cx="1320800" cy="13208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B880DC2-9E42-4145-B19A-B2C7B97A264E}"/>
                </a:ext>
              </a:extLst>
            </p:cNvPr>
            <p:cNvSpPr/>
            <p:nvPr/>
          </p:nvSpPr>
          <p:spPr>
            <a:xfrm>
              <a:off x="4500880" y="872133"/>
              <a:ext cx="1320800" cy="132080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54E347C7-D7A3-F046-AC51-B4712B0D1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195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F305F2B-C5C2-B447-BA6F-5F16F0B7C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2" y="906780"/>
              <a:ext cx="1" cy="12592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Graphique 21">
            <a:extLst>
              <a:ext uri="{FF2B5EF4-FFF2-40B4-BE49-F238E27FC236}">
                <a16:creationId xmlns:a16="http://schemas.microsoft.com/office/drawing/2014/main" id="{56001581-70FE-9A4A-924C-335C3FA48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2336" y="1516926"/>
            <a:ext cx="504825" cy="1276350"/>
          </a:xfrm>
          <a:prstGeom prst="rect">
            <a:avLst/>
          </a:prstGeom>
        </p:spPr>
      </p:pic>
      <p:pic>
        <p:nvPicPr>
          <p:cNvPr id="23" name="Graphique 22">
            <a:extLst>
              <a:ext uri="{FF2B5EF4-FFF2-40B4-BE49-F238E27FC236}">
                <a16:creationId xmlns:a16="http://schemas.microsoft.com/office/drawing/2014/main" id="{9E6D6A3D-0893-DE47-9AE7-42FB71C04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080367" y="1516926"/>
            <a:ext cx="504825" cy="127635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9BFBBA6F-29F4-5346-B769-22F00283A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8169" y="1531792"/>
            <a:ext cx="504825" cy="1276350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3AD5E673-37AD-2348-90BB-AF1F308BF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559076" y="1514647"/>
            <a:ext cx="504825" cy="1276350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4319E118-F489-564C-B727-B09D1CBBF85B}"/>
              </a:ext>
            </a:extLst>
          </p:cNvPr>
          <p:cNvSpPr/>
          <p:nvPr/>
        </p:nvSpPr>
        <p:spPr>
          <a:xfrm>
            <a:off x="8562340" y="1498045"/>
            <a:ext cx="1343843" cy="13438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BF01973-14B0-2242-80FC-22B3E01960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96" y="2895335"/>
            <a:ext cx="1660952" cy="22552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7A3E1D87-652E-0F4E-BA7B-4E6BFD56A1BA}"/>
              </a:ext>
            </a:extLst>
          </p:cNvPr>
          <p:cNvSpPr txBox="1"/>
          <p:nvPr/>
        </p:nvSpPr>
        <p:spPr>
          <a:xfrm>
            <a:off x="6348061" y="856304"/>
            <a:ext cx="2211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Tourner d’un angle 𝛼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03DB367D-5A12-614B-A80A-5CD69509550A}"/>
              </a:ext>
            </a:extLst>
          </p:cNvPr>
          <p:cNvSpPr/>
          <p:nvPr/>
        </p:nvSpPr>
        <p:spPr>
          <a:xfrm>
            <a:off x="6191480" y="1332760"/>
            <a:ext cx="815248" cy="264686"/>
          </a:xfrm>
          <a:custGeom>
            <a:avLst/>
            <a:gdLst>
              <a:gd name="connsiteX0" fmla="*/ 0 w 815248"/>
              <a:gd name="connsiteY0" fmla="*/ 264686 h 264686"/>
              <a:gd name="connsiteX1" fmla="*/ 275421 w 815248"/>
              <a:gd name="connsiteY1" fmla="*/ 281 h 264686"/>
              <a:gd name="connsiteX2" fmla="*/ 815248 w 815248"/>
              <a:gd name="connsiteY2" fmla="*/ 209601 h 264686"/>
              <a:gd name="connsiteX3" fmla="*/ 815248 w 815248"/>
              <a:gd name="connsiteY3" fmla="*/ 209601 h 26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48" h="264686">
                <a:moveTo>
                  <a:pt x="0" y="264686"/>
                </a:moveTo>
                <a:cubicBezTo>
                  <a:pt x="69773" y="137074"/>
                  <a:pt x="139546" y="9462"/>
                  <a:pt x="275421" y="281"/>
                </a:cubicBezTo>
                <a:cubicBezTo>
                  <a:pt x="411296" y="-8900"/>
                  <a:pt x="815248" y="209601"/>
                  <a:pt x="815248" y="209601"/>
                </a:cubicBezTo>
                <a:lnTo>
                  <a:pt x="815248" y="209601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64E14-ED48-E64B-B3D2-3AC22C17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Loi de Biot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7C64DCC-7040-2C4F-9776-3F9F6D8513AD}"/>
                  </a:ext>
                </a:extLst>
              </p:cNvPr>
              <p:cNvSpPr txBox="1"/>
              <p:nvPr/>
            </p:nvSpPr>
            <p:spPr>
              <a:xfrm>
                <a:off x="4670834" y="1567578"/>
                <a:ext cx="285033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5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FR" sz="5000" i="1" smtClean="0">
                          <a:latin typeface="Cambria Math" panose="02040503050406030204" pitchFamily="18" charset="0"/>
                        </a:rPr>
                        <m:t>𝑙𝐶</m:t>
                      </m:r>
                    </m:oMath>
                  </m:oMathPara>
                </a14:m>
                <a:endParaRPr lang="fr-FR" sz="50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7C64DCC-7040-2C4F-9776-3F9F6D85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34" y="1567578"/>
                <a:ext cx="2850331" cy="769441"/>
              </a:xfrm>
              <a:prstGeom prst="rect">
                <a:avLst/>
              </a:prstGeom>
              <a:blipFill>
                <a:blip r:embed="rId2"/>
                <a:stretch>
                  <a:fillRect l="-2212" r="-3540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45EB278-F866-3647-BC43-2B90C98F6648}"/>
                  </a:ext>
                </a:extLst>
              </p:cNvPr>
              <p:cNvSpPr txBox="1"/>
              <p:nvPr/>
            </p:nvSpPr>
            <p:spPr>
              <a:xfrm>
                <a:off x="2027582" y="2659557"/>
                <a:ext cx="850789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fr-FR" sz="3200" dirty="0"/>
                  <a:t> : pouvoir rotatoire (en °)</a:t>
                </a:r>
              </a:p>
              <a:p>
                <a:r>
                  <a:rPr lang="fr-FR" sz="3200" dirty="0"/>
                  <a:t>C : concentration (en g/mL)</a:t>
                </a:r>
              </a:p>
              <a:p>
                <a14:m>
                  <m:oMath xmlns:m="http://schemas.openxmlformats.org/officeDocument/2006/math">
                    <m:r>
                      <a:rPr lang="fr-FR" sz="32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3200" dirty="0"/>
                  <a:t> : longueur de la cuve en dm </a:t>
                </a:r>
              </a:p>
              <a:p>
                <a:r>
                  <a:rPr lang="fr-FR" sz="3200" dirty="0"/>
                  <a:t>[α] : pouvoir rotatoire spécifique (en °.mL/g/dm) 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45EB278-F866-3647-BC43-2B90C98F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82" y="2659557"/>
                <a:ext cx="8507895" cy="2062103"/>
              </a:xfrm>
              <a:prstGeom prst="rect">
                <a:avLst/>
              </a:prstGeom>
              <a:blipFill>
                <a:blip r:embed="rId3"/>
                <a:stretch>
                  <a:fillRect l="-1788" t="-3681" b="-85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FB3E4D38-11E1-6449-A3B5-D1DE083FC1FC}"/>
              </a:ext>
            </a:extLst>
          </p:cNvPr>
          <p:cNvSpPr txBox="1"/>
          <p:nvPr/>
        </p:nvSpPr>
        <p:spPr>
          <a:xfrm>
            <a:off x="979889" y="5044198"/>
            <a:ext cx="10015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Valeur tabulée :  [α] =12.5 °.</a:t>
            </a:r>
            <a:r>
              <a:rPr lang="fr-FR" sz="3000" dirty="0" err="1"/>
              <a:t>mL</a:t>
            </a:r>
            <a:r>
              <a:rPr lang="fr-FR" sz="3000" dirty="0"/>
              <a:t>/g/dm pour l’acide (+) tartrique</a:t>
            </a:r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E1012-3506-7E4B-AD46-E201013381BC}"/>
              </a:ext>
            </a:extLst>
          </p:cNvPr>
          <p:cNvSpPr/>
          <p:nvPr/>
        </p:nvSpPr>
        <p:spPr>
          <a:xfrm>
            <a:off x="4362680" y="1333041"/>
            <a:ext cx="3249975" cy="13265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9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96915-8497-0642-AC3B-9FD80C7F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2FDEE-8E60-124A-861A-793555CB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Polarimètre</a:t>
            </a:r>
          </a:p>
          <a:p>
            <a:r>
              <a:rPr lang="fr-FR" dirty="0"/>
              <a:t>Solutions de + et – tartrate</a:t>
            </a:r>
          </a:p>
          <a:p>
            <a:r>
              <a:rPr lang="fr-FR" dirty="0"/>
              <a:t>Modèles moléculaires</a:t>
            </a:r>
          </a:p>
          <a:p>
            <a:r>
              <a:rPr lang="fr-FR" dirty="0"/>
              <a:t>Fiole jaugée, </a:t>
            </a:r>
            <a:r>
              <a:rPr lang="fr-FR"/>
              <a:t>pipette jaugée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82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illustrative de l’article Pseudoéphédrine">
            <a:extLst>
              <a:ext uri="{FF2B5EF4-FFF2-40B4-BE49-F238E27FC236}">
                <a16:creationId xmlns:a16="http://schemas.microsoft.com/office/drawing/2014/main" id="{FB3851C9-B9AF-3341-A8DF-37F2E71F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10" y="1896039"/>
            <a:ext cx="2212611" cy="15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ctifed® Rhume Jour et Nuit 16 pc(s) - shop-pharmacie.fr">
            <a:extLst>
              <a:ext uri="{FF2B5EF4-FFF2-40B4-BE49-F238E27FC236}">
                <a16:creationId xmlns:a16="http://schemas.microsoft.com/office/drawing/2014/main" id="{EBA55956-CC6B-6143-A0C3-C67B55C6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70" y="126217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BC489F-B02B-694B-92F6-E9EE4794E015}"/>
              </a:ext>
            </a:extLst>
          </p:cNvPr>
          <p:cNvSpPr/>
          <p:nvPr/>
        </p:nvSpPr>
        <p:spPr>
          <a:xfrm rot="21441767">
            <a:off x="3516089" y="3234601"/>
            <a:ext cx="908304" cy="1036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166980-CCA6-294F-B67B-D17C9B981B64}"/>
              </a:ext>
            </a:extLst>
          </p:cNvPr>
          <p:cNvCxnSpPr>
            <a:cxnSpLocks/>
          </p:cNvCxnSpPr>
          <p:nvPr/>
        </p:nvCxnSpPr>
        <p:spPr>
          <a:xfrm flipV="1">
            <a:off x="4721958" y="2862374"/>
            <a:ext cx="1720316" cy="2412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Image illustrative de l’article Pseudoéphédrine">
            <a:extLst>
              <a:ext uri="{FF2B5EF4-FFF2-40B4-BE49-F238E27FC236}">
                <a16:creationId xmlns:a16="http://schemas.microsoft.com/office/drawing/2014/main" id="{9F565357-4A2F-6347-8727-7CDC4EDC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80" y="4839409"/>
            <a:ext cx="2212611" cy="15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riangle isocèle 16">
            <a:extLst>
              <a:ext uri="{FF2B5EF4-FFF2-40B4-BE49-F238E27FC236}">
                <a16:creationId xmlns:a16="http://schemas.microsoft.com/office/drawing/2014/main" id="{EB5870CF-D650-234F-9C27-FF4504236303}"/>
              </a:ext>
            </a:extLst>
          </p:cNvPr>
          <p:cNvSpPr/>
          <p:nvPr/>
        </p:nvSpPr>
        <p:spPr>
          <a:xfrm>
            <a:off x="3167912" y="5593080"/>
            <a:ext cx="97258" cy="27027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ttention - A-d-a-s l'action sociale en direct">
            <a:extLst>
              <a:ext uri="{FF2B5EF4-FFF2-40B4-BE49-F238E27FC236}">
                <a16:creationId xmlns:a16="http://schemas.microsoft.com/office/drawing/2014/main" id="{92698927-A153-214E-9045-B1C32113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58" y="42036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riangle isocèle 29">
            <a:extLst>
              <a:ext uri="{FF2B5EF4-FFF2-40B4-BE49-F238E27FC236}">
                <a16:creationId xmlns:a16="http://schemas.microsoft.com/office/drawing/2014/main" id="{78DC91A3-0504-EA42-87B6-92B49A40998D}"/>
              </a:ext>
            </a:extLst>
          </p:cNvPr>
          <p:cNvSpPr/>
          <p:nvPr/>
        </p:nvSpPr>
        <p:spPr>
          <a:xfrm rot="10800000">
            <a:off x="2809073" y="5074919"/>
            <a:ext cx="109823" cy="2571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EC801770-F143-D846-9D63-FEDC1AB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8" y="45529"/>
            <a:ext cx="11617171" cy="1325563"/>
          </a:xfrm>
        </p:spPr>
        <p:txBody>
          <a:bodyPr/>
          <a:lstStyle/>
          <a:p>
            <a:r>
              <a:rPr lang="fr-FR" dirty="0"/>
              <a:t>Importance de la structure spatiale d’une molécule</a:t>
            </a:r>
          </a:p>
        </p:txBody>
      </p:sp>
    </p:spTree>
    <p:extLst>
      <p:ext uri="{BB962C8B-B14F-4D97-AF65-F5344CB8AC3E}">
        <p14:creationId xmlns:p14="http://schemas.microsoft.com/office/powerpoint/2010/main" val="41754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97CB2-CEED-42BC-BCE9-A12FFA4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Propriétés de l’acide fumarique et de l’acide maléique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1D94C7-786B-4406-BD2F-EDCAAC4B0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53" y="2056918"/>
            <a:ext cx="9572694" cy="3286538"/>
          </a:xfrm>
        </p:spPr>
      </p:pic>
    </p:spTree>
    <p:extLst>
      <p:ext uri="{BB962C8B-B14F-4D97-AF65-F5344CB8AC3E}">
        <p14:creationId xmlns:p14="http://schemas.microsoft.com/office/powerpoint/2010/main" val="313684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C739F-5A41-3C4A-860D-D32E74F5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: représentation de </a:t>
            </a:r>
            <a:r>
              <a:rPr lang="fr-FR" dirty="0" err="1"/>
              <a:t>Cram</a:t>
            </a:r>
            <a:r>
              <a:rPr lang="fr-FR" dirty="0"/>
              <a:t> </a:t>
            </a:r>
          </a:p>
        </p:txBody>
      </p:sp>
      <p:pic>
        <p:nvPicPr>
          <p:cNvPr id="1026" name="Picture 2" descr="Représentation spatiale des molécules">
            <a:extLst>
              <a:ext uri="{FF2B5EF4-FFF2-40B4-BE49-F238E27FC236}">
                <a16:creationId xmlns:a16="http://schemas.microsoft.com/office/drawing/2014/main" id="{C3DEE706-E500-B14A-ABF9-49DB8DBD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34" y="1690687"/>
            <a:ext cx="8051074" cy="366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CFC71B-9F1F-DD4F-B071-63DDFCEF06BC}"/>
              </a:ext>
            </a:extLst>
          </p:cNvPr>
          <p:cNvSpPr txBox="1"/>
          <p:nvPr/>
        </p:nvSpPr>
        <p:spPr>
          <a:xfrm>
            <a:off x="3429000" y="1690688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85D36B-6740-B648-AC4B-A600593EFAC5}"/>
              </a:ext>
            </a:extLst>
          </p:cNvPr>
          <p:cNvSpPr txBox="1"/>
          <p:nvPr/>
        </p:nvSpPr>
        <p:spPr>
          <a:xfrm>
            <a:off x="2239617" y="4497973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0360B4-AEA7-2843-B238-F7404C49FEFB}"/>
              </a:ext>
            </a:extLst>
          </p:cNvPr>
          <p:cNvSpPr txBox="1"/>
          <p:nvPr/>
        </p:nvSpPr>
        <p:spPr>
          <a:xfrm>
            <a:off x="4876800" y="4497973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884FF3-679F-9643-A0C7-4AB671CC2CA8}"/>
              </a:ext>
            </a:extLst>
          </p:cNvPr>
          <p:cNvSpPr txBox="1"/>
          <p:nvPr/>
        </p:nvSpPr>
        <p:spPr>
          <a:xfrm>
            <a:off x="5380383" y="3638757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27472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90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15" name="Espace réservé du contenu 8">
            <a:extLst>
              <a:ext uri="{FF2B5EF4-FFF2-40B4-BE49-F238E27FC236}">
                <a16:creationId xmlns:a16="http://schemas.microsoft.com/office/drawing/2014/main" id="{B689C78F-C729-604B-8630-50CB8F29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9D7C92-CF43-174C-A8FF-ACAE2086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27" y="1076542"/>
            <a:ext cx="5345771" cy="53332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BC0B992-08D4-0147-B226-D12EF266D824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ADF15-4ED7-884A-93A9-A079242C7315}"/>
              </a:ext>
            </a:extLst>
          </p:cNvPr>
          <p:cNvSpPr txBox="1"/>
          <p:nvPr/>
        </p:nvSpPr>
        <p:spPr>
          <a:xfrm>
            <a:off x="8053545" y="1639650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62042C-E753-E84B-9F72-D2BC17192FD2}"/>
              </a:ext>
            </a:extLst>
          </p:cNvPr>
          <p:cNvSpPr txBox="1"/>
          <p:nvPr/>
        </p:nvSpPr>
        <p:spPr>
          <a:xfrm>
            <a:off x="8041638" y="26367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21CC4E-4D5E-BB44-B20B-A4F0FE25F681}"/>
              </a:ext>
            </a:extLst>
          </p:cNvPr>
          <p:cNvSpPr txBox="1"/>
          <p:nvPr/>
        </p:nvSpPr>
        <p:spPr>
          <a:xfrm>
            <a:off x="10201280" y="4234396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BD13BAA-4D11-D043-8B5F-8D3F3F7996AF}"/>
              </a:ext>
            </a:extLst>
          </p:cNvPr>
          <p:cNvSpPr txBox="1"/>
          <p:nvPr/>
        </p:nvSpPr>
        <p:spPr>
          <a:xfrm>
            <a:off x="10254282" y="56842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F39C7-ED7F-C740-8F42-91A8DF830968}"/>
              </a:ext>
            </a:extLst>
          </p:cNvPr>
          <p:cNvSpPr/>
          <p:nvPr/>
        </p:nvSpPr>
        <p:spPr>
          <a:xfrm>
            <a:off x="8450357" y="775252"/>
            <a:ext cx="2903443" cy="583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92E98-DF88-3741-8F83-09C13E28BA80}"/>
              </a:ext>
            </a:extLst>
          </p:cNvPr>
          <p:cNvSpPr/>
          <p:nvPr/>
        </p:nvSpPr>
        <p:spPr>
          <a:xfrm>
            <a:off x="7993984" y="3229007"/>
            <a:ext cx="1270444" cy="3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D13C1-1EB3-5141-BDBC-2A13839FE890}"/>
              </a:ext>
            </a:extLst>
          </p:cNvPr>
          <p:cNvSpPr txBox="1"/>
          <p:nvPr/>
        </p:nvSpPr>
        <p:spPr>
          <a:xfrm>
            <a:off x="8053545" y="3856383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8338EE-D2F0-674E-A3C8-9E92974B8DC0}"/>
              </a:ext>
            </a:extLst>
          </p:cNvPr>
          <p:cNvSpPr txBox="1"/>
          <p:nvPr/>
        </p:nvSpPr>
        <p:spPr>
          <a:xfrm>
            <a:off x="7993984" y="5361101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0F5A2E-9B4C-4F4A-A5B8-BC143D727AAD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B7EE28C-6C72-494F-9D51-E23E1E4884AB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CC4D48-6C9C-2349-99E0-0DE8E62DFFA2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B8CA26-26A4-854D-ADF6-A8A3A9B2186C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3F4127-B3A2-E44C-BA3B-9F1CF83C58EC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987E46-DF12-4743-A714-B962541E3F16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A15F7E-FEA6-5C46-A9A5-3B1B83EF27B8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9B43D52-D0A4-C949-B7F9-70292F24EAD5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8588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l’opération aux rangs successifs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60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15" name="Espace réservé du contenu 8">
            <a:extLst>
              <a:ext uri="{FF2B5EF4-FFF2-40B4-BE49-F238E27FC236}">
                <a16:creationId xmlns:a16="http://schemas.microsoft.com/office/drawing/2014/main" id="{B689C78F-C729-604B-8630-50CB8F29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9D7C92-CF43-174C-A8FF-ACAE2086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27" y="1076542"/>
            <a:ext cx="5345771" cy="53332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BC0B992-08D4-0147-B226-D12EF266D824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ADF15-4ED7-884A-93A9-A079242C7315}"/>
              </a:ext>
            </a:extLst>
          </p:cNvPr>
          <p:cNvSpPr txBox="1"/>
          <p:nvPr/>
        </p:nvSpPr>
        <p:spPr>
          <a:xfrm>
            <a:off x="8053545" y="1639650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62042C-E753-E84B-9F72-D2BC17192FD2}"/>
              </a:ext>
            </a:extLst>
          </p:cNvPr>
          <p:cNvSpPr txBox="1"/>
          <p:nvPr/>
        </p:nvSpPr>
        <p:spPr>
          <a:xfrm>
            <a:off x="8041638" y="26367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21CC4E-4D5E-BB44-B20B-A4F0FE25F681}"/>
              </a:ext>
            </a:extLst>
          </p:cNvPr>
          <p:cNvSpPr txBox="1"/>
          <p:nvPr/>
        </p:nvSpPr>
        <p:spPr>
          <a:xfrm>
            <a:off x="10201280" y="4234396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BD13BAA-4D11-D043-8B5F-8D3F3F7996AF}"/>
              </a:ext>
            </a:extLst>
          </p:cNvPr>
          <p:cNvSpPr txBox="1"/>
          <p:nvPr/>
        </p:nvSpPr>
        <p:spPr>
          <a:xfrm>
            <a:off x="10254282" y="568426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2F39C7-ED7F-C740-8F42-91A8DF830968}"/>
              </a:ext>
            </a:extLst>
          </p:cNvPr>
          <p:cNvSpPr/>
          <p:nvPr/>
        </p:nvSpPr>
        <p:spPr>
          <a:xfrm>
            <a:off x="8450357" y="775252"/>
            <a:ext cx="2903443" cy="5834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92E98-DF88-3741-8F83-09C13E28BA80}"/>
              </a:ext>
            </a:extLst>
          </p:cNvPr>
          <p:cNvSpPr/>
          <p:nvPr/>
        </p:nvSpPr>
        <p:spPr>
          <a:xfrm>
            <a:off x="7993984" y="3229007"/>
            <a:ext cx="1270444" cy="3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D13C1-1EB3-5141-BDBC-2A13839FE890}"/>
              </a:ext>
            </a:extLst>
          </p:cNvPr>
          <p:cNvSpPr txBox="1"/>
          <p:nvPr/>
        </p:nvSpPr>
        <p:spPr>
          <a:xfrm>
            <a:off x="8053545" y="3856383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8338EE-D2F0-674E-A3C8-9E92974B8DC0}"/>
              </a:ext>
            </a:extLst>
          </p:cNvPr>
          <p:cNvSpPr txBox="1"/>
          <p:nvPr/>
        </p:nvSpPr>
        <p:spPr>
          <a:xfrm>
            <a:off x="7993984" y="5361101"/>
            <a:ext cx="7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0F5A2E-9B4C-4F4A-A5B8-BC143D727AAD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B7EE28C-6C72-494F-9D51-E23E1E4884AB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CC4D48-6C9C-2349-99E0-0DE8E62DFFA2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B8CA26-26A4-854D-ADF6-A8A3A9B2186C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3F4127-B3A2-E44C-BA3B-9F1CF83C58EC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987E46-DF12-4743-A714-B962541E3F16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8A15F7E-FEA6-5C46-A9A5-3B1B83EF27B8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106288EC-CA00-4146-8B3C-0E30E2FC3E6C}"/>
              </a:ext>
            </a:extLst>
          </p:cNvPr>
          <p:cNvSpPr/>
          <p:nvPr/>
        </p:nvSpPr>
        <p:spPr>
          <a:xfrm>
            <a:off x="2832873" y="3944039"/>
            <a:ext cx="1540823" cy="13453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E2CF10-788A-1E4E-8043-98C172666413}"/>
              </a:ext>
            </a:extLst>
          </p:cNvPr>
          <p:cNvSpPr txBox="1"/>
          <p:nvPr/>
        </p:nvSpPr>
        <p:spPr>
          <a:xfrm>
            <a:off x="4781320" y="4364214"/>
            <a:ext cx="149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E539A7-95AF-EA44-ACA9-20D711261408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7035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C9547-3AD3-E244-82BA-044B55E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</a:t>
            </a:r>
            <a:r>
              <a:rPr lang="fr-FR" dirty="0" err="1"/>
              <a:t>Cahn</a:t>
            </a:r>
            <a:r>
              <a:rPr lang="fr-FR" dirty="0"/>
              <a:t>-Ingold-Prelog (C.I.P.)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EEE97-A742-C748-8A77-80700980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Classer les atomes voisins selon Z croissants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même priorité : renouveler opération (changer phrase)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Si liaison multiple : compte autant de fois l’atome auquel il est lié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1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F3CE4-8AF8-954D-8436-A3FBD98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alanine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C78706-A684-7D4D-9A43-16112675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3" y="1402744"/>
            <a:ext cx="5345771" cy="53332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F16D02-ED09-FA40-95AE-39587EA638D9}"/>
              </a:ext>
            </a:extLst>
          </p:cNvPr>
          <p:cNvSpPr txBox="1"/>
          <p:nvPr/>
        </p:nvSpPr>
        <p:spPr>
          <a:xfrm>
            <a:off x="2832873" y="5289339"/>
            <a:ext cx="227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alanine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3655AB7-A150-2443-A5B3-2741A1FFEB5C}"/>
              </a:ext>
            </a:extLst>
          </p:cNvPr>
          <p:cNvSpPr txBox="1"/>
          <p:nvPr/>
        </p:nvSpPr>
        <p:spPr>
          <a:xfrm>
            <a:off x="8081586" y="1981342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E1DBEE-9D3D-124C-8C68-144A2AB8A654}"/>
              </a:ext>
            </a:extLst>
          </p:cNvPr>
          <p:cNvSpPr txBox="1"/>
          <p:nvPr/>
        </p:nvSpPr>
        <p:spPr>
          <a:xfrm>
            <a:off x="8063918" y="2934397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B1FB6A-D2A0-F94F-946A-F5D24CF05526}"/>
              </a:ext>
            </a:extLst>
          </p:cNvPr>
          <p:cNvSpPr txBox="1"/>
          <p:nvPr/>
        </p:nvSpPr>
        <p:spPr>
          <a:xfrm>
            <a:off x="9960498" y="4109315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A0B0F-1507-AE4E-9DA7-03D0EAA690E6}"/>
              </a:ext>
            </a:extLst>
          </p:cNvPr>
          <p:cNvSpPr txBox="1"/>
          <p:nvPr/>
        </p:nvSpPr>
        <p:spPr>
          <a:xfrm>
            <a:off x="10055978" y="5643282"/>
            <a:ext cx="587568" cy="6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6" name="Espace réservé du contenu 8">
            <a:extLst>
              <a:ext uri="{FF2B5EF4-FFF2-40B4-BE49-F238E27FC236}">
                <a16:creationId xmlns:a16="http://schemas.microsoft.com/office/drawing/2014/main" id="{EB6BF866-742E-144F-AC03-43798165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2" y="2075936"/>
            <a:ext cx="5321324" cy="333443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B564DC7-FC8D-9243-84CA-C5D7962BFAF1}"/>
              </a:ext>
            </a:extLst>
          </p:cNvPr>
          <p:cNvSpPr txBox="1"/>
          <p:nvPr/>
        </p:nvSpPr>
        <p:spPr>
          <a:xfrm>
            <a:off x="2702586" y="2044349"/>
            <a:ext cx="51683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FF0000"/>
                </a:solidFill>
              </a:rPr>
              <a:t>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D320F3C-9C49-5443-8485-E641335A6644}"/>
              </a:ext>
            </a:extLst>
          </p:cNvPr>
          <p:cNvSpPr txBox="1"/>
          <p:nvPr/>
        </p:nvSpPr>
        <p:spPr>
          <a:xfrm>
            <a:off x="1991733" y="2140659"/>
            <a:ext cx="5168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H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6A56E50-BCE1-B346-8A4B-C1926D60B03F}"/>
              </a:ext>
            </a:extLst>
          </p:cNvPr>
          <p:cNvSpPr txBox="1"/>
          <p:nvPr/>
        </p:nvSpPr>
        <p:spPr>
          <a:xfrm>
            <a:off x="838200" y="3348551"/>
            <a:ext cx="5168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2604416-2E7D-914F-A55B-3680E1D05726}"/>
              </a:ext>
            </a:extLst>
          </p:cNvPr>
          <p:cNvSpPr txBox="1"/>
          <p:nvPr/>
        </p:nvSpPr>
        <p:spPr>
          <a:xfrm>
            <a:off x="3368158" y="3503773"/>
            <a:ext cx="5168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C</a:t>
            </a:r>
            <a:endParaRPr lang="fr-FR" sz="1050" dirty="0">
              <a:solidFill>
                <a:srgbClr val="FF0000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0E0ADD-5D63-B14F-8F30-DAB201BC4934}"/>
              </a:ext>
            </a:extLst>
          </p:cNvPr>
          <p:cNvCxnSpPr>
            <a:cxnSpLocks/>
          </p:cNvCxnSpPr>
          <p:nvPr/>
        </p:nvCxnSpPr>
        <p:spPr>
          <a:xfrm flipV="1">
            <a:off x="3727592" y="3585946"/>
            <a:ext cx="396000" cy="21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8C295D3-3F38-234C-97C2-2C257A754BC9}"/>
              </a:ext>
            </a:extLst>
          </p:cNvPr>
          <p:cNvCxnSpPr>
            <a:cxnSpLocks/>
          </p:cNvCxnSpPr>
          <p:nvPr/>
        </p:nvCxnSpPr>
        <p:spPr>
          <a:xfrm flipV="1">
            <a:off x="3484253" y="4042105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FB32AFE-85B8-0445-895C-E751CC5EB4CE}"/>
              </a:ext>
            </a:extLst>
          </p:cNvPr>
          <p:cNvCxnSpPr>
            <a:cxnSpLocks/>
          </p:cNvCxnSpPr>
          <p:nvPr/>
        </p:nvCxnSpPr>
        <p:spPr>
          <a:xfrm flipV="1">
            <a:off x="3672000" y="4042104"/>
            <a:ext cx="0" cy="4447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A4EAF98A-DA04-2C4A-897A-39153A87C93F}"/>
              </a:ext>
            </a:extLst>
          </p:cNvPr>
          <p:cNvSpPr txBox="1"/>
          <p:nvPr/>
        </p:nvSpPr>
        <p:spPr>
          <a:xfrm>
            <a:off x="2564242" y="3404286"/>
            <a:ext cx="665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22159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3,3858"/>
  <p:tag name="LATEXADDIN" val="\documentclass{article}&#10;\usepackage{amsmath}&#10;\pagestyle{empty}&#10;\begin{document}&#10;&#10;&#10;&#10;Diastéréoisomère&#10;\end{document}"/>
  <p:tag name="IGUANATEXSIZE" val="20"/>
  <p:tag name="IGUANATEXCURSOR" val="9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731,9085"/>
  <p:tag name="LATEXADDIN" val="\documentclass{article}&#10;\usepackage{amsmath}&#10;\pagestyle{empty}&#10;\begin{document}&#10;&#10;&#10;&#10;Enantiomères&#10;\end{document}"/>
  <p:tag name="IGUANATEXSIZE" val="20"/>
  <p:tag name="IGUANATEXCURSOR" val="95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817,3978"/>
  <p:tag name="LATEXADDIN" val="\documentclass{article}&#10;\usepackage{amsmath}&#10;\pagestyle{empty}&#10;\begin{document}&#10;&#10;Equi-pénombre&#10;&#10;&#10;\end{document}"/>
  <p:tag name="IGUANATEXSIZE" val="20"/>
  <p:tag name="IGUANATEXCURSOR" val="9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1586,052"/>
  <p:tag name="LATEXADDIN" val="\documentclass{article}&#10;\usepackage{amsmath}&#10;\pagestyle{empty}&#10;\begin{document}&#10;&#10;&#10;Exemple de la pseudoephrine&#10;&#10;\end{document}"/>
  <p:tag name="IGUANATEXSIZE" val="20"/>
  <p:tag name="IGUANATEXCURSOR" val="10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64,2294"/>
  <p:tag name="LATEXADDIN" val="\documentclass{article}&#10;\usepackage{amsmath}&#10;\pagestyle{empty}&#10;\begin{document}&#10;&#10;&#10;(R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41,7323"/>
  <p:tag name="LATEXADDIN" val="\documentclass{article}&#10;\usepackage{amsmath}&#10;\pagestyle{empty}&#10;\begin{document}&#10;&#10;&#10;(S)&#10;&#10;\end{document}"/>
  <p:tag name="IGUANATEXSIZE" val="20"/>
  <p:tag name="IGUANATEXCURSOR" val="8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62,24221"/>
  <p:tag name="LATEXADDIN" val="\documentclass{article}&#10;\usepackage{amsmath}&#10;\usepackage{color}&#10;\pagestyle{empty}&#10;\begin{document}&#10;\textcolor{red}{$\star$}&#10;&#10;&#10;&#10;\end{document}"/>
  <p:tag name="IGUANATEXSIZE" val="20"/>
  <p:tag name="IGUANATEXCURSOR" val="121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467</Words>
  <Application>Microsoft Macintosh PowerPoint</Application>
  <PresentationFormat>Grand écran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LC03 : Structure spatiale des molécules</vt:lpstr>
      <vt:lpstr>Importance de la structure spatiale d’une molécule</vt:lpstr>
      <vt:lpstr>Rappel : représentation de Cram 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Exemple : alanine</vt:lpstr>
      <vt:lpstr>Règles Cahn-Ingold-Prelog (C.I.P.) :</vt:lpstr>
      <vt:lpstr>Double liaison carbone-carbone</vt:lpstr>
      <vt:lpstr>Présentation PowerPoint</vt:lpstr>
      <vt:lpstr>Polarimètre de Laurent</vt:lpstr>
      <vt:lpstr>Loi de Biot :</vt:lpstr>
      <vt:lpstr>Matériel</vt:lpstr>
      <vt:lpstr>Propriétés de l’acide fumarique et de l’acide maléique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LC03 : Structure spatiale des molécules</dc:title>
  <dc:creator>Louis Heitz</dc:creator>
  <cp:lastModifiedBy>Louis Heitz</cp:lastModifiedBy>
  <cp:revision>19</cp:revision>
  <dcterms:created xsi:type="dcterms:W3CDTF">2021-05-19T12:17:33Z</dcterms:created>
  <dcterms:modified xsi:type="dcterms:W3CDTF">2021-06-27T09:52:05Z</dcterms:modified>
</cp:coreProperties>
</file>