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6" r:id="rId4"/>
    <p:sldId id="286" r:id="rId5"/>
    <p:sldId id="285" r:id="rId6"/>
    <p:sldId id="257" r:id="rId7"/>
    <p:sldId id="287" r:id="rId8"/>
    <p:sldId id="289" r:id="rId9"/>
    <p:sldId id="288" r:id="rId10"/>
    <p:sldId id="295" r:id="rId11"/>
    <p:sldId id="296" r:id="rId12"/>
    <p:sldId id="29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C56266-D8F0-BF40-9588-D4BA20DF7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702DE5-F3EB-254C-8DE2-81BF2B897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7AE6C5-1AE0-7640-B3A8-6549580A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57D3-5C6D-354F-8355-909FC465EF19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EAB87-3253-BE45-82B5-EA8D1520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A6144C-E444-5E4D-BD1C-61CC0B10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45F3-ED8F-ED42-94AF-E8D6882AD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7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0235F-BB0E-7649-ABFB-E52A1EB8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2B74CB-1D08-CF4D-96F9-CDE55D9DD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CC8F49-E8A8-F945-AB59-3433F91B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57D3-5C6D-354F-8355-909FC465EF19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27150C-AAF0-5444-9F77-BBCEADC1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AE8567-F61B-8848-BD41-9F5034F9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45F3-ED8F-ED42-94AF-E8D6882AD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05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4C4B6C9-7305-964A-9639-C787A2B12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CD63B2-CE8C-6449-91F2-FC66F948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5C57A-514E-9347-9990-C3052F7E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57D3-5C6D-354F-8355-909FC465EF19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6DF15E-041B-D140-891F-C229A252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FC9162-CF2B-BE42-9CD3-8375662D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45F3-ED8F-ED42-94AF-E8D6882AD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48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C511A-BC1E-C942-8AA7-95B68E00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2E7844-B5DD-084F-97DA-EA4DE0C4D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2DC3E0-C6F9-4849-8524-AF80730F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57D3-5C6D-354F-8355-909FC465EF19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4C9B9D-BB82-7749-865C-51D5E55F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EB25A1-832F-6244-A1E5-AE701486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45F3-ED8F-ED42-94AF-E8D6882AD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11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7A598-1175-6848-AA12-EBE34992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050531-859F-1F41-AAB1-6C4B07A4F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597680-4E0A-4148-83AA-CBA6B011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57D3-5C6D-354F-8355-909FC465EF19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59BB8A-51F8-ED4A-A375-2617EADA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31A6A9-CC17-434D-959D-C947C1EA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45F3-ED8F-ED42-94AF-E8D6882AD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06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94416-FCDB-3F45-89AE-4EE46E9D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59665-7FCB-C14B-A1B1-ADEEA27FF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23F76D-48B6-594D-85C0-A8E2BE91E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EA8710-F889-D544-97FE-C28D7DA9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57D3-5C6D-354F-8355-909FC465EF19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10B672-2C60-6447-B624-08E21238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94ACCB-02EF-A441-B7C7-F79E667A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45F3-ED8F-ED42-94AF-E8D6882AD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80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BE409-06F3-354E-9471-79C036F1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9DB75E-04DE-A54E-A7E1-31E2566D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49CCC3-1BE7-754E-977C-E43257F78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05608-006C-0A40-9367-918B3BBA8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44DA05-BD2D-2749-B7AF-412E4A44D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8EAA034-9B22-6044-96E3-2E958FEB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57D3-5C6D-354F-8355-909FC465EF19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CA7B1D-CE18-C246-9E3B-A226B025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F0977D-5045-BB46-B94C-44C86DD4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45F3-ED8F-ED42-94AF-E8D6882AD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8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98035-0249-C141-99FF-030D1E0C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F78940B-DFD7-1045-A0D2-848F9491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57D3-5C6D-354F-8355-909FC465EF19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75B1AC-2ECD-A442-9700-F1F2576E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FB83C9-6822-AE44-A70A-853AF2D9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45F3-ED8F-ED42-94AF-E8D6882AD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41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33E243-D1D5-B14B-9D21-81EC6829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57D3-5C6D-354F-8355-909FC465EF19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3BB1DF-3587-2B48-B371-402C4B8B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C9696D-CA48-0A48-9780-78B146DF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45F3-ED8F-ED42-94AF-E8D6882AD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13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031BB-DC5D-EC45-A2BC-F35AA6AF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30E567-C2CE-8544-8678-61395801A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C6AE2F-37E4-5642-9CB0-54C803578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725BFE-58DB-F541-99A7-58D35241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57D3-5C6D-354F-8355-909FC465EF19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73F2D0-AD77-274E-A755-69504163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14D75A-BF70-DB4B-B03D-51626625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45F3-ED8F-ED42-94AF-E8D6882AD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01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6EA20-2AD8-D34C-A18E-7260ED7D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6C2C5D-0F9A-064B-A20E-1A6809E70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4254B5-04DB-F745-9D84-624CE1594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E298FC-B4C1-7E47-B6B1-EBC52E9B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57D3-5C6D-354F-8355-909FC465EF19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F6471D-4756-3540-AA6D-FF979773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6693FE-2E7F-BA4E-81BB-089F02CF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45F3-ED8F-ED42-94AF-E8D6882AD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76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2D1E5A-B466-1C43-8A4C-11386209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CFB5F1-7545-054C-98E5-18AEA47A4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7A5C28-4711-D748-B867-89E089C1C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D57D3-5C6D-354F-8355-909FC465EF19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614BA6-5670-E940-9BC8-B2E1AB97B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79F800-E643-5B45-BD1A-6D3205993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345F3-ED8F-ED42-94AF-E8D6882AD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8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5.png"/><Relationship Id="rId7" Type="http://schemas.openxmlformats.org/officeDocument/2006/relationships/image" Target="../media/image1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788ea8e-e769-4c65-8bcf-2d70431633a3.filesusr.com/ugd/f779da_0a12eff20f8a4ccfa4dc95a47c4714fc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89DDA-5A42-8A4C-86D3-F108B9E5C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LC05 : Oxydants et réducteurs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2F6087-0A43-9040-BD11-8C0A50E23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b="1" u="sng" dirty="0"/>
              <a:t>Niveau :</a:t>
            </a:r>
            <a:r>
              <a:rPr lang="fr-FR" dirty="0"/>
              <a:t> Lycée</a:t>
            </a:r>
          </a:p>
          <a:p>
            <a:r>
              <a:rPr lang="fr-FR" b="1" u="sng" dirty="0"/>
              <a:t>Prérequis :</a:t>
            </a:r>
            <a:r>
              <a:rPr lang="fr-FR" dirty="0"/>
              <a:t> Réaction acido-basiques, notions d’électricité (courant, potentiel)</a:t>
            </a:r>
          </a:p>
        </p:txBody>
      </p:sp>
    </p:spTree>
    <p:extLst>
      <p:ext uri="{BB962C8B-B14F-4D97-AF65-F5344CB8AC3E}">
        <p14:creationId xmlns:p14="http://schemas.microsoft.com/office/powerpoint/2010/main" val="131647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18305" y="1293219"/>
          <a:ext cx="10985862" cy="524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374">
                  <a:extLst>
                    <a:ext uri="{9D8B030D-6E8A-4147-A177-3AD203B41FA5}">
                      <a16:colId xmlns:a16="http://schemas.microsoft.com/office/drawing/2014/main" val="1729217070"/>
                    </a:ext>
                  </a:extLst>
                </a:gridCol>
                <a:gridCol w="3500846">
                  <a:extLst>
                    <a:ext uri="{9D8B030D-6E8A-4147-A177-3AD203B41FA5}">
                      <a16:colId xmlns:a16="http://schemas.microsoft.com/office/drawing/2014/main" val="3172278940"/>
                    </a:ext>
                  </a:extLst>
                </a:gridCol>
                <a:gridCol w="3424642">
                  <a:extLst>
                    <a:ext uri="{9D8B030D-6E8A-4147-A177-3AD203B41FA5}">
                      <a16:colId xmlns:a16="http://schemas.microsoft.com/office/drawing/2014/main" val="516064818"/>
                    </a:ext>
                  </a:extLst>
                </a:gridCol>
              </a:tblGrid>
              <a:tr h="664950"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Electrode</a:t>
                      </a:r>
                      <a:r>
                        <a:rPr lang="fr-F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première espèce</a:t>
                      </a:r>
                      <a:endParaRPr lang="fr-FR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Electrode de deuxième espèce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Electrode</a:t>
                      </a:r>
                      <a:r>
                        <a:rPr lang="fr-FR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troisième espèce</a:t>
                      </a:r>
                      <a:endParaRPr lang="fr-FR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605491"/>
                  </a:ext>
                </a:extLst>
              </a:tr>
              <a:tr h="176474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Métal M en contact avec un composé ionique peu soluble contenant l’un de ses ions formant ainsi la demi-pile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MxAy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(s) / 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Electrode au calomel saturé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Electrode de</a:t>
                      </a:r>
                      <a:r>
                        <a:rPr lang="fr-F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chlorure d’argent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Métal inerte plongé dans une</a:t>
                      </a:r>
                      <a:r>
                        <a:rPr lang="fr-FR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solution contenant les espèces </a:t>
                      </a:r>
                      <a:r>
                        <a:rPr lang="fr-FR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Ox</a:t>
                      </a:r>
                      <a:r>
                        <a:rPr lang="fr-FR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</a:t>
                      </a:r>
                      <a:r>
                        <a:rPr lang="fr-FR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  <a:r>
                        <a:rPr lang="fr-FR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 couple</a:t>
                      </a:r>
                      <a:endParaRPr lang="fr-F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35737"/>
                  </a:ext>
                </a:extLst>
              </a:tr>
              <a:tr h="281818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718450"/>
                  </a:ext>
                </a:extLst>
              </a:tr>
            </a:tbl>
          </a:graphicData>
        </a:graphic>
      </p:graphicFrame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03066" y="198205"/>
            <a:ext cx="10985863" cy="738289"/>
          </a:xfrm>
        </p:spPr>
        <p:txBody>
          <a:bodyPr>
            <a:normAutofit/>
          </a:bodyPr>
          <a:lstStyle/>
          <a:p>
            <a:r>
              <a:rPr lang="fr-FR" dirty="0">
                <a:latin typeface="Elephant" panose="02020904090505020303" pitchFamily="18" charset="0"/>
              </a:rPr>
              <a:t>Différents types d’</a:t>
            </a:r>
            <a:r>
              <a:rPr lang="fr-FR" dirty="0" err="1">
                <a:latin typeface="Elephant" panose="02020904090505020303" pitchFamily="18" charset="0"/>
              </a:rPr>
              <a:t>electrodes</a:t>
            </a:r>
            <a:endParaRPr lang="fr-FR" dirty="0">
              <a:latin typeface="Elephant" panose="020209040905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38164" y="4741814"/>
            <a:ext cx="2014293" cy="1136469"/>
          </a:xfrm>
          <a:prstGeom prst="rect">
            <a:avLst/>
          </a:prstGeom>
          <a:solidFill>
            <a:srgbClr val="CEEAB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6" idx="1"/>
          </p:cNvCxnSpPr>
          <p:nvPr/>
        </p:nvCxnSpPr>
        <p:spPr>
          <a:xfrm flipV="1">
            <a:off x="8738164" y="3918853"/>
            <a:ext cx="0" cy="1391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10752457" y="3918853"/>
            <a:ext cx="0" cy="1221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916434" y="3918853"/>
            <a:ext cx="182879" cy="12213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9090807" y="3875461"/>
                <a:ext cx="890052" cy="497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𝑃𝑡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807" y="3875461"/>
                <a:ext cx="890052" cy="497252"/>
              </a:xfrm>
              <a:prstGeom prst="rect">
                <a:avLst/>
              </a:prstGeom>
              <a:blipFill>
                <a:blip r:embed="rId2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8744984" y="5241972"/>
                <a:ext cx="2007473" cy="534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984" y="5241972"/>
                <a:ext cx="2007473" cy="534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/>
          <p:cNvCxnSpPr/>
          <p:nvPr/>
        </p:nvCxnSpPr>
        <p:spPr>
          <a:xfrm>
            <a:off x="2233749" y="1972491"/>
            <a:ext cx="0" cy="4568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603066" y="1972490"/>
                <a:ext cx="163068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Métal M plongeant dans une solution de ses cations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fr-F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6" y="1972490"/>
                <a:ext cx="1630683" cy="1477328"/>
              </a:xfrm>
              <a:prstGeom prst="rect">
                <a:avLst/>
              </a:prstGeom>
              <a:blipFill>
                <a:blip r:embed="rId4"/>
                <a:stretch>
                  <a:fillRect l="-3371" t="-2479" r="-37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/>
          <p:cNvSpPr txBox="1"/>
          <p:nvPr/>
        </p:nvSpPr>
        <p:spPr>
          <a:xfrm>
            <a:off x="2233749" y="1959426"/>
            <a:ext cx="2416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Lame de Pt platiné dans une solution contenant soit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soit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 conjugué étant un gaz barbotant dans la solution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7720" y="4904213"/>
            <a:ext cx="1177822" cy="1136469"/>
          </a:xfrm>
          <a:prstGeom prst="rect">
            <a:avLst/>
          </a:prstGeom>
          <a:solidFill>
            <a:srgbClr val="83AEE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>
            <a:stCxn id="25" idx="1"/>
          </p:cNvCxnSpPr>
          <p:nvPr/>
        </p:nvCxnSpPr>
        <p:spPr>
          <a:xfrm flipV="1">
            <a:off x="817720" y="4081252"/>
            <a:ext cx="0" cy="1391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1995542" y="4081252"/>
            <a:ext cx="0" cy="1221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64031" y="4252529"/>
            <a:ext cx="182879" cy="111322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975595" y="3755277"/>
                <a:ext cx="942630" cy="497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𝐶𝑢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95" y="3755277"/>
                <a:ext cx="942630" cy="497252"/>
              </a:xfrm>
              <a:prstGeom prst="rect">
                <a:avLst/>
              </a:prstGeom>
              <a:blipFill>
                <a:blip r:embed="rId5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824539" y="5404371"/>
                <a:ext cx="1111522" cy="534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𝐶𝑢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9" y="5404371"/>
                <a:ext cx="1111522" cy="5345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Imag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31" y="3976748"/>
            <a:ext cx="2302629" cy="2186175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60" y="3756708"/>
            <a:ext cx="1320969" cy="2696282"/>
          </a:xfrm>
          <a:prstGeom prst="rect">
            <a:avLst/>
          </a:prstGeom>
        </p:spPr>
      </p:pic>
      <p:pic>
        <p:nvPicPr>
          <p:cNvPr id="2052" name="Picture 4" descr="Électrode au chlorure d'argent - Wikiwan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7" y="3875461"/>
            <a:ext cx="20955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78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71B28-884D-9441-AF85-36074C33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C20EBF5-890B-3F41-98C8-0866394E6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7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0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4922C0-134B-1748-95CA-4318BB85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027BB4-A075-2743-B68C-F131154F3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https://d788ea8e-e769-4c65-8bcf-2d70431633a3.filesusr.com/ugd/f779da_0a12eff20f8a4ccfa4dc95a47c4714fc.pdf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Maréchal</a:t>
            </a:r>
            <a:r>
              <a:rPr lang="fr-FR"/>
              <a:t>, page 201</a:t>
            </a:r>
          </a:p>
        </p:txBody>
      </p:sp>
    </p:spTree>
    <p:extLst>
      <p:ext uri="{BB962C8B-B14F-4D97-AF65-F5344CB8AC3E}">
        <p14:creationId xmlns:p14="http://schemas.microsoft.com/office/powerpoint/2010/main" val="114915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978"/>
          <a:stretch/>
        </p:blipFill>
        <p:spPr>
          <a:xfrm>
            <a:off x="2561455" y="1611086"/>
            <a:ext cx="2806659" cy="468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9" r="233"/>
          <a:stretch/>
        </p:blipFill>
        <p:spPr>
          <a:xfrm>
            <a:off x="6831875" y="1611086"/>
            <a:ext cx="2468880" cy="46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6453053" y="365759"/>
                <a:ext cx="5329646" cy="60824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𝐶𝑢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𝐶𝑢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053" y="365759"/>
                <a:ext cx="5329646" cy="6082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87531" y="365759"/>
                <a:ext cx="5329647" cy="60824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𝐶𝑢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𝐶𝑢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31" y="365759"/>
                <a:ext cx="5329647" cy="6082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une 10"/>
          <p:cNvSpPr/>
          <p:nvPr/>
        </p:nvSpPr>
        <p:spPr>
          <a:xfrm>
            <a:off x="2952206" y="2011680"/>
            <a:ext cx="117565" cy="15675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Lune 11"/>
          <p:cNvSpPr/>
          <p:nvPr/>
        </p:nvSpPr>
        <p:spPr>
          <a:xfrm>
            <a:off x="3104606" y="2164080"/>
            <a:ext cx="117565" cy="15675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Lune 12"/>
          <p:cNvSpPr/>
          <p:nvPr/>
        </p:nvSpPr>
        <p:spPr>
          <a:xfrm>
            <a:off x="3126376" y="2055220"/>
            <a:ext cx="117565" cy="15675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Lune 13"/>
          <p:cNvSpPr/>
          <p:nvPr/>
        </p:nvSpPr>
        <p:spPr>
          <a:xfrm>
            <a:off x="3348447" y="2120535"/>
            <a:ext cx="117565" cy="15675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Lune 14"/>
          <p:cNvSpPr/>
          <p:nvPr/>
        </p:nvSpPr>
        <p:spPr>
          <a:xfrm>
            <a:off x="3466014" y="2094409"/>
            <a:ext cx="117565" cy="15675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9379854" y="4833257"/>
                <a:ext cx="2116183" cy="700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de sulfate de cuivre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𝑎𝑞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bSup>
                  </m:oMath>
                </a14:m>
                <a:endParaRPr lang="fr-F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854" y="4833257"/>
                <a:ext cx="2116183" cy="700961"/>
              </a:xfrm>
              <a:prstGeom prst="rect">
                <a:avLst/>
              </a:prstGeom>
              <a:blipFill>
                <a:blip r:embed="rId5"/>
                <a:stretch>
                  <a:fillRect l="-2594" t="-5217" b="-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610322" y="4833256"/>
                <a:ext cx="2116183" cy="700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de sel de </a:t>
                </a:r>
                <a:r>
                  <a:rPr lang="fr-F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Mohr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𝐹𝑒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𝑎𝑞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bSup>
                  </m:oMath>
                </a14:m>
                <a:endParaRPr lang="fr-F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22" y="4833256"/>
                <a:ext cx="2116183" cy="700961"/>
              </a:xfrm>
              <a:prstGeom prst="rect">
                <a:avLst/>
              </a:prstGeom>
              <a:blipFill>
                <a:blip r:embed="rId6"/>
                <a:stretch>
                  <a:fillRect l="-2305" t="-5217" b="-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627377" y="1907957"/>
                <a:ext cx="2116183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Copeaux de cuivre solide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7" y="1907957"/>
                <a:ext cx="2116183" cy="673005"/>
              </a:xfrm>
              <a:prstGeom prst="rect">
                <a:avLst/>
              </a:prstGeom>
              <a:blipFill>
                <a:blip r:embed="rId7"/>
                <a:stretch>
                  <a:fillRect l="-2594" t="-5455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9379853" y="1914660"/>
                <a:ext cx="2116183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Paille de fer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𝐹𝑒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853" y="1914660"/>
                <a:ext cx="2116183" cy="396006"/>
              </a:xfrm>
              <a:prstGeom prst="rect">
                <a:avLst/>
              </a:prstGeom>
              <a:blipFill>
                <a:blip r:embed="rId8"/>
                <a:stretch>
                  <a:fillRect l="-2594" t="-7692" b="-16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en arc 21"/>
          <p:cNvCxnSpPr/>
          <p:nvPr/>
        </p:nvCxnSpPr>
        <p:spPr>
          <a:xfrm rot="5400000">
            <a:off x="7377249" y="2158636"/>
            <a:ext cx="757646" cy="620486"/>
          </a:xfrm>
          <a:prstGeom prst="curvedConnector3">
            <a:avLst>
              <a:gd name="adj1" fmla="val -5172"/>
            </a:avLst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rc 24"/>
          <p:cNvCxnSpPr/>
          <p:nvPr/>
        </p:nvCxnSpPr>
        <p:spPr>
          <a:xfrm rot="16200000" flipH="1">
            <a:off x="3979456" y="2158637"/>
            <a:ext cx="757646" cy="620486"/>
          </a:xfrm>
          <a:prstGeom prst="curvedConnector3">
            <a:avLst>
              <a:gd name="adj1" fmla="val -5172"/>
            </a:avLst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49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978"/>
          <a:stretch/>
        </p:blipFill>
        <p:spPr>
          <a:xfrm>
            <a:off x="2561455" y="1611086"/>
            <a:ext cx="2806659" cy="468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9" r="233"/>
          <a:stretch/>
        </p:blipFill>
        <p:spPr>
          <a:xfrm>
            <a:off x="6831875" y="1611086"/>
            <a:ext cx="2468880" cy="46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6453053" y="365759"/>
                <a:ext cx="5329646" cy="60824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𝐶𝑢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𝐶𝑢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053" y="365759"/>
                <a:ext cx="5329646" cy="6082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87531" y="365759"/>
                <a:ext cx="5329647" cy="60824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𝐶𝑢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𝐶𝑢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31" y="365759"/>
                <a:ext cx="5329647" cy="6082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une 10"/>
          <p:cNvSpPr/>
          <p:nvPr/>
        </p:nvSpPr>
        <p:spPr>
          <a:xfrm>
            <a:off x="2952206" y="2011680"/>
            <a:ext cx="117565" cy="15675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Lune 11"/>
          <p:cNvSpPr/>
          <p:nvPr/>
        </p:nvSpPr>
        <p:spPr>
          <a:xfrm>
            <a:off x="3104606" y="2164080"/>
            <a:ext cx="117565" cy="15675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Lune 12"/>
          <p:cNvSpPr/>
          <p:nvPr/>
        </p:nvSpPr>
        <p:spPr>
          <a:xfrm>
            <a:off x="3126376" y="2055220"/>
            <a:ext cx="117565" cy="15675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Lune 13"/>
          <p:cNvSpPr/>
          <p:nvPr/>
        </p:nvSpPr>
        <p:spPr>
          <a:xfrm>
            <a:off x="3348447" y="2120535"/>
            <a:ext cx="117565" cy="15675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Lune 14"/>
          <p:cNvSpPr/>
          <p:nvPr/>
        </p:nvSpPr>
        <p:spPr>
          <a:xfrm>
            <a:off x="3466014" y="2094409"/>
            <a:ext cx="117565" cy="15675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49510" y="4999071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Rien ne se passe</a:t>
            </a:r>
          </a:p>
        </p:txBody>
      </p:sp>
      <p:sp>
        <p:nvSpPr>
          <p:cNvPr id="2" name="Rectangle 1"/>
          <p:cNvSpPr/>
          <p:nvPr/>
        </p:nvSpPr>
        <p:spPr>
          <a:xfrm>
            <a:off x="2561456" y="1611086"/>
            <a:ext cx="2598374" cy="1119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831876" y="1682932"/>
            <a:ext cx="2325188" cy="1047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9298675" y="4685217"/>
            <a:ext cx="1795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Dépôt de cuivre sur la paille de fer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736" y="4999071"/>
            <a:ext cx="398025" cy="609476"/>
          </a:xfrm>
          <a:prstGeom prst="rect">
            <a:avLst/>
          </a:prstGeom>
        </p:spPr>
      </p:pic>
      <p:sp>
        <p:nvSpPr>
          <p:cNvPr id="24" name="Lune 23"/>
          <p:cNvSpPr/>
          <p:nvPr/>
        </p:nvSpPr>
        <p:spPr>
          <a:xfrm>
            <a:off x="4493626" y="4807142"/>
            <a:ext cx="117565" cy="15675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Lune 25"/>
          <p:cNvSpPr/>
          <p:nvPr/>
        </p:nvSpPr>
        <p:spPr>
          <a:xfrm>
            <a:off x="4593774" y="4998731"/>
            <a:ext cx="117565" cy="15675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Lune 26"/>
          <p:cNvSpPr/>
          <p:nvPr/>
        </p:nvSpPr>
        <p:spPr>
          <a:xfrm>
            <a:off x="4646026" y="4789723"/>
            <a:ext cx="117565" cy="15675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Lune 27"/>
          <p:cNvSpPr/>
          <p:nvPr/>
        </p:nvSpPr>
        <p:spPr>
          <a:xfrm>
            <a:off x="4685215" y="5090172"/>
            <a:ext cx="117565" cy="15675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Lune 28"/>
          <p:cNvSpPr/>
          <p:nvPr/>
        </p:nvSpPr>
        <p:spPr>
          <a:xfrm>
            <a:off x="4541523" y="5259990"/>
            <a:ext cx="117565" cy="15675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5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FDF82A7-0AB4-7D40-8849-F1181D70F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79" y="173054"/>
            <a:ext cx="5733535" cy="63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5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3589" y="268030"/>
            <a:ext cx="10215153" cy="733479"/>
          </a:xfrm>
        </p:spPr>
        <p:txBody>
          <a:bodyPr>
            <a:normAutofit/>
          </a:bodyPr>
          <a:lstStyle/>
          <a:p>
            <a:r>
              <a:rPr lang="fr-FR" dirty="0">
                <a:latin typeface="Elephant" panose="02020904090505020303" pitchFamily="18" charset="0"/>
                <a:cs typeface="Times New Roman" panose="02020603050405020304" pitchFamily="18" charset="0"/>
              </a:rPr>
              <a:t>Electrode standard à hydrogène (ESH)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4320" y="1296574"/>
            <a:ext cx="11573690" cy="902137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Electrode de platine plongée dans une solution de pH = 0 se comportant comme une solution infiniment diluée entourée de H2 gazeux à 1 bar.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7576456" y="2646480"/>
                <a:ext cx="3798476" cy="594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56" y="2646480"/>
                <a:ext cx="3798476" cy="5945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riangle isocèle 11"/>
          <p:cNvSpPr/>
          <p:nvPr/>
        </p:nvSpPr>
        <p:spPr>
          <a:xfrm>
            <a:off x="7633429" y="4030158"/>
            <a:ext cx="1092559" cy="1087256"/>
          </a:xfrm>
          <a:prstGeom prst="triangle">
            <a:avLst/>
          </a:prstGeom>
          <a:solidFill>
            <a:srgbClr val="F597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993599" y="4322906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961121" y="4219843"/>
            <a:ext cx="2690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 fictive : pas réalisable en pratique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54" y="2269653"/>
            <a:ext cx="4817991" cy="410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1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3880" y="207046"/>
            <a:ext cx="10985863" cy="1188720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Vérification de la loi de Nernst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20" y="1632856"/>
            <a:ext cx="2572391" cy="48855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36469" y="3487783"/>
            <a:ext cx="404948" cy="195943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08861" y="3024052"/>
                <a:ext cx="2143299" cy="92746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3+</m:t>
                          </m:r>
                        </m:sup>
                      </m:sSubSup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fr-F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volume versé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=0,08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fr-F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861" y="3024052"/>
                <a:ext cx="2143299" cy="927461"/>
              </a:xfrm>
              <a:prstGeom prst="rect">
                <a:avLst/>
              </a:prstGeom>
              <a:blipFill>
                <a:blip r:embed="rId3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/>
          <p:cNvCxnSpPr>
            <a:stCxn id="6" idx="1"/>
          </p:cNvCxnSpPr>
          <p:nvPr/>
        </p:nvCxnSpPr>
        <p:spPr>
          <a:xfrm flipH="1">
            <a:off x="3274423" y="3487783"/>
            <a:ext cx="43443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708862" y="4878978"/>
                <a:ext cx="2143298" cy="92746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=40 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𝑚𝐿</m:t>
                    </m:r>
                  </m:oMath>
                </a14:m>
                <a:r>
                  <a:rPr lang="fr-F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=0,001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fr-F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862" y="4878978"/>
                <a:ext cx="2143298" cy="927461"/>
              </a:xfrm>
              <a:prstGeom prst="rect">
                <a:avLst/>
              </a:prstGeom>
              <a:blipFill>
                <a:blip r:embed="rId4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/>
          <p:cNvCxnSpPr>
            <a:stCxn id="8" idx="1"/>
          </p:cNvCxnSpPr>
          <p:nvPr/>
        </p:nvCxnSpPr>
        <p:spPr>
          <a:xfrm flipH="1">
            <a:off x="3274424" y="5342709"/>
            <a:ext cx="43443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808909" y="1632856"/>
                <a:ext cx="7929543" cy="1048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𝐹𝑒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b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Sup>
                            <m:sSub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𝐹𝑒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𝐹𝑒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b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/</m:t>
                          </m:r>
                          <m:sSubSup>
                            <m:sSub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𝐹𝑒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</m:sup>
                          </m:sSubSup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+0,0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func>
                        <m:func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𝐹𝑒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𝑎𝑞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𝐹𝑒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𝑎𝑞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909" y="1632856"/>
                <a:ext cx="7929543" cy="1048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1EFDD62D-6A38-A248-8DD3-8452E3FC95E2}"/>
              </a:ext>
            </a:extLst>
          </p:cNvPr>
          <p:cNvSpPr txBox="1"/>
          <p:nvPr/>
        </p:nvSpPr>
        <p:spPr>
          <a:xfrm>
            <a:off x="6339842" y="3838738"/>
            <a:ext cx="52099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 électrodes : 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Électrode de référence à potentiel fixe (</a:t>
            </a:r>
            <a:r>
              <a:rPr lang="fr-FR" sz="2400" dirty="0" err="1"/>
              <a:t>AgCl</a:t>
            </a:r>
            <a:r>
              <a:rPr lang="fr-FR" sz="2400" dirty="0"/>
              <a:t>/Ag)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Électrode de travail en platine</a:t>
            </a:r>
          </a:p>
        </p:txBody>
      </p:sp>
    </p:spTree>
    <p:extLst>
      <p:ext uri="{BB962C8B-B14F-4D97-AF65-F5344CB8AC3E}">
        <p14:creationId xmlns:p14="http://schemas.microsoft.com/office/powerpoint/2010/main" val="336416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558A4-D226-774A-A04A-3558171E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Pile Daniell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63E5F2F-871B-7547-B2DD-9D3003E7E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987" y="1485662"/>
            <a:ext cx="5346013" cy="4822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05C1B47-ECA7-D949-867C-8A515A96D85F}"/>
                  </a:ext>
                </a:extLst>
              </p:cNvPr>
              <p:cNvSpPr txBox="1"/>
              <p:nvPr/>
            </p:nvSpPr>
            <p:spPr>
              <a:xfrm>
                <a:off x="5842083" y="2646919"/>
                <a:ext cx="55999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𝑍𝑛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𝐶𝑢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𝑍𝑛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𝐶𝑢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05C1B47-ECA7-D949-867C-8A515A96D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83" y="2646919"/>
                <a:ext cx="5599930" cy="369332"/>
              </a:xfrm>
              <a:prstGeom prst="rect">
                <a:avLst/>
              </a:prstGeom>
              <a:blipFill>
                <a:blip r:embed="rId3"/>
                <a:stretch>
                  <a:fillRect t="-6667" r="-226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E8CF3924-7A19-D248-A504-BC4D56BFA999}"/>
              </a:ext>
            </a:extLst>
          </p:cNvPr>
          <p:cNvSpPr txBox="1"/>
          <p:nvPr/>
        </p:nvSpPr>
        <p:spPr>
          <a:xfrm>
            <a:off x="6568965" y="1321356"/>
            <a:ext cx="371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E°(Zn</a:t>
            </a:r>
            <a:r>
              <a:rPr lang="fr-FR" sz="2400" baseline="30000" dirty="0"/>
              <a:t>2+</a:t>
            </a:r>
            <a:r>
              <a:rPr lang="fr-FR" sz="2400" dirty="0"/>
              <a:t>/Zn) &lt; E°(Cu</a:t>
            </a:r>
            <a:r>
              <a:rPr lang="fr-FR" sz="2400" baseline="30000" dirty="0"/>
              <a:t>2+</a:t>
            </a:r>
            <a:r>
              <a:rPr lang="fr-FR" sz="2400" dirty="0"/>
              <a:t>/Cu)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E147630-28CD-5143-8904-5B23243EC0D6}"/>
              </a:ext>
            </a:extLst>
          </p:cNvPr>
          <p:cNvCxnSpPr/>
          <p:nvPr/>
        </p:nvCxnSpPr>
        <p:spPr>
          <a:xfrm>
            <a:off x="8208579" y="1891862"/>
            <a:ext cx="0" cy="67266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0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2028B-DEA5-DB43-8676-FEE2FFFEDA9F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https ://</a:t>
            </a:r>
            <a:r>
              <a:rPr lang="fr-FR" dirty="0" err="1"/>
              <a:t>www.pccl.fr</a:t>
            </a:r>
            <a:r>
              <a:rPr lang="fr-FR" dirty="0"/>
              <a:t>/</a:t>
            </a:r>
            <a:r>
              <a:rPr lang="fr-FR" dirty="0" err="1"/>
              <a:t>physique_chimie_college_lycee</a:t>
            </a:r>
            <a:r>
              <a:rPr lang="fr-FR" dirty="0"/>
              <a:t>/</a:t>
            </a:r>
            <a:r>
              <a:rPr lang="fr-FR" dirty="0" err="1"/>
              <a:t>lycee</a:t>
            </a:r>
            <a:r>
              <a:rPr lang="fr-FR" dirty="0"/>
              <a:t>/</a:t>
            </a:r>
            <a:r>
              <a:rPr lang="fr-FR" dirty="0" err="1"/>
              <a:t>terminale_TS</a:t>
            </a:r>
            <a:r>
              <a:rPr lang="fr-FR" dirty="0"/>
              <a:t>/</a:t>
            </a:r>
            <a:r>
              <a:rPr lang="fr-FR" dirty="0" err="1"/>
              <a:t>daniell.htm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648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3F1A4-5BAD-4848-88A0-07ED273E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0D9E37-3C49-744B-9610-20DFE7599F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50" y="2578894"/>
            <a:ext cx="24257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1488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364</Words>
  <Application>Microsoft Macintosh PowerPoint</Application>
  <PresentationFormat>Grand écran</PresentationFormat>
  <Paragraphs>53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Elephant</vt:lpstr>
      <vt:lpstr>Times New Roman</vt:lpstr>
      <vt:lpstr>Thème Office</vt:lpstr>
      <vt:lpstr>LC05 : Oxydants et réducteurs</vt:lpstr>
      <vt:lpstr>Présentation PowerPoint</vt:lpstr>
      <vt:lpstr>Présentation PowerPoint</vt:lpstr>
      <vt:lpstr>Présentation PowerPoint</vt:lpstr>
      <vt:lpstr>Electrode standard à hydrogène (ESH)</vt:lpstr>
      <vt:lpstr>Vérification de la loi de Nernst</vt:lpstr>
      <vt:lpstr>Pile Daniell</vt:lpstr>
      <vt:lpstr>Présentation PowerPoint</vt:lpstr>
      <vt:lpstr>Présentation PowerPoint</vt:lpstr>
      <vt:lpstr>Différents types d’electrodes</vt:lpstr>
      <vt:lpstr>Matériel</vt:lpstr>
      <vt:lpstr>Protocole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LC05 : Oxydants et réducteurs</dc:title>
  <dc:creator>Louis Heitz</dc:creator>
  <cp:lastModifiedBy>Louis Heitz</cp:lastModifiedBy>
  <cp:revision>11</cp:revision>
  <dcterms:created xsi:type="dcterms:W3CDTF">2021-04-12T16:34:22Z</dcterms:created>
  <dcterms:modified xsi:type="dcterms:W3CDTF">2021-06-17T15:12:44Z</dcterms:modified>
</cp:coreProperties>
</file>