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4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FCD84-51AB-423D-9EB7-7CB2D724B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927F8C-EEA5-4390-9328-3D80456B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34B83-D864-451E-8824-86DB55DD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AD839-4057-4E74-AF0F-388526E0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E73B6-36F2-413A-9DF6-1972630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4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E891A-03C4-40E2-8074-26B7A370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7EEA5-2A75-4105-81ED-E8204559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87A3D-B025-4A44-B79C-C80EEA38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41B9E-B64C-4A22-8C48-7322B75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93055-F262-4DA8-93C8-1639E572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681D92-1378-4C82-BCBB-17F42BAB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683A6-CE3A-4659-A5FF-E8333555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D2CEF-2F51-42F3-A1B6-7FA40756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FB367-07D7-4FF9-A26F-63708EE4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048683-945A-4695-9716-64E1556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2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27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1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8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4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62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05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25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410A8-5CB8-459A-B2F2-73934FF6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F148F-1564-4D26-9BD8-BB46172F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AF45D-F2FF-4A1D-959B-B087330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769DD-0336-449B-9708-C29D994D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E0D97-4AF6-4181-B04D-7A95BBDC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50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194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6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B4898-091D-49F5-97E2-689BFA51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323E9-9ADE-40B3-A86D-27531AEC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8656F-60E2-400E-8294-C2C7BCE7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3A345-2912-45A0-95EE-4402747F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E6367-0D67-4B59-9928-82D3FC35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9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E9C38-B41F-40A9-A8B8-64F14ADD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58A98-8214-422F-B955-3810F369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1BE7DE-F54B-48F4-9738-3FB8E61D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82F30-8BA4-4C6F-9F1D-CE5EBEC4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97ADE-AC49-40BE-82EB-8793BF5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74406-EC04-4791-B121-C243D49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D9920-D741-4C96-8B5A-D1DBCA9B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D867-9F33-4473-A2AC-61CB557C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BBC10-A269-4678-A53E-C529DFFC0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911AED-F5C7-4871-8D96-57D2CA1D4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66D33E-3A7F-4773-BD58-DCF7430C3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660AEF-AB44-4FE2-882B-A418AF79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BAE1B1-5D83-4918-B3A0-008F2C22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5559DC-7D52-4455-9030-F8EC46C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531C2-0B06-4FD6-9CB6-E24641F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A4A99D-4458-48EF-B2E0-1299B654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0400E-876C-403D-AF34-2C3DC5DC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34F07B-F36C-4ABF-B7BA-5A56AEB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9EAE90-250F-4790-9268-132033C7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941022-9056-4B45-BCEF-818E8245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B5CE22-1691-40B7-8035-8E4A939C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0019F-A72D-407E-AEC3-4296E973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2C5C7-9A9D-4693-84DB-7E186426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2ED1C3-BEE5-4AEA-9BBA-079234D3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ADE83-B813-459E-B1F3-6E3CC17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2BACD-84D5-4B3A-987F-91E5AA0D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400EF-44C3-405B-8558-6A7CA898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AB91F-5EF9-43A4-A21A-2B6D141E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EFA5C1-07FC-4C9E-9BCE-EBF0B377F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8C806-6702-49F4-A291-8CBB2375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BEA48-29F6-48D8-B3C7-B90C278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E6FAA-4A53-44D1-956C-40F854B7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2E082-E8A1-4A03-B22C-E231220A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3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CACBB6-86F8-4EE0-A1DE-E4B112EB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6FEAC8-0576-46EF-A9BB-9C3C2119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AB04-4A5C-416C-8D8B-989D257B8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2BC5-DBEA-4405-AA69-2F3E60BB1B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AD480-E5E0-4AE4-8274-70E293662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03D71-3594-4E06-8824-E433E950A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EF45-7B75-4675-8762-2F540E48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3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2E4B-5D91-4889-95EC-CFFBAC007AD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DAAA-4516-4C49-B14C-45E7A02AB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5.png"/><Relationship Id="rId39" Type="http://schemas.openxmlformats.org/officeDocument/2006/relationships/image" Target="../media/image18.png"/><Relationship Id="rId21" Type="http://schemas.openxmlformats.org/officeDocument/2006/relationships/tags" Target="../tags/tag23.xml"/><Relationship Id="rId34" Type="http://schemas.openxmlformats.org/officeDocument/2006/relationships/image" Target="../media/image13.png"/><Relationship Id="rId42" Type="http://schemas.openxmlformats.org/officeDocument/2006/relationships/image" Target="../media/image21.png"/><Relationship Id="rId47" Type="http://schemas.openxmlformats.org/officeDocument/2006/relationships/image" Target="../media/image26.png"/><Relationship Id="rId50" Type="http://schemas.openxmlformats.org/officeDocument/2006/relationships/image" Target="../media/image29.png"/><Relationship Id="rId55" Type="http://schemas.openxmlformats.org/officeDocument/2006/relationships/image" Target="../media/image34.PN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image" Target="../media/image8.png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image" Target="../media/image11.pn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image" Target="../media/image37.PNG"/><Relationship Id="rId5" Type="http://schemas.openxmlformats.org/officeDocument/2006/relationships/tags" Target="../tags/tag7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Relationship Id="rId35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56" Type="http://schemas.openxmlformats.org/officeDocument/2006/relationships/image" Target="../media/image35.png"/><Relationship Id="rId8" Type="http://schemas.openxmlformats.org/officeDocument/2006/relationships/tags" Target="../tags/tag10.xml"/><Relationship Id="rId51" Type="http://schemas.openxmlformats.org/officeDocument/2006/relationships/image" Target="../media/image30.png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slideLayout" Target="../slideLayouts/slideLayout13.xml"/><Relationship Id="rId33" Type="http://schemas.openxmlformats.org/officeDocument/2006/relationships/image" Target="../media/image12.png"/><Relationship Id="rId38" Type="http://schemas.openxmlformats.org/officeDocument/2006/relationships/image" Target="../media/image17.png"/><Relationship Id="rId46" Type="http://schemas.openxmlformats.org/officeDocument/2006/relationships/image" Target="../media/image25.png"/><Relationship Id="rId59" Type="http://schemas.openxmlformats.org/officeDocument/2006/relationships/image" Target="../media/image38.png"/><Relationship Id="rId20" Type="http://schemas.openxmlformats.org/officeDocument/2006/relationships/tags" Target="../tags/tag22.xml"/><Relationship Id="rId41" Type="http://schemas.openxmlformats.org/officeDocument/2006/relationships/image" Target="../media/image20.png"/><Relationship Id="rId54" Type="http://schemas.openxmlformats.org/officeDocument/2006/relationships/image" Target="../media/image3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image" Target="../media/image7.png"/><Relationship Id="rId36" Type="http://schemas.openxmlformats.org/officeDocument/2006/relationships/image" Target="../media/image15.png"/><Relationship Id="rId49" Type="http://schemas.openxmlformats.org/officeDocument/2006/relationships/image" Target="../media/image28.PNG"/><Relationship Id="rId57" Type="http://schemas.openxmlformats.org/officeDocument/2006/relationships/image" Target="../media/image36.png"/><Relationship Id="rId10" Type="http://schemas.openxmlformats.org/officeDocument/2006/relationships/tags" Target="../tags/tag12.xml"/><Relationship Id="rId31" Type="http://schemas.openxmlformats.org/officeDocument/2006/relationships/image" Target="../media/image10.png"/><Relationship Id="rId44" Type="http://schemas.openxmlformats.org/officeDocument/2006/relationships/image" Target="../media/image23.png"/><Relationship Id="rId5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9166-9C93-4152-89C9-BA3CA24A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900-F686-4919-A6C4-BD05F06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067" y="2334126"/>
            <a:ext cx="9144000" cy="576713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 </a:t>
            </a:r>
            <a:r>
              <a:rPr lang="fr-FR" sz="2800" dirty="0"/>
              <a:t>Lycée</a:t>
            </a:r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</a:t>
            </a:r>
          </a:p>
          <a:p>
            <a:pPr algn="l"/>
            <a:r>
              <a:rPr lang="fr-FR" sz="2800" b="1" dirty="0"/>
              <a:t>-</a:t>
            </a:r>
            <a:r>
              <a:rPr lang="fr-FR" dirty="0"/>
              <a:t>Réactions d’oxydo-réduction</a:t>
            </a:r>
          </a:p>
          <a:p>
            <a:pPr algn="l"/>
            <a:r>
              <a:rPr lang="fr-FR" dirty="0"/>
              <a:t>-Titrages</a:t>
            </a:r>
          </a:p>
          <a:p>
            <a:pPr algn="l"/>
            <a:r>
              <a:rPr lang="fr-FR" dirty="0"/>
              <a:t>-Fonctionnement d’une pile de concentration</a:t>
            </a:r>
          </a:p>
          <a:p>
            <a:pPr algn="l"/>
            <a:r>
              <a:rPr lang="fr-FR" dirty="0"/>
              <a:t>-Approche intuitive de la combustion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F2A3F0-1E46-4042-97EB-D49AB6215D20}"/>
              </a:ext>
            </a:extLst>
          </p:cNvPr>
          <p:cNvSpPr txBox="1">
            <a:spLocks/>
          </p:cNvSpPr>
          <p:nvPr/>
        </p:nvSpPr>
        <p:spPr>
          <a:xfrm>
            <a:off x="1761067" y="297977"/>
            <a:ext cx="8669866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" dirty="0">
                <a:latin typeface="Cambria"/>
                <a:ea typeface="Cambria"/>
                <a:cs typeface="Cambria"/>
                <a:sym typeface="Cambria"/>
              </a:rPr>
              <a:t>LC 02: Énergie chimique 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9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AE2E-5178-493C-BA2F-1977706D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13F5B9-F850-4AC8-87F6-8AC33D4DC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06" y="365125"/>
            <a:ext cx="4017702" cy="6326217"/>
          </a:xfrm>
        </p:spPr>
      </p:pic>
    </p:spTree>
    <p:extLst>
      <p:ext uri="{BB962C8B-B14F-4D97-AF65-F5344CB8AC3E}">
        <p14:creationId xmlns:p14="http://schemas.microsoft.com/office/powerpoint/2010/main" val="6651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0C63-99AC-43D4-9AF6-DAF88006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Triangle du feu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E27BBCA-E612-445F-9D4D-E9A525B49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68" y="1825625"/>
            <a:ext cx="4989664" cy="4351338"/>
          </a:xfrm>
        </p:spPr>
      </p:pic>
    </p:spTree>
    <p:extLst>
      <p:ext uri="{BB962C8B-B14F-4D97-AF65-F5344CB8AC3E}">
        <p14:creationId xmlns:p14="http://schemas.microsoft.com/office/powerpoint/2010/main" val="17654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B746E-1D86-4615-B71B-9D54A666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Pouvoir calorifique de l’éthanol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12C-0E48-41BD-90BB-B9B08E17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l’élévation de température d’une quantité connue d’eau pour remonter à Q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Puis, on mesure la masse d’éthanol brûlée pour en déduire PC : 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3864C-DBA7-4DDB-89BA-2ED6B168D782}"/>
              </a:ext>
            </a:extLst>
          </p:cNvPr>
          <p:cNvSpPr/>
          <p:nvPr/>
        </p:nvSpPr>
        <p:spPr>
          <a:xfrm>
            <a:off x="838200" y="2813758"/>
            <a:ext cx="5586663" cy="908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24F8217-8722-44A3-821B-2668D636BB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6" y="3143555"/>
            <a:ext cx="5239528" cy="3696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687A86-7E3E-41D7-BC94-4650601E8721}"/>
              </a:ext>
            </a:extLst>
          </p:cNvPr>
          <p:cNvSpPr/>
          <p:nvPr/>
        </p:nvSpPr>
        <p:spPr>
          <a:xfrm>
            <a:off x="1078653" y="5101552"/>
            <a:ext cx="3004063" cy="908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0F44B92-90AF-417C-82FF-F005A11F7C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7" y="5362650"/>
            <a:ext cx="2631280" cy="4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E818C-F295-4A4E-9BC3-9BB6F2DA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3" y="236788"/>
            <a:ext cx="3176336" cy="1325563"/>
          </a:xfrm>
        </p:spPr>
        <p:txBody>
          <a:bodyPr>
            <a:normAutofit/>
          </a:bodyPr>
          <a:lstStyle/>
          <a:p>
            <a:r>
              <a:rPr lang="fr-FR" u="sng" dirty="0"/>
              <a:t>Dispositif expérimental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40250B-B8F5-4EC3-BF10-ABCF4B251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21" y="236788"/>
            <a:ext cx="6617264" cy="6258552"/>
          </a:xfrm>
        </p:spPr>
      </p:pic>
    </p:spTree>
    <p:extLst>
      <p:ext uri="{BB962C8B-B14F-4D97-AF65-F5344CB8AC3E}">
        <p14:creationId xmlns:p14="http://schemas.microsoft.com/office/powerpoint/2010/main" val="326199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A720B58-84A4-4658-BC96-6CCBEC6A4D4F}"/>
              </a:ext>
            </a:extLst>
          </p:cNvPr>
          <p:cNvSpPr/>
          <p:nvPr/>
        </p:nvSpPr>
        <p:spPr>
          <a:xfrm>
            <a:off x="1643029" y="3823481"/>
            <a:ext cx="3522390" cy="12097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 1">
            <a:extLst>
              <a:ext uri="{FF2B5EF4-FFF2-40B4-BE49-F238E27FC236}">
                <a16:creationId xmlns:a16="http://schemas.microsoft.com/office/drawing/2014/main" id="{11C4883A-CCAC-43CB-92BD-BB0DAD7C5F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38" y="159689"/>
            <a:ext cx="7164477" cy="309797"/>
          </a:xfrm>
          <a:prstGeom prst="rect">
            <a:avLst/>
          </a:prstGeom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1EEDCA8-D81D-4E9F-BE64-E047C374C40F}"/>
              </a:ext>
            </a:extLst>
          </p:cNvPr>
          <p:cNvCxnSpPr/>
          <p:nvPr/>
        </p:nvCxnSpPr>
        <p:spPr>
          <a:xfrm>
            <a:off x="5352031" y="4569376"/>
            <a:ext cx="2015232" cy="0"/>
          </a:xfrm>
          <a:prstGeom prst="straightConnector1">
            <a:avLst/>
          </a:prstGeom>
          <a:ln w="2540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DDC5BC8-F66B-437B-BEC4-6EE4D0FC95E0}"/>
              </a:ext>
            </a:extLst>
          </p:cNvPr>
          <p:cNvSpPr/>
          <p:nvPr/>
        </p:nvSpPr>
        <p:spPr>
          <a:xfrm>
            <a:off x="7601873" y="3823480"/>
            <a:ext cx="2947099" cy="1224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1FB4A0-B73B-435A-BB62-7B2C1ABF9645}"/>
              </a:ext>
            </a:extLst>
          </p:cNvPr>
          <p:cNvSpPr/>
          <p:nvPr/>
        </p:nvSpPr>
        <p:spPr>
          <a:xfrm>
            <a:off x="4964245" y="6106282"/>
            <a:ext cx="2237173" cy="669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D18BD58-FD86-476A-B653-B6994EAC6276}"/>
              </a:ext>
            </a:extLst>
          </p:cNvPr>
          <p:cNvCxnSpPr>
            <a:cxnSpLocks/>
          </p:cNvCxnSpPr>
          <p:nvPr/>
        </p:nvCxnSpPr>
        <p:spPr>
          <a:xfrm flipV="1">
            <a:off x="7369444" y="5600800"/>
            <a:ext cx="1246524" cy="831403"/>
          </a:xfrm>
          <a:prstGeom prst="straightConnector1">
            <a:avLst/>
          </a:prstGeom>
          <a:ln w="2540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3F36B4-2613-437E-926A-03425343D168}"/>
              </a:ext>
            </a:extLst>
          </p:cNvPr>
          <p:cNvCxnSpPr>
            <a:cxnSpLocks/>
          </p:cNvCxnSpPr>
          <p:nvPr/>
        </p:nvCxnSpPr>
        <p:spPr>
          <a:xfrm>
            <a:off x="3576032" y="5484435"/>
            <a:ext cx="962252" cy="733743"/>
          </a:xfrm>
          <a:prstGeom prst="straightConnector1">
            <a:avLst/>
          </a:prstGeom>
          <a:ln w="2540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61761E6-BD24-4D5A-A1D6-88A938A989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20" y="6311952"/>
            <a:ext cx="1838771" cy="260776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845DC611-9712-4B81-84C8-B9E82C90B8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5" y="5505011"/>
            <a:ext cx="826747" cy="191576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D0C7AA08-326A-4236-9B25-F2DBD7D84B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3" y="5843842"/>
            <a:ext cx="706998" cy="193394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ACD297D2-7800-4126-ACDD-C126F2676B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32" y="4271248"/>
            <a:ext cx="1782857" cy="1702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CE0F77-28C1-4566-9E6D-21BCE0C8BE4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28" y="4252245"/>
            <a:ext cx="1388009" cy="25605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4D88DFAD-C517-42A9-8E70-613A16C53A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15" y="4528840"/>
            <a:ext cx="246857" cy="2290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6BA61C-293A-456A-81DD-93FE00DCEC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55" y="4313946"/>
            <a:ext cx="999382" cy="2554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36EFBB-A999-4C68-A0B7-A919A5FBC53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2" y="4315153"/>
            <a:ext cx="1176827" cy="25653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5D7F0C0C-C728-4B4A-AE02-CF85EF6798B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4" y="6474142"/>
            <a:ext cx="595603" cy="19522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898863B-3FB2-4A69-9CE8-F052EFE23BF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65" y="6472376"/>
            <a:ext cx="661772" cy="257470"/>
          </a:xfrm>
          <a:prstGeom prst="rect">
            <a:avLst/>
          </a:prstGeom>
        </p:spPr>
      </p:pic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87D0BA9D-1897-4436-9E91-6E9FC60127FF}"/>
              </a:ext>
            </a:extLst>
          </p:cNvPr>
          <p:cNvGrpSpPr/>
          <p:nvPr/>
        </p:nvGrpSpPr>
        <p:grpSpPr>
          <a:xfrm>
            <a:off x="5069008" y="605286"/>
            <a:ext cx="2432481" cy="3075083"/>
            <a:chOff x="1093061" y="751719"/>
            <a:chExt cx="2432481" cy="2823100"/>
          </a:xfrm>
        </p:grpSpPr>
        <p:grpSp>
          <p:nvGrpSpPr>
            <p:cNvPr id="2049" name="Groupe 2048">
              <a:extLst>
                <a:ext uri="{FF2B5EF4-FFF2-40B4-BE49-F238E27FC236}">
                  <a16:creationId xmlns:a16="http://schemas.microsoft.com/office/drawing/2014/main" id="{B9EAAFF4-E046-4656-B201-E235684EEB13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1093061" y="751719"/>
              <a:ext cx="2432481" cy="2823100"/>
              <a:chOff x="1093061" y="751719"/>
              <a:chExt cx="2432481" cy="28231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3FEBF0-D3CF-459B-A250-B3EBFF20C0E3}"/>
                  </a:ext>
                </a:extLst>
              </p:cNvPr>
              <p:cNvSpPr/>
              <p:nvPr/>
            </p:nvSpPr>
            <p:spPr>
              <a:xfrm>
                <a:off x="1093061" y="751719"/>
                <a:ext cx="2432481" cy="28231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A68A8767-920A-4183-8BA9-E4E1BD362C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592" y="913483"/>
                <a:ext cx="2219417" cy="222621"/>
              </a:xfrm>
              <a:prstGeom prst="rect">
                <a:avLst/>
              </a:prstGeom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5F8750A1-0CB3-4211-B1FD-3859EA471B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591" y="1444613"/>
                <a:ext cx="2200586" cy="224418"/>
              </a:xfrm>
              <a:prstGeom prst="rect">
                <a:avLst/>
              </a:prstGeom>
            </p:spPr>
          </p:pic>
          <p:pic>
            <p:nvPicPr>
              <p:cNvPr id="121" name="Image 120">
                <a:extLst>
                  <a:ext uri="{FF2B5EF4-FFF2-40B4-BE49-F238E27FC236}">
                    <a16:creationId xmlns:a16="http://schemas.microsoft.com/office/drawing/2014/main" id="{47CC50B7-43F9-4CEB-8279-BF042AB25EC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591" y="1983190"/>
                <a:ext cx="2205470" cy="228055"/>
              </a:xfrm>
              <a:prstGeom prst="rect">
                <a:avLst/>
              </a:prstGeom>
            </p:spPr>
          </p:pic>
          <p:pic>
            <p:nvPicPr>
              <p:cNvPr id="2048" name="Image 2047">
                <a:extLst>
                  <a:ext uri="{FF2B5EF4-FFF2-40B4-BE49-F238E27FC236}">
                    <a16:creationId xmlns:a16="http://schemas.microsoft.com/office/drawing/2014/main" id="{58816704-7EF9-4F03-801B-2BCFE9A3BE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592" y="2467142"/>
                <a:ext cx="2224231" cy="229896"/>
              </a:xfrm>
              <a:prstGeom prst="rect">
                <a:avLst/>
              </a:prstGeom>
            </p:spPr>
          </p:pic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B4004465-CFE9-45DC-941D-C6759F6DFFB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591" y="2969746"/>
                <a:ext cx="2206282" cy="231751"/>
              </a:xfrm>
              <a:prstGeom prst="rect">
                <a:avLst/>
              </a:prstGeom>
            </p:spPr>
          </p:pic>
        </p:grp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66824C2-7912-4652-BE55-3B47D4F0C13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45" y="3120039"/>
              <a:ext cx="1009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9669A8F2-D7B0-4B68-82FE-1F718DEFD859}"/>
              </a:ext>
            </a:extLst>
          </p:cNvPr>
          <p:cNvGrpSpPr/>
          <p:nvPr/>
        </p:nvGrpSpPr>
        <p:grpSpPr>
          <a:xfrm>
            <a:off x="9007931" y="5484435"/>
            <a:ext cx="593227" cy="199433"/>
            <a:chOff x="7172789" y="6006564"/>
            <a:chExt cx="593227" cy="199433"/>
          </a:xfrm>
        </p:grpSpPr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E0A22AC4-D1BB-4426-B422-3A2C61DB1AB4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789" y="6006564"/>
              <a:ext cx="593227" cy="199433"/>
            </a:xfrm>
            <a:prstGeom prst="rect">
              <a:avLst/>
            </a:prstGeom>
          </p:spPr>
        </p:pic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963DC849-5A2B-4478-B324-FCA734C6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521893" y="6123694"/>
              <a:ext cx="1009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Image 114">
            <a:extLst>
              <a:ext uri="{FF2B5EF4-FFF2-40B4-BE49-F238E27FC236}">
                <a16:creationId xmlns:a16="http://schemas.microsoft.com/office/drawing/2014/main" id="{6C01EE11-C348-437E-A2E1-010F9CC0DD6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32" y="5485939"/>
            <a:ext cx="102095" cy="16761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2B6FD42-4128-4B05-983F-57DB1A0A85C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77" y="5500341"/>
            <a:ext cx="283972" cy="172675"/>
          </a:xfrm>
          <a:prstGeom prst="rect">
            <a:avLst/>
          </a:prstGeom>
        </p:spPr>
      </p:pic>
      <p:cxnSp>
        <p:nvCxnSpPr>
          <p:cNvPr id="2055" name="Connecteur droit 2054">
            <a:extLst>
              <a:ext uri="{FF2B5EF4-FFF2-40B4-BE49-F238E27FC236}">
                <a16:creationId xmlns:a16="http://schemas.microsoft.com/office/drawing/2014/main" id="{AA13B989-1760-4EC0-B6A6-29DE5D17EF74}"/>
              </a:ext>
            </a:extLst>
          </p:cNvPr>
          <p:cNvCxnSpPr>
            <a:cxnSpLocks/>
          </p:cNvCxnSpPr>
          <p:nvPr/>
        </p:nvCxnSpPr>
        <p:spPr>
          <a:xfrm>
            <a:off x="2248322" y="6573976"/>
            <a:ext cx="115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9" name="Image 2058">
            <a:extLst>
              <a:ext uri="{FF2B5EF4-FFF2-40B4-BE49-F238E27FC236}">
                <a16:creationId xmlns:a16="http://schemas.microsoft.com/office/drawing/2014/main" id="{C0C04B5C-2CD9-478A-9BF4-37418B0C98B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61" y="6037236"/>
            <a:ext cx="727197" cy="1997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1887999-A4F2-4454-99B7-023FDD91D902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60" y="6062198"/>
            <a:ext cx="278816" cy="17832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463D70A-3F51-4ED7-AEEC-0694EDF37AA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866381" y="3909072"/>
            <a:ext cx="1454881" cy="1006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86E3E7-D73B-4FAA-BBE8-A19064F96A9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98" y="4287859"/>
            <a:ext cx="290277" cy="27048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0F95A77-8902-4C91-80BD-7CEF6FA70A3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55" y="4325337"/>
            <a:ext cx="119093" cy="1955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8E075D-8002-4752-BF53-40D64F24A47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0" y="4295385"/>
            <a:ext cx="223639" cy="2554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7D2B7AF-6388-41D1-A4E9-6FCE7698F4B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59" y="4218711"/>
            <a:ext cx="137172" cy="289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6E33779-41F6-4A56-9CB5-C5F1FAB5ED20}"/>
                  </a:ext>
                </a:extLst>
              </p:cNvPr>
              <p:cNvSpPr txBox="1"/>
              <p:nvPr/>
            </p:nvSpPr>
            <p:spPr>
              <a:xfrm>
                <a:off x="9157919" y="4300097"/>
                <a:ext cx="274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6E33779-41F6-4A56-9CB5-C5F1FAB5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919" y="4300097"/>
                <a:ext cx="274599" cy="276999"/>
              </a:xfrm>
              <a:prstGeom prst="rect">
                <a:avLst/>
              </a:prstGeom>
              <a:blipFill>
                <a:blip r:embed="rId50"/>
                <a:stretch>
                  <a:fillRect l="-2222" r="-444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65A4982-2F4F-410C-9947-2CD4D0E43EC5}"/>
              </a:ext>
            </a:extLst>
          </p:cNvPr>
          <p:cNvSpPr/>
          <p:nvPr/>
        </p:nvSpPr>
        <p:spPr>
          <a:xfrm>
            <a:off x="3918071" y="4163980"/>
            <a:ext cx="584054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BC19620-59EC-4A68-9C98-8C157EBBB708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4287349" y="4199544"/>
            <a:ext cx="148592" cy="31369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89FCCE7-AE97-4B76-8447-8154F2EDBB21}"/>
              </a:ext>
            </a:extLst>
          </p:cNvPr>
          <p:cNvSpPr/>
          <p:nvPr/>
        </p:nvSpPr>
        <p:spPr>
          <a:xfrm>
            <a:off x="1607839" y="5349410"/>
            <a:ext cx="525572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3949EA-9D06-4ECC-AA84-00AADD250D8B}"/>
              </a:ext>
            </a:extLst>
          </p:cNvPr>
          <p:cNvSpPr/>
          <p:nvPr/>
        </p:nvSpPr>
        <p:spPr>
          <a:xfrm>
            <a:off x="1850360" y="5774590"/>
            <a:ext cx="186920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47B4F4-338A-435B-ADAF-49ECFB9F368E}"/>
              </a:ext>
            </a:extLst>
          </p:cNvPr>
          <p:cNvSpPr/>
          <p:nvPr/>
        </p:nvSpPr>
        <p:spPr>
          <a:xfrm>
            <a:off x="2803809" y="6388762"/>
            <a:ext cx="584054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329109-AF3B-4FA6-942E-631AF26DCE1A}"/>
              </a:ext>
            </a:extLst>
          </p:cNvPr>
          <p:cNvSpPr/>
          <p:nvPr/>
        </p:nvSpPr>
        <p:spPr>
          <a:xfrm>
            <a:off x="10032577" y="5889362"/>
            <a:ext cx="584054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EE1C96-DF27-4A63-8DD3-4D8C5BA65C19}"/>
              </a:ext>
            </a:extLst>
          </p:cNvPr>
          <p:cNvSpPr/>
          <p:nvPr/>
        </p:nvSpPr>
        <p:spPr>
          <a:xfrm>
            <a:off x="10000107" y="5349410"/>
            <a:ext cx="584054" cy="405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68A366F-786E-4D31-B90C-6F0F43DCDF6F}"/>
                  </a:ext>
                </a:extLst>
              </p:cNvPr>
              <p:cNvSpPr txBox="1"/>
              <p:nvPr/>
            </p:nvSpPr>
            <p:spPr>
              <a:xfrm>
                <a:off x="1944388" y="544565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68A366F-786E-4D31-B90C-6F0F43D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88" y="5445651"/>
                <a:ext cx="181140" cy="276999"/>
              </a:xfrm>
              <a:prstGeom prst="rect">
                <a:avLst/>
              </a:prstGeom>
              <a:blipFill>
                <a:blip r:embed="rId52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3AF90E2-5550-4623-B04F-5E241A6B5ED7}"/>
                  </a:ext>
                </a:extLst>
              </p:cNvPr>
              <p:cNvSpPr txBox="1"/>
              <p:nvPr/>
            </p:nvSpPr>
            <p:spPr>
              <a:xfrm>
                <a:off x="1853251" y="57939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3AF90E2-5550-4623-B04F-5E241A6B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51" y="5793931"/>
                <a:ext cx="181139" cy="276999"/>
              </a:xfrm>
              <a:prstGeom prst="rect">
                <a:avLst/>
              </a:prstGeom>
              <a:blipFill>
                <a:blip r:embed="rId5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09BC313-26BD-430E-BC9D-525CCDB23695}"/>
              </a:ext>
            </a:extLst>
          </p:cNvPr>
          <p:cNvSpPr txBox="1"/>
          <p:nvPr/>
        </p:nvSpPr>
        <p:spPr>
          <a:xfrm>
            <a:off x="2868740" y="6433256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B6A2442-DB71-4DA7-9660-4183EF2D535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03" y="6289625"/>
            <a:ext cx="362503" cy="264689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FDF1AF0E-1D2A-4331-AE00-C9476DED87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07" y="6269824"/>
            <a:ext cx="362503" cy="264689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FAE5803B-4623-4E28-A98C-25BE16BA3AA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46" y="6299858"/>
            <a:ext cx="144165" cy="26468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776697D1-7637-4B76-92A4-74D09BB7C5D0}"/>
              </a:ext>
            </a:extLst>
          </p:cNvPr>
          <p:cNvSpPr txBox="1"/>
          <p:nvPr/>
        </p:nvSpPr>
        <p:spPr>
          <a:xfrm>
            <a:off x="5245366" y="6276356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09E45C8-2658-4632-A7E0-7D41708EB9A7}"/>
              </a:ext>
            </a:extLst>
          </p:cNvPr>
          <p:cNvSpPr txBox="1"/>
          <p:nvPr/>
        </p:nvSpPr>
        <p:spPr>
          <a:xfrm>
            <a:off x="5860895" y="6283470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8C95763-C8F2-4F51-9E82-92FDC76A3B6D}"/>
              </a:ext>
            </a:extLst>
          </p:cNvPr>
          <p:cNvSpPr txBox="1"/>
          <p:nvPr/>
        </p:nvSpPr>
        <p:spPr>
          <a:xfrm>
            <a:off x="6577961" y="6257514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3797AB0-44DB-4332-B3D3-425750E99EE5}"/>
              </a:ext>
            </a:extLst>
          </p:cNvPr>
          <p:cNvSpPr txBox="1"/>
          <p:nvPr/>
        </p:nvSpPr>
        <p:spPr>
          <a:xfrm>
            <a:off x="10088676" y="5443729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CC02083-5863-4967-A4D8-73561EC7269D}"/>
              </a:ext>
            </a:extLst>
          </p:cNvPr>
          <p:cNvSpPr txBox="1"/>
          <p:nvPr/>
        </p:nvSpPr>
        <p:spPr>
          <a:xfrm>
            <a:off x="10139949" y="6015546"/>
            <a:ext cx="2034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3863E93-9526-4FB5-B428-0388C40444EB}"/>
                  </a:ext>
                </a:extLst>
              </p:cNvPr>
              <p:cNvSpPr txBox="1"/>
              <p:nvPr/>
            </p:nvSpPr>
            <p:spPr>
              <a:xfrm>
                <a:off x="4950444" y="5443729"/>
                <a:ext cx="2174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:r>
                  <a:rPr lang="fr-FR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=−1219 </m:t>
                    </m:r>
                    <m:r>
                      <a:rPr 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3863E93-9526-4FB5-B428-0388C404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44" y="5443729"/>
                <a:ext cx="2174313" cy="276999"/>
              </a:xfrm>
              <a:prstGeom prst="rect">
                <a:avLst/>
              </a:prstGeom>
              <a:blipFill>
                <a:blip r:embed="rId54"/>
                <a:stretch>
                  <a:fillRect l="-1120" t="-2222" r="-56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1A10E1-2E75-402A-81C1-2FA57944665D}"/>
              </a:ext>
            </a:extLst>
          </p:cNvPr>
          <p:cNvCxnSpPr>
            <a:cxnSpLocks/>
          </p:cNvCxnSpPr>
          <p:nvPr/>
        </p:nvCxnSpPr>
        <p:spPr>
          <a:xfrm flipH="1">
            <a:off x="5572321" y="2163200"/>
            <a:ext cx="13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0C0E8DAD-0D4C-454B-A506-C10F023A192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56" y="6049062"/>
            <a:ext cx="685859" cy="36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3140153C-70CF-4210-82AB-0AD370CD1DD2}"/>
                  </a:ext>
                </a:extLst>
              </p:cNvPr>
              <p:cNvSpPr txBox="1"/>
              <p:nvPr/>
            </p:nvSpPr>
            <p:spPr>
              <a:xfrm>
                <a:off x="1828310" y="605006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3140153C-70CF-4210-82AB-0AD370CD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10" y="6050061"/>
                <a:ext cx="181139" cy="276999"/>
              </a:xfrm>
              <a:prstGeom prst="rect">
                <a:avLst/>
              </a:prstGeom>
              <a:blipFill>
                <a:blip r:embed="rId5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73F8098-17C0-46E5-97EE-0AC8E34123FF}"/>
                  </a:ext>
                </a:extLst>
              </p:cNvPr>
              <p:cNvSpPr txBox="1"/>
              <p:nvPr/>
            </p:nvSpPr>
            <p:spPr>
              <a:xfrm>
                <a:off x="1731169" y="64096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73F8098-17C0-46E5-97EE-0AC8E341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69" y="6409678"/>
                <a:ext cx="181139" cy="276999"/>
              </a:xfrm>
              <a:prstGeom prst="rect">
                <a:avLst/>
              </a:prstGeom>
              <a:blipFill>
                <a:blip r:embed="rId5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age 85">
            <a:extLst>
              <a:ext uri="{FF2B5EF4-FFF2-40B4-BE49-F238E27FC236}">
                <a16:creationId xmlns:a16="http://schemas.microsoft.com/office/drawing/2014/main" id="{4143F68E-7049-4E9B-BFAD-F92683CF3E9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08" y="3317308"/>
            <a:ext cx="2206282" cy="2561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607386-AA32-4364-81D2-8FD4181309A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96" y="3301242"/>
            <a:ext cx="390915" cy="29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FA92971-2305-48AE-87E6-D6198A1BAB0B}"/>
                  </a:ext>
                </a:extLst>
              </p:cNvPr>
              <p:cNvSpPr txBox="1"/>
              <p:nvPr/>
            </p:nvSpPr>
            <p:spPr>
              <a:xfrm>
                <a:off x="6050442" y="3317309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381</m:t>
                      </m:r>
                    </m:oMath>
                  </m:oMathPara>
                </a14:m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FA92971-2305-48AE-87E6-D6198A1B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42" y="3317309"/>
                <a:ext cx="437620" cy="276999"/>
              </a:xfrm>
              <a:prstGeom prst="rect">
                <a:avLst/>
              </a:prstGeom>
              <a:blipFill>
                <a:blip r:embed="rId59"/>
                <a:stretch>
                  <a:fillRect l="-12676" r="-140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re 1">
            <a:extLst>
              <a:ext uri="{FF2B5EF4-FFF2-40B4-BE49-F238E27FC236}">
                <a16:creationId xmlns:a16="http://schemas.microsoft.com/office/drawing/2014/main" id="{A6FAC65D-F508-4BC3-9664-4589FB90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09" y="-378082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Approche microscopique de l’énergie chimique</a:t>
            </a:r>
          </a:p>
        </p:txBody>
      </p:sp>
    </p:spTree>
    <p:extLst>
      <p:ext uri="{BB962C8B-B14F-4D97-AF65-F5344CB8AC3E}">
        <p14:creationId xmlns:p14="http://schemas.microsoft.com/office/powerpoint/2010/main" val="174361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72496-DFAB-4CF4-B07F-132E6A10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467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Approche microscopique de l’énergie chimique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58AACB-68BF-4DB5-BD47-C0E933C4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48" y="964096"/>
            <a:ext cx="8236715" cy="5608554"/>
          </a:xfrm>
        </p:spPr>
      </p:pic>
    </p:spTree>
    <p:extLst>
      <p:ext uri="{BB962C8B-B14F-4D97-AF65-F5344CB8AC3E}">
        <p14:creationId xmlns:p14="http://schemas.microsoft.com/office/powerpoint/2010/main" val="253346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DB847-D09D-4903-9987-89373FBC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08117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La pile Daniell </a:t>
            </a:r>
          </a:p>
        </p:txBody>
      </p:sp>
      <p:pic>
        <p:nvPicPr>
          <p:cNvPr id="4" name="Picture 2 2" descr="Les piles : générateurs électrochimiques : Fiche de cours - Physique-chimie  | SchoolMouv">
            <a:extLst>
              <a:ext uri="{FF2B5EF4-FFF2-40B4-BE49-F238E27FC236}">
                <a16:creationId xmlns:a16="http://schemas.microsoft.com/office/drawing/2014/main" id="{000A85FA-7E5E-4295-BFD4-1C4D35AB0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08" y="1369845"/>
            <a:ext cx="7741809" cy="46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1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06701-805E-4201-9E95-44C9E7C5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A87FA-C674-48F4-8E8E-42CC644D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BD352D-D3D9-4204-983F-A95C429B8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76" t="41617" r="27089" b="39030"/>
          <a:stretch/>
        </p:blipFill>
        <p:spPr>
          <a:xfrm>
            <a:off x="1574244" y="835012"/>
            <a:ext cx="8523879" cy="19812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8255A7-CDE0-4468-8740-30303C067B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333" y="811086"/>
            <a:ext cx="2672194" cy="257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E17CA3-6FE4-4654-B8B4-B02AB2B35B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33" y="3685125"/>
            <a:ext cx="4945827" cy="2660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F1B6A1-6E95-499F-88F7-CD09CD381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84" t="55344" r="11897" b="22602"/>
          <a:stretch/>
        </p:blipFill>
        <p:spPr>
          <a:xfrm>
            <a:off x="926895" y="4125340"/>
            <a:ext cx="9883113" cy="15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3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D7352-6605-489C-B02C-87FC854B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71CDCC-55C4-42D7-BE9F-5AB9B611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65" y="365125"/>
            <a:ext cx="8887648" cy="5843013"/>
          </a:xfrm>
        </p:spPr>
      </p:pic>
    </p:spTree>
    <p:extLst>
      <p:ext uri="{BB962C8B-B14F-4D97-AF65-F5344CB8AC3E}">
        <p14:creationId xmlns:p14="http://schemas.microsoft.com/office/powerpoint/2010/main" val="2357221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75,028"/>
  <p:tag name="LATEXADDIN" val="\documentclass{article}&#10;\usepackage{amsmath}&#10;\pagestyle{empty}&#10;\begin{document}&#10;&#10;Q=(Ceau$\cdot$meau+Ccan$\cdot$mcan)$\Delta T$&#10;&#10;&#10;\end{document}"/>
  <p:tag name="IGUANATEXSIZE" val="20"/>
  <p:tag name="IGUANATEXCURSOR" val="12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90,4387"/>
  <p:tag name="LATEXADDIN" val="\documentclass{article}&#10;\usepackage{amsmath}&#10;\pagestyle{empty}&#10;\begin{document}&#10;&#10;&#10;4 CO$_2$(g)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75,928"/>
  <p:tag name="LATEXADDIN" val="\documentclass{article}&#10;\usepackage{amsmath}&#10;\pagestyle{empty}&#10;\begin{document}&#10;&#10;&#10;+5 $H_2O (l)$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327,709"/>
  <p:tag name="LATEXADDIN" val="\documentclass{article}&#10;\usepackage{amsmath}&#10;\pagestyle{empty}&#10;\begin{document}&#10;&#10;&#10;$D_{O-O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21,7098"/>
  <p:tag name="LATEXADDIN" val="\documentclass{article}&#10;\usepackage{amsmath}&#10;\pagestyle{empty}&#10;\begin{document}&#10;&#10;$\times 13/2$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48969"/>
  <p:tag name="ORIGINALWIDTH" val="50,2437"/>
  <p:tag name="LATEXADDIN" val="\documentclass{article}&#10;\usepackage{amsmath}&#10;\pagestyle{empty}&#10;\begin{document}&#10;&#10;2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137,9828"/>
  <p:tag name="LATEXADDIN" val="\documentclass{article}&#10;\usepackage{amsmath}&#10;\pagestyle{empty}&#10;\begin{document}&#10;&#10;$\times 4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399,7"/>
  <p:tag name="LATEXADDIN" val="\documentclass{article}&#10;\usepackage{amsmath}&#10;\pagestyle{empty}&#10;\begin{document}&#10;&#10;&#10;2$D_{O-H}$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134,9832"/>
  <p:tag name="LATEXADDIN" val="\documentclass{article}&#10;\usepackage{amsmath}&#10;\pagestyle{empty}&#10;\begin{document}&#10;&#10;$\times 5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48969"/>
  <p:tag name="ORIGINALWIDTH" val="50,2437"/>
  <p:tag name="LATEXADDIN" val="\documentclass{article}&#10;\usepackage{amsmath}&#10;\pagestyle{empty}&#10;\begin{document}&#10;&#10;2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16,348"/>
  <p:tag name="LATEXADDIN" val="\documentclass{article}&#10;\usepackage{amsmath}&#10;\pagestyle{empty}&#10;\begin{document}&#10;&#10;&#10;$D_{C-O}=798$ kJ.mol$^{-1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2,4072"/>
  <p:tag name="LATEXADDIN" val="\documentclass{article}&#10;\usepackage{amsmath}&#10;\pagestyle{empty}&#10;\begin{document}&#10;&#10;&#10;PC=-Q/meth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326,9591"/>
  <p:tag name="LATEXADDIN" val="\documentclass{article}&#10;\usepackage{amsmath}&#10;\pagestyle{empty}&#10;\begin{document}&#10;&#10;&#10;$D_{C-O}$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048"/>
  <p:tag name="LAY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26,097"/>
  <p:tag name="LATEXADDIN" val="\documentclass{article}&#10;\usepackage{amsmath}&#10;\pagestyle{empty}&#10;\begin{document}&#10;&#10;&#10;$D_{C-H}=413$ kJ.mol$^{-1}$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15,598"/>
  <p:tag name="LATEXADDIN" val="\documentclass{article}&#10;\usepackage{amsmath}&#10;\pagestyle{empty}&#10;\begin{document}&#10;&#10;&#10;$D_{C-C}=348$ kJ.mol$^{-1}$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17,098"/>
  <p:tag name="LATEXADDIN" val="\documentclass{article}&#10;\usepackage{amsmath}&#10;\pagestyle{empty}&#10;\begin{document}&#10;&#10;&#10;$D_{O-O}=498$ kJ.mol$^{-1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26,847"/>
  <p:tag name="LATEXADDIN" val="\documentclass{article}&#10;\usepackage{amsmath}&#10;\pagestyle{empty}&#10;\begin{document}&#10;&#10;&#10;$D_{O-H}=463$ kJ.mol$^{-1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16,348"/>
  <p:tag name="LATEXADDIN" val="\documentclass{article}&#10;\usepackage{amsmath}&#10;\pagestyle{empty}&#10;\begin{document}&#10;&#10;&#10;$D_{C-O}=798$ kJ.mol$^{-1}$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60,105"/>
  <p:tag name="LATEXADDIN" val="\documentclass{article}&#10;\usepackage{amsmath}&#10;\pagestyle{empty}&#10;\begin{document}&#10;&#10;&#10;La pile: usage unique 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2146,982"/>
  <p:tag name="LATEXADDIN" val="\documentclass{article}&#10;\usepackage{amsmath}&#10;\pagestyle{empty}&#10;\begin{document}&#10;&#10;&#10;L'accumulateur: rechargement possible! &#10;&#10;\end{document}"/>
  <p:tag name="IGUANATEXSIZE" val="20"/>
  <p:tag name="IGUANATEXCURSOR" val="12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2806,899"/>
  <p:tag name="LATEXADDIN" val="\documentclass{article}&#10;\usepackage{amsmath}&#10;\usepackage{color}&#10;\pagestyle{empty}&#10;\begin{document}&#10;\color{white}{Approche microscopique de l'énergie de combustion}&#10;&#10;&#10;&#10;\end{document}"/>
  <p:tag name="IGUANATEXSIZE" val="25"/>
  <p:tag name="IGUANATEXCURSOR" val="16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9,1376"/>
  <p:tag name="LATEXADDIN" val="\documentclass{article}&#10;\usepackage{amsmath}&#10;\pagestyle{empty}&#10;\begin{document}&#10;&#10;(4C, 10 H, 13 O)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456,6929"/>
  <p:tag name="LATEXADDIN" val="\documentclass{article}&#10;\usepackage{amsmath}&#10;\pagestyle{empty}&#10;\begin{document}&#10;&#10;&#10;10$D_{C-H}$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389,9513"/>
  <p:tag name="LATEXADDIN" val="\documentclass{article}&#10;\usepackage{amsmath}&#10;\pagestyle{empty}&#10;\begin{document}&#10;&#10;&#10;3$D_{C-C}$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69,854"/>
  <p:tag name="LATEXADDIN" val="\documentclass{article}&#10;\usepackage{amsmath}&#10;\pagestyle{empty}&#10;\begin{document}&#10;&#10;&#10;Combustion complète&#10;&#10;\end{document}"/>
  <p:tag name="IGUANATEXSIZE" val="15"/>
  <p:tag name="IGUANATEXCURSOR" val="10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79,415"/>
  <p:tag name="LATEXADDIN" val="\documentclass{article}&#10;\usepackage{amsmath}&#10;\pagestyle{empty}&#10;\begin{document}&#10;&#10;&#10;+13/2 $O_2 (g)$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34,9832"/>
  <p:tag name="LATEXADDIN" val="\documentclass{article}&#10;\usepackage{amsmath}&#10;\pagestyle{empty}&#10;\begin{document}&#10;&#10;&#10;(g)&#10;&#10;\end{document}"/>
  <p:tag name="IGUANATEXSIZE" val="18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95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Thème Office</vt:lpstr>
      <vt:lpstr>1_Thème Office</vt:lpstr>
      <vt:lpstr>Présentation PowerPoint</vt:lpstr>
      <vt:lpstr>Triangle du feu</vt:lpstr>
      <vt:lpstr>Pouvoir calorifique de l’éthanol </vt:lpstr>
      <vt:lpstr>Dispositif expérimental</vt:lpstr>
      <vt:lpstr>Approche microscopique de l’énergie chimique</vt:lpstr>
      <vt:lpstr>Approche microscopique de l’énergie chimique</vt:lpstr>
      <vt:lpstr>La pile Daniell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10</cp:revision>
  <dcterms:created xsi:type="dcterms:W3CDTF">2021-05-03T14:46:37Z</dcterms:created>
  <dcterms:modified xsi:type="dcterms:W3CDTF">2021-06-20T16:43:33Z</dcterms:modified>
</cp:coreProperties>
</file>