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56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DDC91-38D8-4A05-A3A8-8473E3FEC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D67537-2A17-47CD-819C-E8B9F4D84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859AC2-FFAB-495F-919D-106CB842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ADF43-134C-4CB4-8D1B-64CF75C0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16E07-D14B-4472-87A2-B620D465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03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28922-D861-4B80-A882-3A23A43F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07E32F-9800-4010-95C5-AEC3F7F66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6875C-E582-4C33-8C68-4B1014D8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6ED3A7-0C59-431F-9267-B62A5A5E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010897-6BBC-4F5C-B07C-A905370C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6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A7174B-C24A-43ED-AB3F-BFF9AEFB5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E9CF27-7B00-4EA0-B4D2-7638A3634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A9F26-7604-48D7-8A5B-A0FDC76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525B3-D54C-467F-8A29-79086169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3E588B-4B24-4438-80C2-2B6E55E7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4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348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5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18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447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84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87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217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41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AFA69-0936-4444-850D-482FA443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67E47-1153-4349-81E6-4895ACF2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6E200-8868-46A5-8B1D-2F02C3EC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D554B-B03D-434C-9504-0CD7182A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134DC3-BFF5-41E1-8155-577C7719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425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683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484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10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0478-EE16-44D6-B59C-ED404D6E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031731-1599-4A29-B977-924C150E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04A04-5331-47D5-B482-360CF7A0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7AAC28-5AD1-4D2C-809E-DFDD3EEC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0D66DE-E0D9-4338-ADCA-E9830836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1A276-0EE4-4335-A945-DC637238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413FC-AC07-470E-99A1-F239E44C8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3643AB-FF4D-4443-A808-3C08609C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F94F1-EADA-4BC6-B4C7-6CCFDC3E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99076E-22C4-41DA-A053-5A79A4D8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39A8C3-1FEE-4C5A-86CD-DEBE4A23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93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32013-AFC2-4B0B-9BBB-FC28ECCB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D1A47-9219-40AC-AA5A-338D0E48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72C6CF-0B26-4F9E-8165-34F7693F6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1A304E-0DFE-474C-A7D9-D2B75D372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7CA3E8-F7CC-424C-82EE-6336770F5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DAF2D6-1D08-42AF-9D83-FE73D335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C563BE-52F8-4A4C-BFD6-2ABD0795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1C5AF4-060E-46F0-ABA4-A08AE7FF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8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17A86-BAE2-4444-9D15-3737208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0AE14A-000B-4125-A57B-C65976B4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60F8FA-4A51-4DB3-9B22-392A679F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F028AC-92CA-4B50-8682-F6548707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7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6BFA-8947-4909-97F8-DAC89A7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5E9FC2-36DD-49A0-B21D-07CF7D63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ECB9CD-37F0-43B5-BD27-B6BCAA3F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54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4740-CB93-422A-9490-350C8190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623D2-5A10-41A8-ADE3-07C11D48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D42163-A70C-4183-8CDC-2F4969C2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33572-8F13-434B-BA6D-3847D15A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8B722-4801-408F-A319-34C9D161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568F06-E94F-4627-B64B-7F506CBD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1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7F903-DC63-4F18-A08F-095AC62B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2DFC5B-4024-4224-855B-447680C54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05A822-0A4F-4AB1-B7F3-6A341314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85EA98-FBF1-4659-B725-F2404F4B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5DC78-0E00-4B4E-B859-958B0E10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2E6B1A-5DBB-41BA-8CF9-4192966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74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6BB523-A452-454D-B0BB-5528DAF5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7056FB-89DE-4777-8D12-4668D64C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3673C-83E1-4053-B87B-9921BEFCA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A1A2-1880-44AD-93B3-B8B31D551A5F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45870-58B9-46DE-9C46-724DEE651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25377-B2D8-4BF4-8A22-084059949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4150-622E-4DB3-8811-3987FF61A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81B2-51FA-4C5D-9AA8-56AF141203A5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BBD-00C1-4C0B-A1C9-8FE8DAF6D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0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79166-9C93-4152-89C9-BA3CA24AF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900-F686-4919-A6C4-BD05F06DA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067" y="2334126"/>
            <a:ext cx="9144000" cy="576713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 </a:t>
            </a:r>
            <a:r>
              <a:rPr lang="fr-FR" sz="2800" dirty="0"/>
              <a:t>Lycée</a:t>
            </a:r>
          </a:p>
          <a:p>
            <a:pPr algn="l"/>
            <a:endParaRPr lang="fr-FR" sz="2000" b="1" dirty="0"/>
          </a:p>
          <a:p>
            <a:pPr algn="l"/>
            <a:r>
              <a:rPr lang="fr-FR" sz="2800" b="1" dirty="0"/>
              <a:t>Prérequis :</a:t>
            </a:r>
          </a:p>
          <a:p>
            <a:pPr algn="l"/>
            <a:r>
              <a:rPr lang="fr-FR" dirty="0"/>
              <a:t>-Notion de constante d’équilibre</a:t>
            </a:r>
          </a:p>
          <a:p>
            <a:pPr algn="l"/>
            <a:r>
              <a:rPr lang="fr-FR" dirty="0"/>
              <a:t>-Titrages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EF2A3F0-1E46-4042-97EB-D49AB6215D20}"/>
              </a:ext>
            </a:extLst>
          </p:cNvPr>
          <p:cNvSpPr txBox="1">
            <a:spLocks/>
          </p:cNvSpPr>
          <p:nvPr/>
        </p:nvSpPr>
        <p:spPr>
          <a:xfrm>
            <a:off x="1761067" y="297977"/>
            <a:ext cx="8669866" cy="185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LC 04: Acides et bases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2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/>
              <a:t>Les produits ménagers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44" y="2048620"/>
            <a:ext cx="3249156" cy="376494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2113991"/>
            <a:ext cx="3699574" cy="36995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62" y="2058778"/>
            <a:ext cx="1607820" cy="381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3" y="1931492"/>
            <a:ext cx="3999199" cy="399919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57081" y="5870221"/>
            <a:ext cx="1602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Contient de l’acide chlorhydrique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HCl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670273" y="5868778"/>
                <a:ext cx="18245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Contient de l’acide éthanoïque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</m:t>
                    </m:r>
                    <m:sSub>
                      <m:sSubPr>
                        <m:ctrlPr>
                          <a:rPr kumimoji="0" lang="fr-F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fr-FR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fr-FR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kumimoji="0" lang="fr-FR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COOH</m:t>
                    </m:r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273" y="5868778"/>
                <a:ext cx="1824516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003" t="-2326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296904" y="5868778"/>
                <a:ext cx="164747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Contient de l’acide hypochloreux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HClO</m:t>
                    </m:r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904" y="5868778"/>
                <a:ext cx="1647470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1111" t="-1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8997215" y="5838726"/>
            <a:ext cx="20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Contient de l’hydroxyde de sodium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NaOH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02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132757"/>
                <a:ext cx="9144000" cy="3854885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fr-FR" dirty="0"/>
                  <a:t>Un acide est une espèce moléculaire ou ionique susceptible de </a:t>
                </a:r>
                <a:r>
                  <a:rPr lang="fr-FR" i="1" dirty="0"/>
                  <a:t>donner</a:t>
                </a:r>
                <a:r>
                  <a:rPr lang="fr-FR" dirty="0"/>
                  <a:t> un proton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fr-FR" dirty="0"/>
                  <a:t>Une base est une espèce moléculaire ou ionique susceptible de </a:t>
                </a:r>
                <a:r>
                  <a:rPr lang="fr-FR" i="1" dirty="0"/>
                  <a:t>capter</a:t>
                </a:r>
                <a:r>
                  <a:rPr lang="fr-FR" dirty="0"/>
                  <a:t> un proton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algn="l"/>
                <a:r>
                  <a:rPr lang="fr-FR" dirty="0"/>
                  <a:t>À tout acide A on associe une base B : </a:t>
                </a:r>
              </a:p>
            </p:txBody>
          </p:sp>
        </mc:Choice>
        <mc:Fallback xmlns=""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132757"/>
                <a:ext cx="9144000" cy="3854885"/>
              </a:xfrm>
              <a:blipFill rotWithShape="0">
                <a:blip r:embed="rId2"/>
                <a:stretch>
                  <a:fillRect l="-1000" t="-22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50" y="3792655"/>
            <a:ext cx="4001058" cy="120031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838200" y="-227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I-1) Théorie de Brönsted</a:t>
            </a:r>
          </a:p>
        </p:txBody>
      </p:sp>
    </p:spTree>
    <p:extLst>
      <p:ext uri="{BB962C8B-B14F-4D97-AF65-F5344CB8AC3E}">
        <p14:creationId xmlns:p14="http://schemas.microsoft.com/office/powerpoint/2010/main" val="395103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I-2) Couple de l’eau</a:t>
            </a:r>
            <a:br>
              <a:rPr lang="fr-FR" b="1" dirty="0"/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fr-FR" sz="2400" dirty="0"/>
                  <a:t> est la base conjuguée de l’ion hydronium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2400" dirty="0"/>
                  <a:t> :</a:t>
                </a:r>
              </a:p>
              <a:p>
                <a:endParaRPr lang="fr-F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fr-FR" sz="2400" dirty="0"/>
                  <a:t>   					couple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2400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fr-FR" sz="2400" dirty="0"/>
                  <a:t> </a:t>
                </a:r>
              </a:p>
              <a:p>
                <a:pPr marL="0" indent="0">
                  <a:buNone/>
                </a:pPr>
                <a:endParaRPr lang="fr-F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fr-FR" sz="2400" dirty="0"/>
                  <a:t> est l’acide conjugué de l’ion hydroxyde 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400" dirty="0"/>
                  <a:t> :</a:t>
                </a: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fr-FR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2400" dirty="0"/>
                  <a:t>+ 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400" dirty="0"/>
                  <a:t>					couple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fr-FR" sz="2400" dirty="0"/>
                  <a:t>  / 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L’eau est donc une espèce ampholyte.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541" b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59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7D825-1546-4F82-A8C4-699000FD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II-2) </a:t>
            </a:r>
            <a:r>
              <a:rPr lang="fr-FR" dirty="0"/>
              <a:t>Diagramme de prédominance de l’acide acétique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E827C8-21EA-470B-912E-9D633CFA4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55" y="2581396"/>
            <a:ext cx="7697219" cy="1905978"/>
          </a:xfrm>
        </p:spPr>
      </p:pic>
    </p:spTree>
    <p:extLst>
      <p:ext uri="{BB962C8B-B14F-4D97-AF65-F5344CB8AC3E}">
        <p14:creationId xmlns:p14="http://schemas.microsoft.com/office/powerpoint/2010/main" val="191523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5400" b="1" dirty="0"/>
              <a:t>Titrage colorimétrique de la soude par l’acide chlorhydrique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4" y="2270242"/>
            <a:ext cx="5297815" cy="4351338"/>
          </a:xfrm>
        </p:spPr>
      </p:pic>
      <p:sp>
        <p:nvSpPr>
          <p:cNvPr id="5" name="ZoneTexte 4"/>
          <p:cNvSpPr txBox="1"/>
          <p:nvPr/>
        </p:nvSpPr>
        <p:spPr>
          <a:xfrm>
            <a:off x="4278385" y="5939405"/>
            <a:ext cx="24579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Agitateur magnétique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72680" y="5464962"/>
            <a:ext cx="24579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Papier blanc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73044" y="3015631"/>
            <a:ext cx="32727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Acide chlorhydrique à 0,1 mol/L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78385" y="4869015"/>
            <a:ext cx="3714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de soude de concentration inconnue + indicateur coloré</a:t>
            </a:r>
          </a:p>
        </p:txBody>
      </p:sp>
    </p:spTree>
    <p:extLst>
      <p:ext uri="{BB962C8B-B14F-4D97-AF65-F5344CB8AC3E}">
        <p14:creationId xmlns:p14="http://schemas.microsoft.com/office/powerpoint/2010/main" val="607822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197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Cambria Math</vt:lpstr>
      <vt:lpstr>Thème Office</vt:lpstr>
      <vt:lpstr>Office Theme</vt:lpstr>
      <vt:lpstr>Présentation PowerPoint</vt:lpstr>
      <vt:lpstr>Les produits ménagers </vt:lpstr>
      <vt:lpstr>Présentation PowerPoint</vt:lpstr>
      <vt:lpstr>I-2) Couple de l’eau </vt:lpstr>
      <vt:lpstr>II-2) Diagramme de prédominance de l’acide acétique</vt:lpstr>
      <vt:lpstr>Titrage colorimétrique de la soude par l’acide chlorhydrique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Vincent Brémaud</cp:lastModifiedBy>
  <cp:revision>4</cp:revision>
  <dcterms:created xsi:type="dcterms:W3CDTF">2021-06-10T18:28:05Z</dcterms:created>
  <dcterms:modified xsi:type="dcterms:W3CDTF">2021-06-10T18:52:00Z</dcterms:modified>
</cp:coreProperties>
</file>