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0" r:id="rId4"/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86" r:id="rId13"/>
    <p:sldId id="270" r:id="rId14"/>
    <p:sldId id="272" r:id="rId15"/>
    <p:sldId id="274" r:id="rId16"/>
    <p:sldId id="271" r:id="rId17"/>
    <p:sldId id="280" r:id="rId18"/>
    <p:sldId id="281" r:id="rId19"/>
    <p:sldId id="282" r:id="rId20"/>
    <p:sldId id="283" r:id="rId21"/>
    <p:sldId id="273" r:id="rId22"/>
    <p:sldId id="275" r:id="rId23"/>
    <p:sldId id="278" r:id="rId24"/>
    <p:sldId id="284" r:id="rId25"/>
    <p:sldId id="285" r:id="rId26"/>
    <p:sldId id="277" r:id="rId27"/>
    <p:sldId id="279" r:id="rId28"/>
    <p:sldId id="288" r:id="rId29"/>
    <p:sldId id="28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Brémaud" initials="VB" lastIdx="2" clrIdx="0">
    <p:extLst>
      <p:ext uri="{19B8F6BF-5375-455C-9EA6-DF929625EA0E}">
        <p15:presenceInfo xmlns:p15="http://schemas.microsoft.com/office/powerpoint/2012/main" userId="1b20be39c3cdcb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4CD68-AEF8-4B0F-9F6F-1924B5A40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437A0-1EE5-496E-83DE-8C8113607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5D064-AB5E-43C5-B7C4-F0E782DF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663926-7F85-4377-8371-FB591271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F1199-13F1-49E4-8DBF-8264EAC5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BD019-BEBD-47D9-904B-CB4150D2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30F4E5-D807-41B8-9B58-5B0A38C5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E2E87-B9D6-4FA9-9188-82E399C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2DDA6-4123-4DF6-802F-B777F1F5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B53D6-27D4-405A-8BE1-568B766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C102E1-175E-4286-B7A2-646B6B4B2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68BD4C-9E04-413F-9784-3052EB7B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FDCA9-988F-4676-BCB5-65EB3A23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9E964-F8BB-487D-B4B8-A6CC3FE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8663B-ACB3-47D5-8AFB-158D0C8D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CACCC-3EEB-4DE7-B05D-507D2859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75BD0-4AE3-4330-9A4F-1BBBF92B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38AC0-E561-4679-B2C6-F832EC5F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A06786-02D9-4C02-9493-82BEBA6E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AB1FE-D10F-4CFF-BA55-EB43037F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CB86A-8996-4ED5-AD04-68F313D2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8B930A-7B08-466F-B968-BD6A6ABB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57FA0-5827-4DDB-BBF6-8BED6545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56F9E-A185-4A6C-A908-1F6FCCA5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56A65F-D192-474A-B455-97F56F30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0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C17CA-E4AF-4489-AC98-0F539D43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D90440-5399-48F9-83FE-94F45E0A6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EE4A63-29C3-4704-93E1-0830D30B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5DC074-DA84-4614-BCA3-890B9F8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2AF4D-1BE8-4728-A55C-0B82B66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091729-BD58-4FE6-8482-FCB31C87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8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96B22-C6B7-4155-B11E-ECD399BE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9CAD9-3FA8-4E21-8EA2-172EC22D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E67D20-96B1-4715-8F58-AC671DD8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80AC29-921E-4144-9032-17FD1AD9E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39E061-A794-4AFF-892D-4CC750BFF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08344D-6CF0-453B-AB51-56874B7C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A5DB8F-4F8A-4198-A9FB-7288243C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9067B2-75B9-4FC9-A982-D6C4003C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8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5E5C4-E764-4B01-88F4-E2BD7246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DBD961-E546-4C44-84A9-56F835F4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0D804E-DD35-4680-8EA4-0743F478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677EC7-1AA9-4AE1-9E5A-4FB13FAE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1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4D3790-A250-4AD0-A0A8-87591964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C7C48E-5763-4937-95AA-047CB860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EBCBA7-52F4-4070-B80D-5274DE2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2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1FAEB-24C9-4378-8DE4-107F9D1A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B7640-25D1-4231-A8EB-02655A09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9BB01-5517-49FE-8E1F-984D3C1D0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E4F58F-7467-4818-80B8-7BA25121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FF2768-C7D6-4E11-8912-143B5F3E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039381-6444-4436-AB19-4CF19D55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B601E-58EE-4945-A449-4D2CB127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89FAB3-544B-479B-BE4F-88680FE3C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58D095-7204-4779-A460-8A1EF41C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9BE7EA-7BD8-4BB3-8F41-6A8FADC4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943665-673C-43DD-8F12-E2E0129B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792A-AC50-4D7C-B5BB-D6059A6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3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B925E6-16C0-4A14-BB6D-1898455D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0D39FA-BB55-4FC6-A4BE-FE741846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BF1BB6-74CB-45FA-B476-2C1580DE8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BB3E-75F1-4D8D-9B6A-341920809B31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20E870-96F7-4A8D-8FCB-AC294B748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9D141-2861-4BB8-90F0-B822E567B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821A-B296-49E8-B3D1-2C0EB8618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1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92BE46D-3DFE-4E54-AEEF-C2CDE6531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1" y="89430"/>
            <a:ext cx="8669866" cy="1857903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LC 11 : Distillation et diagrammes binaires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827966-1DF0-4BD8-9EE8-76C8C82CB393}"/>
              </a:ext>
            </a:extLst>
          </p:cNvPr>
          <p:cNvSpPr txBox="1"/>
          <p:nvPr/>
        </p:nvSpPr>
        <p:spPr>
          <a:xfrm>
            <a:off x="1524000" y="2389911"/>
            <a:ext cx="78488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mbria" panose="02040503050406030204" pitchFamily="18" charset="0"/>
                <a:ea typeface="Cambria" panose="02040503050406030204" pitchFamily="18" charset="0"/>
              </a:rPr>
              <a:t>Niveau : </a:t>
            </a:r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Lycée</a:t>
            </a:r>
          </a:p>
          <a:p>
            <a:endParaRPr lang="fr-FR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Prérequis : </a:t>
            </a:r>
          </a:p>
          <a:p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- Notion de phase, changements d’état</a:t>
            </a:r>
          </a:p>
          <a:p>
            <a:pPr>
              <a:buFontTx/>
              <a:buChar char="-"/>
            </a:pPr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Distillation simple, mélange, corps pur</a:t>
            </a:r>
          </a:p>
          <a:p>
            <a:pPr>
              <a:buFontTx/>
              <a:buChar char="-"/>
            </a:pPr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Fraction molaire, fraction massique</a:t>
            </a:r>
          </a:p>
          <a:p>
            <a:pPr>
              <a:buFontTx/>
              <a:buChar char="-"/>
            </a:pPr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Température d ’ébullition</a:t>
            </a:r>
          </a:p>
          <a:p>
            <a:pPr>
              <a:buFontTx/>
              <a:buChar char="-"/>
            </a:pPr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Indice de réfraction</a:t>
            </a:r>
          </a:p>
          <a:p>
            <a:endParaRPr lang="fr-FR" dirty="0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2397497F-8AEF-49C1-BBA5-566278CDD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13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7" y="-11471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8D454-BF94-455D-8F3D-0F35E51978FC}"/>
              </a:ext>
            </a:extLst>
          </p:cNvPr>
          <p:cNvSpPr txBox="1"/>
          <p:nvPr/>
        </p:nvSpPr>
        <p:spPr>
          <a:xfrm>
            <a:off x="5914388" y="2008018"/>
            <a:ext cx="135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Courbe de rosée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B53FEF2-D364-456D-872E-4D066870925B}"/>
              </a:ext>
            </a:extLst>
          </p:cNvPr>
          <p:cNvSpPr/>
          <p:nvPr/>
        </p:nvSpPr>
        <p:spPr>
          <a:xfrm>
            <a:off x="2531533" y="956733"/>
            <a:ext cx="8221979" cy="5054600"/>
          </a:xfrm>
          <a:custGeom>
            <a:avLst/>
            <a:gdLst>
              <a:gd name="connsiteX0" fmla="*/ 0 w 8221979"/>
              <a:gd name="connsiteY0" fmla="*/ 0 h 5054600"/>
              <a:gd name="connsiteX1" fmla="*/ 330200 w 8221979"/>
              <a:gd name="connsiteY1" fmla="*/ 965200 h 5054600"/>
              <a:gd name="connsiteX2" fmla="*/ 677334 w 8221979"/>
              <a:gd name="connsiteY2" fmla="*/ 1557867 h 5054600"/>
              <a:gd name="connsiteX3" fmla="*/ 1270000 w 8221979"/>
              <a:gd name="connsiteY3" fmla="*/ 2252134 h 5054600"/>
              <a:gd name="connsiteX4" fmla="*/ 1659467 w 8221979"/>
              <a:gd name="connsiteY4" fmla="*/ 2616200 h 5054600"/>
              <a:gd name="connsiteX5" fmla="*/ 2404534 w 8221979"/>
              <a:gd name="connsiteY5" fmla="*/ 3090334 h 5054600"/>
              <a:gd name="connsiteX6" fmla="*/ 3522134 w 8221979"/>
              <a:gd name="connsiteY6" fmla="*/ 3615267 h 5054600"/>
              <a:gd name="connsiteX7" fmla="*/ 5731934 w 8221979"/>
              <a:gd name="connsiteY7" fmla="*/ 4360334 h 5054600"/>
              <a:gd name="connsiteX8" fmla="*/ 7603067 w 8221979"/>
              <a:gd name="connsiteY8" fmla="*/ 4919134 h 5054600"/>
              <a:gd name="connsiteX9" fmla="*/ 7730067 w 8221979"/>
              <a:gd name="connsiteY9" fmla="*/ 4978400 h 5054600"/>
              <a:gd name="connsiteX10" fmla="*/ 8178800 w 8221979"/>
              <a:gd name="connsiteY10" fmla="*/ 5029200 h 5054600"/>
              <a:gd name="connsiteX11" fmla="*/ 8178800 w 8221979"/>
              <a:gd name="connsiteY11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1979" h="5054600">
                <a:moveTo>
                  <a:pt x="0" y="0"/>
                </a:moveTo>
                <a:cubicBezTo>
                  <a:pt x="108655" y="352778"/>
                  <a:pt x="217311" y="705556"/>
                  <a:pt x="330200" y="965200"/>
                </a:cubicBezTo>
                <a:cubicBezTo>
                  <a:pt x="443089" y="1224844"/>
                  <a:pt x="520701" y="1343378"/>
                  <a:pt x="677334" y="1557867"/>
                </a:cubicBezTo>
                <a:cubicBezTo>
                  <a:pt x="833967" y="1772356"/>
                  <a:pt x="1106311" y="2075745"/>
                  <a:pt x="1270000" y="2252134"/>
                </a:cubicBezTo>
                <a:cubicBezTo>
                  <a:pt x="1433689" y="2428523"/>
                  <a:pt x="1470378" y="2476500"/>
                  <a:pt x="1659467" y="2616200"/>
                </a:cubicBezTo>
                <a:cubicBezTo>
                  <a:pt x="1848556" y="2755900"/>
                  <a:pt x="2094090" y="2923823"/>
                  <a:pt x="2404534" y="3090334"/>
                </a:cubicBezTo>
                <a:cubicBezTo>
                  <a:pt x="2714978" y="3256845"/>
                  <a:pt x="2967567" y="3403600"/>
                  <a:pt x="3522134" y="3615267"/>
                </a:cubicBezTo>
                <a:cubicBezTo>
                  <a:pt x="4076701" y="3826934"/>
                  <a:pt x="5051779" y="4143023"/>
                  <a:pt x="5731934" y="4360334"/>
                </a:cubicBezTo>
                <a:cubicBezTo>
                  <a:pt x="6412089" y="4577645"/>
                  <a:pt x="7270045" y="4816123"/>
                  <a:pt x="7603067" y="4919134"/>
                </a:cubicBezTo>
                <a:cubicBezTo>
                  <a:pt x="7936089" y="5022145"/>
                  <a:pt x="7634112" y="4960056"/>
                  <a:pt x="7730067" y="4978400"/>
                </a:cubicBezTo>
                <a:cubicBezTo>
                  <a:pt x="7826022" y="4996744"/>
                  <a:pt x="8104011" y="5016500"/>
                  <a:pt x="8178800" y="5029200"/>
                </a:cubicBezTo>
                <a:cubicBezTo>
                  <a:pt x="8253589" y="5041900"/>
                  <a:pt x="8216194" y="5048250"/>
                  <a:pt x="8178800" y="5054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38A82C-ECA4-4C71-8375-BCD8520F5708}"/>
              </a:ext>
            </a:extLst>
          </p:cNvPr>
          <p:cNvSpPr txBox="1"/>
          <p:nvPr/>
        </p:nvSpPr>
        <p:spPr>
          <a:xfrm>
            <a:off x="2666999" y="3153460"/>
            <a:ext cx="2319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Courbe d’ébullition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F24345-62CE-43C4-8E3A-2EBE59563A30}"/>
              </a:ext>
            </a:extLst>
          </p:cNvPr>
          <p:cNvSpPr txBox="1"/>
          <p:nvPr/>
        </p:nvSpPr>
        <p:spPr>
          <a:xfrm>
            <a:off x="3565270" y="4763696"/>
            <a:ext cx="182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B2D152-1BBE-436A-8B02-175BF70343B8}"/>
              </a:ext>
            </a:extLst>
          </p:cNvPr>
          <p:cNvSpPr txBox="1"/>
          <p:nvPr/>
        </p:nvSpPr>
        <p:spPr>
          <a:xfrm>
            <a:off x="8406735" y="130665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1CF9B8-CB5D-458E-8826-1B2FE5C6A628}"/>
              </a:ext>
            </a:extLst>
          </p:cNvPr>
          <p:cNvSpPr txBox="1"/>
          <p:nvPr/>
        </p:nvSpPr>
        <p:spPr>
          <a:xfrm>
            <a:off x="4284937" y="2627724"/>
            <a:ext cx="1727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 </a:t>
            </a:r>
            <a:r>
              <a:rPr lang="fr-FR" sz="4800" dirty="0"/>
              <a:t>+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  <a:r>
              <a:rPr lang="fr-FR" sz="4800" dirty="0">
                <a:solidFill>
                  <a:srgbClr val="0070C0"/>
                </a:solidFill>
              </a:rPr>
              <a:t>V</a:t>
            </a:r>
          </a:p>
          <a:p>
            <a:endParaRPr lang="fr-FR" dirty="0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94C6CBAA-5606-42EE-B3D9-6DAAC70DF1AA}"/>
              </a:ext>
            </a:extLst>
          </p:cNvPr>
          <p:cNvSpPr/>
          <p:nvPr/>
        </p:nvSpPr>
        <p:spPr>
          <a:xfrm>
            <a:off x="6480894" y="5674441"/>
            <a:ext cx="214522" cy="25222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49D3A29-D2D3-4765-9ECC-2C0CE16C8694}"/>
              </a:ext>
            </a:extLst>
          </p:cNvPr>
          <p:cNvCxnSpPr>
            <a:cxnSpLocks/>
          </p:cNvCxnSpPr>
          <p:nvPr/>
        </p:nvCxnSpPr>
        <p:spPr>
          <a:xfrm>
            <a:off x="6588155" y="4763696"/>
            <a:ext cx="0" cy="1035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610994-060F-4AC0-A801-5721B5AB8D09}"/>
              </a:ext>
            </a:extLst>
          </p:cNvPr>
          <p:cNvCxnSpPr/>
          <p:nvPr/>
        </p:nvCxnSpPr>
        <p:spPr>
          <a:xfrm flipV="1">
            <a:off x="6480894" y="5179194"/>
            <a:ext cx="107261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68DE24F-BB1F-42E6-AB0F-C7748F8FE7B3}"/>
              </a:ext>
            </a:extLst>
          </p:cNvPr>
          <p:cNvCxnSpPr>
            <a:cxnSpLocks/>
          </p:cNvCxnSpPr>
          <p:nvPr/>
        </p:nvCxnSpPr>
        <p:spPr>
          <a:xfrm flipH="1" flipV="1">
            <a:off x="6588425" y="5179194"/>
            <a:ext cx="123106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8085A4D-8F72-4E88-BFBB-A945DED6C8BF}"/>
              </a:ext>
            </a:extLst>
          </p:cNvPr>
          <p:cNvCxnSpPr>
            <a:cxnSpLocks/>
          </p:cNvCxnSpPr>
          <p:nvPr/>
        </p:nvCxnSpPr>
        <p:spPr>
          <a:xfrm>
            <a:off x="6588155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1EF9024-ACD0-4ED9-96C6-35443B1AE747}"/>
              </a:ext>
            </a:extLst>
          </p:cNvPr>
          <p:cNvCxnSpPr>
            <a:cxnSpLocks/>
          </p:cNvCxnSpPr>
          <p:nvPr/>
        </p:nvCxnSpPr>
        <p:spPr>
          <a:xfrm>
            <a:off x="7113089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FA4F8B3-A47C-4FDD-98FA-F1009F8BACF5}"/>
              </a:ext>
            </a:extLst>
          </p:cNvPr>
          <p:cNvCxnSpPr>
            <a:cxnSpLocks/>
          </p:cNvCxnSpPr>
          <p:nvPr/>
        </p:nvCxnSpPr>
        <p:spPr>
          <a:xfrm>
            <a:off x="7646488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33E5366-EBB3-4D9D-885F-EF9E607B805A}"/>
              </a:ext>
            </a:extLst>
          </p:cNvPr>
          <p:cNvCxnSpPr>
            <a:cxnSpLocks/>
          </p:cNvCxnSpPr>
          <p:nvPr/>
        </p:nvCxnSpPr>
        <p:spPr>
          <a:xfrm>
            <a:off x="8148956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63E2076-B0BD-4F96-A45B-9C56A7EE5CD5}"/>
              </a:ext>
            </a:extLst>
          </p:cNvPr>
          <p:cNvCxnSpPr>
            <a:cxnSpLocks/>
          </p:cNvCxnSpPr>
          <p:nvPr/>
        </p:nvCxnSpPr>
        <p:spPr>
          <a:xfrm>
            <a:off x="8670955" y="4763696"/>
            <a:ext cx="227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E7D2497-1EB7-42E0-87F4-1E774CAE948D}"/>
              </a:ext>
            </a:extLst>
          </p:cNvPr>
          <p:cNvSpPr txBox="1"/>
          <p:nvPr/>
        </p:nvSpPr>
        <p:spPr>
          <a:xfrm>
            <a:off x="0" y="931333"/>
            <a:ext cx="1811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rejoint horizontalement la courbe de rosée.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3FB423-0818-40F7-8327-0F04109F7AB8}"/>
              </a:ext>
            </a:extLst>
          </p:cNvPr>
          <p:cNvSpPr txBox="1"/>
          <p:nvPr/>
        </p:nvSpPr>
        <p:spPr>
          <a:xfrm>
            <a:off x="-14673" y="2865107"/>
            <a:ext cx="170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lit une fraction molaire en méthanol de 78%.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B92D090-B4DC-4BD5-B228-EBDA335DEA54}"/>
              </a:ext>
            </a:extLst>
          </p:cNvPr>
          <p:cNvCxnSpPr>
            <a:cxnSpLocks/>
          </p:cNvCxnSpPr>
          <p:nvPr/>
        </p:nvCxnSpPr>
        <p:spPr>
          <a:xfrm>
            <a:off x="8910956" y="4763696"/>
            <a:ext cx="0" cy="443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60F286-F257-49D2-9464-BA52E0F29FDB}"/>
              </a:ext>
            </a:extLst>
          </p:cNvPr>
          <p:cNvCxnSpPr>
            <a:cxnSpLocks/>
          </p:cNvCxnSpPr>
          <p:nvPr/>
        </p:nvCxnSpPr>
        <p:spPr>
          <a:xfrm>
            <a:off x="8898467" y="5320722"/>
            <a:ext cx="0" cy="3537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39E73F-A97D-4B66-8A77-C3F08F679E6F}"/>
              </a:ext>
            </a:extLst>
          </p:cNvPr>
          <p:cNvCxnSpPr>
            <a:cxnSpLocks/>
          </p:cNvCxnSpPr>
          <p:nvPr/>
        </p:nvCxnSpPr>
        <p:spPr>
          <a:xfrm>
            <a:off x="8898467" y="5799035"/>
            <a:ext cx="0" cy="356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40BD98C-5C0F-4C91-B5DE-A44BB9EF76B5}"/>
              </a:ext>
            </a:extLst>
          </p:cNvPr>
          <p:cNvSpPr txBox="1"/>
          <p:nvPr/>
        </p:nvSpPr>
        <p:spPr>
          <a:xfrm>
            <a:off x="58066" y="4763696"/>
            <a:ext cx="1674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La composition de la 1</a:t>
            </a:r>
            <a:r>
              <a:rPr lang="fr-FR" b="1" u="sng" baseline="30000" dirty="0"/>
              <a:t>ère</a:t>
            </a:r>
            <a:r>
              <a:rPr lang="fr-FR" b="1" u="sng" dirty="0"/>
              <a:t> bulle est de 78% de méthanol et 22% d’eau.</a:t>
            </a:r>
          </a:p>
        </p:txBody>
      </p:sp>
    </p:spTree>
    <p:extLst>
      <p:ext uri="{BB962C8B-B14F-4D97-AF65-F5344CB8AC3E}">
        <p14:creationId xmlns:p14="http://schemas.microsoft.com/office/powerpoint/2010/main" val="218465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7" y="-11471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8D454-BF94-455D-8F3D-0F35E51978FC}"/>
              </a:ext>
            </a:extLst>
          </p:cNvPr>
          <p:cNvSpPr txBox="1"/>
          <p:nvPr/>
        </p:nvSpPr>
        <p:spPr>
          <a:xfrm>
            <a:off x="5914388" y="2008018"/>
            <a:ext cx="135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Courbe de rosée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B53FEF2-D364-456D-872E-4D066870925B}"/>
              </a:ext>
            </a:extLst>
          </p:cNvPr>
          <p:cNvSpPr/>
          <p:nvPr/>
        </p:nvSpPr>
        <p:spPr>
          <a:xfrm>
            <a:off x="2531533" y="956733"/>
            <a:ext cx="8221979" cy="5054600"/>
          </a:xfrm>
          <a:custGeom>
            <a:avLst/>
            <a:gdLst>
              <a:gd name="connsiteX0" fmla="*/ 0 w 8221979"/>
              <a:gd name="connsiteY0" fmla="*/ 0 h 5054600"/>
              <a:gd name="connsiteX1" fmla="*/ 330200 w 8221979"/>
              <a:gd name="connsiteY1" fmla="*/ 965200 h 5054600"/>
              <a:gd name="connsiteX2" fmla="*/ 677334 w 8221979"/>
              <a:gd name="connsiteY2" fmla="*/ 1557867 h 5054600"/>
              <a:gd name="connsiteX3" fmla="*/ 1270000 w 8221979"/>
              <a:gd name="connsiteY3" fmla="*/ 2252134 h 5054600"/>
              <a:gd name="connsiteX4" fmla="*/ 1659467 w 8221979"/>
              <a:gd name="connsiteY4" fmla="*/ 2616200 h 5054600"/>
              <a:gd name="connsiteX5" fmla="*/ 2404534 w 8221979"/>
              <a:gd name="connsiteY5" fmla="*/ 3090334 h 5054600"/>
              <a:gd name="connsiteX6" fmla="*/ 3522134 w 8221979"/>
              <a:gd name="connsiteY6" fmla="*/ 3615267 h 5054600"/>
              <a:gd name="connsiteX7" fmla="*/ 5731934 w 8221979"/>
              <a:gd name="connsiteY7" fmla="*/ 4360334 h 5054600"/>
              <a:gd name="connsiteX8" fmla="*/ 7603067 w 8221979"/>
              <a:gd name="connsiteY8" fmla="*/ 4919134 h 5054600"/>
              <a:gd name="connsiteX9" fmla="*/ 7730067 w 8221979"/>
              <a:gd name="connsiteY9" fmla="*/ 4978400 h 5054600"/>
              <a:gd name="connsiteX10" fmla="*/ 8178800 w 8221979"/>
              <a:gd name="connsiteY10" fmla="*/ 5029200 h 5054600"/>
              <a:gd name="connsiteX11" fmla="*/ 8178800 w 8221979"/>
              <a:gd name="connsiteY11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1979" h="5054600">
                <a:moveTo>
                  <a:pt x="0" y="0"/>
                </a:moveTo>
                <a:cubicBezTo>
                  <a:pt x="108655" y="352778"/>
                  <a:pt x="217311" y="705556"/>
                  <a:pt x="330200" y="965200"/>
                </a:cubicBezTo>
                <a:cubicBezTo>
                  <a:pt x="443089" y="1224844"/>
                  <a:pt x="520701" y="1343378"/>
                  <a:pt x="677334" y="1557867"/>
                </a:cubicBezTo>
                <a:cubicBezTo>
                  <a:pt x="833967" y="1772356"/>
                  <a:pt x="1106311" y="2075745"/>
                  <a:pt x="1270000" y="2252134"/>
                </a:cubicBezTo>
                <a:cubicBezTo>
                  <a:pt x="1433689" y="2428523"/>
                  <a:pt x="1470378" y="2476500"/>
                  <a:pt x="1659467" y="2616200"/>
                </a:cubicBezTo>
                <a:cubicBezTo>
                  <a:pt x="1848556" y="2755900"/>
                  <a:pt x="2094090" y="2923823"/>
                  <a:pt x="2404534" y="3090334"/>
                </a:cubicBezTo>
                <a:cubicBezTo>
                  <a:pt x="2714978" y="3256845"/>
                  <a:pt x="2967567" y="3403600"/>
                  <a:pt x="3522134" y="3615267"/>
                </a:cubicBezTo>
                <a:cubicBezTo>
                  <a:pt x="4076701" y="3826934"/>
                  <a:pt x="5051779" y="4143023"/>
                  <a:pt x="5731934" y="4360334"/>
                </a:cubicBezTo>
                <a:cubicBezTo>
                  <a:pt x="6412089" y="4577645"/>
                  <a:pt x="7270045" y="4816123"/>
                  <a:pt x="7603067" y="4919134"/>
                </a:cubicBezTo>
                <a:cubicBezTo>
                  <a:pt x="7936089" y="5022145"/>
                  <a:pt x="7634112" y="4960056"/>
                  <a:pt x="7730067" y="4978400"/>
                </a:cubicBezTo>
                <a:cubicBezTo>
                  <a:pt x="7826022" y="4996744"/>
                  <a:pt x="8104011" y="5016500"/>
                  <a:pt x="8178800" y="5029200"/>
                </a:cubicBezTo>
                <a:cubicBezTo>
                  <a:pt x="8253589" y="5041900"/>
                  <a:pt x="8216194" y="5048250"/>
                  <a:pt x="8178800" y="5054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38A82C-ECA4-4C71-8375-BCD8520F5708}"/>
              </a:ext>
            </a:extLst>
          </p:cNvPr>
          <p:cNvSpPr txBox="1"/>
          <p:nvPr/>
        </p:nvSpPr>
        <p:spPr>
          <a:xfrm>
            <a:off x="2666999" y="3153460"/>
            <a:ext cx="2319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Courbe d’ébullition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F24345-62CE-43C4-8E3A-2EBE59563A30}"/>
              </a:ext>
            </a:extLst>
          </p:cNvPr>
          <p:cNvSpPr txBox="1"/>
          <p:nvPr/>
        </p:nvSpPr>
        <p:spPr>
          <a:xfrm>
            <a:off x="3565270" y="4763696"/>
            <a:ext cx="182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B2D152-1BBE-436A-8B02-175BF70343B8}"/>
              </a:ext>
            </a:extLst>
          </p:cNvPr>
          <p:cNvSpPr txBox="1"/>
          <p:nvPr/>
        </p:nvSpPr>
        <p:spPr>
          <a:xfrm>
            <a:off x="8406735" y="130665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1CF9B8-CB5D-458E-8826-1B2FE5C6A628}"/>
              </a:ext>
            </a:extLst>
          </p:cNvPr>
          <p:cNvSpPr txBox="1"/>
          <p:nvPr/>
        </p:nvSpPr>
        <p:spPr>
          <a:xfrm>
            <a:off x="4284937" y="2627724"/>
            <a:ext cx="1727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 </a:t>
            </a:r>
            <a:r>
              <a:rPr lang="fr-FR" sz="4800" dirty="0"/>
              <a:t>+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  <a:r>
              <a:rPr lang="fr-FR" sz="4800" dirty="0">
                <a:solidFill>
                  <a:srgbClr val="0070C0"/>
                </a:solidFill>
              </a:rPr>
              <a:t>V</a:t>
            </a:r>
          </a:p>
          <a:p>
            <a:endParaRPr lang="fr-FR" dirty="0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94C6CBAA-5606-42EE-B3D9-6DAAC70DF1AA}"/>
              </a:ext>
            </a:extLst>
          </p:cNvPr>
          <p:cNvSpPr/>
          <p:nvPr/>
        </p:nvSpPr>
        <p:spPr>
          <a:xfrm>
            <a:off x="6480894" y="5674441"/>
            <a:ext cx="214522" cy="25222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49D3A29-D2D3-4765-9ECC-2C0CE16C8694}"/>
              </a:ext>
            </a:extLst>
          </p:cNvPr>
          <p:cNvCxnSpPr>
            <a:cxnSpLocks/>
          </p:cNvCxnSpPr>
          <p:nvPr/>
        </p:nvCxnSpPr>
        <p:spPr>
          <a:xfrm>
            <a:off x="6588155" y="4763696"/>
            <a:ext cx="0" cy="1035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610994-060F-4AC0-A801-5721B5AB8D09}"/>
              </a:ext>
            </a:extLst>
          </p:cNvPr>
          <p:cNvCxnSpPr/>
          <p:nvPr/>
        </p:nvCxnSpPr>
        <p:spPr>
          <a:xfrm flipV="1">
            <a:off x="6480894" y="5179194"/>
            <a:ext cx="107261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68DE24F-BB1F-42E6-AB0F-C7748F8FE7B3}"/>
              </a:ext>
            </a:extLst>
          </p:cNvPr>
          <p:cNvCxnSpPr>
            <a:cxnSpLocks/>
          </p:cNvCxnSpPr>
          <p:nvPr/>
        </p:nvCxnSpPr>
        <p:spPr>
          <a:xfrm flipH="1" flipV="1">
            <a:off x="6588425" y="5179194"/>
            <a:ext cx="123106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8085A4D-8F72-4E88-BFBB-A945DED6C8BF}"/>
              </a:ext>
            </a:extLst>
          </p:cNvPr>
          <p:cNvCxnSpPr>
            <a:cxnSpLocks/>
          </p:cNvCxnSpPr>
          <p:nvPr/>
        </p:nvCxnSpPr>
        <p:spPr>
          <a:xfrm>
            <a:off x="6588155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1EF9024-ACD0-4ED9-96C6-35443B1AE747}"/>
              </a:ext>
            </a:extLst>
          </p:cNvPr>
          <p:cNvCxnSpPr>
            <a:cxnSpLocks/>
          </p:cNvCxnSpPr>
          <p:nvPr/>
        </p:nvCxnSpPr>
        <p:spPr>
          <a:xfrm>
            <a:off x="7113089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FA4F8B3-A47C-4FDD-98FA-F1009F8BACF5}"/>
              </a:ext>
            </a:extLst>
          </p:cNvPr>
          <p:cNvCxnSpPr>
            <a:cxnSpLocks/>
          </p:cNvCxnSpPr>
          <p:nvPr/>
        </p:nvCxnSpPr>
        <p:spPr>
          <a:xfrm>
            <a:off x="7646488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33E5366-EBB3-4D9D-885F-EF9E607B805A}"/>
              </a:ext>
            </a:extLst>
          </p:cNvPr>
          <p:cNvCxnSpPr>
            <a:cxnSpLocks/>
          </p:cNvCxnSpPr>
          <p:nvPr/>
        </p:nvCxnSpPr>
        <p:spPr>
          <a:xfrm>
            <a:off x="8148956" y="4763696"/>
            <a:ext cx="405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63E2076-B0BD-4F96-A45B-9C56A7EE5CD5}"/>
              </a:ext>
            </a:extLst>
          </p:cNvPr>
          <p:cNvCxnSpPr>
            <a:cxnSpLocks/>
          </p:cNvCxnSpPr>
          <p:nvPr/>
        </p:nvCxnSpPr>
        <p:spPr>
          <a:xfrm>
            <a:off x="8670955" y="4763696"/>
            <a:ext cx="227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B92D090-B4DC-4BD5-B228-EBDA335DEA54}"/>
              </a:ext>
            </a:extLst>
          </p:cNvPr>
          <p:cNvCxnSpPr>
            <a:cxnSpLocks/>
          </p:cNvCxnSpPr>
          <p:nvPr/>
        </p:nvCxnSpPr>
        <p:spPr>
          <a:xfrm>
            <a:off x="8910956" y="4763696"/>
            <a:ext cx="0" cy="443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60F286-F257-49D2-9464-BA52E0F29FDB}"/>
              </a:ext>
            </a:extLst>
          </p:cNvPr>
          <p:cNvCxnSpPr>
            <a:cxnSpLocks/>
          </p:cNvCxnSpPr>
          <p:nvPr/>
        </p:nvCxnSpPr>
        <p:spPr>
          <a:xfrm>
            <a:off x="8898467" y="5320722"/>
            <a:ext cx="0" cy="3537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39E73F-A97D-4B66-8A77-C3F08F679E6F}"/>
              </a:ext>
            </a:extLst>
          </p:cNvPr>
          <p:cNvCxnSpPr>
            <a:cxnSpLocks/>
          </p:cNvCxnSpPr>
          <p:nvPr/>
        </p:nvCxnSpPr>
        <p:spPr>
          <a:xfrm>
            <a:off x="8898467" y="5799035"/>
            <a:ext cx="0" cy="356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7288A17-B8F0-48E9-982F-0E8315E7B24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588156" y="2839015"/>
            <a:ext cx="5472" cy="19320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A5EE6F5-9383-4B3B-9C0E-04DBCAC56352}"/>
              </a:ext>
            </a:extLst>
          </p:cNvPr>
          <p:cNvCxnSpPr/>
          <p:nvPr/>
        </p:nvCxnSpPr>
        <p:spPr>
          <a:xfrm flipV="1">
            <a:off x="6480894" y="3902390"/>
            <a:ext cx="107261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B5B9383-A937-43B2-B01A-5A097879E540}"/>
              </a:ext>
            </a:extLst>
          </p:cNvPr>
          <p:cNvCxnSpPr>
            <a:cxnSpLocks/>
          </p:cNvCxnSpPr>
          <p:nvPr/>
        </p:nvCxnSpPr>
        <p:spPr>
          <a:xfrm flipH="1" flipV="1">
            <a:off x="6603415" y="3902390"/>
            <a:ext cx="123106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92F84F5-2066-42FE-98F0-B539C7DAF4A7}"/>
              </a:ext>
            </a:extLst>
          </p:cNvPr>
          <p:cNvSpPr txBox="1"/>
          <p:nvPr/>
        </p:nvSpPr>
        <p:spPr>
          <a:xfrm>
            <a:off x="59267" y="2839015"/>
            <a:ext cx="173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de rosée à 85 °C.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03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B8EEE-9045-E14E-BC48-7544B200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52085-0EE4-0745-83BF-7B68BE48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Pour un mélange binaire, il y a une </a:t>
            </a:r>
            <a:r>
              <a:rPr lang="fr-FR" b="1" dirty="0"/>
              <a:t>température d’ébullition </a:t>
            </a:r>
            <a:r>
              <a:rPr lang="fr-FR" dirty="0"/>
              <a:t>et une </a:t>
            </a:r>
            <a:r>
              <a:rPr lang="fr-FR" b="1" dirty="0"/>
              <a:t>température de rosée</a:t>
            </a:r>
            <a:r>
              <a:rPr lang="fr-FR" dirty="0"/>
              <a:t>, dépendant de la </a:t>
            </a:r>
            <a:r>
              <a:rPr lang="fr-FR" b="1" dirty="0"/>
              <a:t>composition du système</a:t>
            </a:r>
          </a:p>
          <a:p>
            <a:r>
              <a:rPr lang="fr-FR" dirty="0"/>
              <a:t>A une </a:t>
            </a:r>
            <a:r>
              <a:rPr lang="fr-FR" b="1" dirty="0"/>
              <a:t>température donnée</a:t>
            </a:r>
            <a:r>
              <a:rPr lang="fr-FR" dirty="0"/>
              <a:t>, dans un fuseau, la composition de la phase…</a:t>
            </a:r>
          </a:p>
          <a:p>
            <a:pPr lvl="1"/>
            <a:r>
              <a:rPr lang="fr-FR" sz="2800" b="1" dirty="0"/>
              <a:t>Vapeur</a:t>
            </a:r>
            <a:r>
              <a:rPr lang="fr-FR" sz="2800" dirty="0"/>
              <a:t> se lit sur la courbe de </a:t>
            </a:r>
            <a:r>
              <a:rPr lang="fr-FR" sz="2800" b="1" dirty="0"/>
              <a:t>rosée</a:t>
            </a:r>
          </a:p>
          <a:p>
            <a:pPr lvl="1"/>
            <a:r>
              <a:rPr lang="fr-FR" b="1" dirty="0"/>
              <a:t>(Liquide</a:t>
            </a:r>
            <a:r>
              <a:rPr lang="fr-FR" dirty="0"/>
              <a:t> se lit sur la courbe </a:t>
            </a:r>
            <a:r>
              <a:rPr lang="fr-FR" b="1" dirty="0"/>
              <a:t>d’ébullition)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93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6037D-514E-4C6F-8C52-1CE68DD6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151342"/>
            <a:ext cx="10515600" cy="1325563"/>
          </a:xfrm>
        </p:spPr>
        <p:txBody>
          <a:bodyPr/>
          <a:lstStyle/>
          <a:p>
            <a:r>
              <a:rPr lang="fr-FR" u="sng" dirty="0"/>
              <a:t>I) 2) Mélange non idéal : Eau – éthanol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CC74848-901E-47D9-8D6F-8DE37F147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7" y="1114954"/>
            <a:ext cx="7029740" cy="57430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221BD4-579C-418F-B640-C9084F70C98C}"/>
              </a:ext>
            </a:extLst>
          </p:cNvPr>
          <p:cNvSpPr txBox="1"/>
          <p:nvPr/>
        </p:nvSpPr>
        <p:spPr>
          <a:xfrm>
            <a:off x="5181600" y="2440517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BC7C6-4B8A-4A14-8F9F-E4DBCF360771}"/>
              </a:ext>
            </a:extLst>
          </p:cNvPr>
          <p:cNvSpPr txBox="1"/>
          <p:nvPr/>
        </p:nvSpPr>
        <p:spPr>
          <a:xfrm>
            <a:off x="2887133" y="5105400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D9C6AA-ABCC-46F0-BFD4-6A7850CE99F4}"/>
              </a:ext>
            </a:extLst>
          </p:cNvPr>
          <p:cNvSpPr txBox="1"/>
          <p:nvPr/>
        </p:nvSpPr>
        <p:spPr>
          <a:xfrm>
            <a:off x="2956903" y="3645187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E2456E3-B0AD-4EF1-A7F1-01DF084E2E98}"/>
              </a:ext>
            </a:extLst>
          </p:cNvPr>
          <p:cNvCxnSpPr>
            <a:cxnSpLocks/>
          </p:cNvCxnSpPr>
          <p:nvPr/>
        </p:nvCxnSpPr>
        <p:spPr>
          <a:xfrm>
            <a:off x="7247466" y="5105400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1DD0A92-1B6E-41F9-81E3-DDB5F022DA1C}"/>
              </a:ext>
            </a:extLst>
          </p:cNvPr>
          <p:cNvSpPr txBox="1"/>
          <p:nvPr/>
        </p:nvSpPr>
        <p:spPr>
          <a:xfrm>
            <a:off x="6714067" y="47534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C335FE7-7552-4F49-8CB6-360F61F81F1B}"/>
              </a:ext>
            </a:extLst>
          </p:cNvPr>
          <p:cNvCxnSpPr>
            <a:cxnSpLocks/>
          </p:cNvCxnSpPr>
          <p:nvPr/>
        </p:nvCxnSpPr>
        <p:spPr>
          <a:xfrm flipH="1">
            <a:off x="8161866" y="4859867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DFC8DE3-C1AC-4A53-9DAC-1C38BD687325}"/>
              </a:ext>
            </a:extLst>
          </p:cNvPr>
          <p:cNvSpPr txBox="1"/>
          <p:nvPr/>
        </p:nvSpPr>
        <p:spPr>
          <a:xfrm>
            <a:off x="8706440" y="4315452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5511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E38C-E566-4FFF-BCC1-03DA065B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53192"/>
            <a:ext cx="10515600" cy="1325563"/>
          </a:xfrm>
        </p:spPr>
        <p:txBody>
          <a:bodyPr/>
          <a:lstStyle/>
          <a:p>
            <a:r>
              <a:rPr lang="fr-FR" u="sng" dirty="0"/>
              <a:t>II) 1) Distillation simple d’un mélange binaire</a:t>
            </a:r>
            <a:br>
              <a:rPr lang="fr-FR" dirty="0">
                <a:solidFill>
                  <a:srgbClr val="00B0F0"/>
                </a:solidFill>
              </a:rPr>
            </a:br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548448-91CA-43E5-B5B5-02C64AF57B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6366" y="1690688"/>
            <a:ext cx="494993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719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E38C-E566-4FFF-BCC1-03DA065B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53192"/>
            <a:ext cx="10515600" cy="1325563"/>
          </a:xfrm>
        </p:spPr>
        <p:txBody>
          <a:bodyPr/>
          <a:lstStyle/>
          <a:p>
            <a:r>
              <a:rPr lang="fr-FR" u="sng" dirty="0"/>
              <a:t>II) 1) Distillation simple d’un mélange binaire</a:t>
            </a:r>
            <a:br>
              <a:rPr lang="fr-FR" dirty="0">
                <a:solidFill>
                  <a:srgbClr val="00B0F0"/>
                </a:solidFill>
              </a:rPr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13173AB-7C74-4EAE-BE6F-7716B3EE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7" y="1673224"/>
            <a:ext cx="7181457" cy="4554279"/>
          </a:xfrm>
        </p:spPr>
      </p:pic>
    </p:spTree>
    <p:extLst>
      <p:ext uri="{BB962C8B-B14F-4D97-AF65-F5344CB8AC3E}">
        <p14:creationId xmlns:p14="http://schemas.microsoft.com/office/powerpoint/2010/main" val="31386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7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419462-F468-4687-A3C6-4765F732C669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/>
              <p:nvPr/>
            </p:nvSpPr>
            <p:spPr>
              <a:xfrm>
                <a:off x="2297046" y="5865909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46" y="5865909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F4656C0-0039-41AD-847A-704361842ED2}"/>
                  </a:ext>
                </a:extLst>
              </p:cNvPr>
              <p:cNvSpPr txBox="1"/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De même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indique la fraction molaire en éthanol de la </a:t>
                </a:r>
                <a:r>
                  <a:rPr lang="fr-FR" dirty="0">
                    <a:solidFill>
                      <a:srgbClr val="FF0000"/>
                    </a:solidFill>
                  </a:rPr>
                  <a:t>bulle de vapeur </a:t>
                </a:r>
                <a:r>
                  <a:rPr lang="fr-FR" dirty="0"/>
                  <a:t>allant dans le </a:t>
                </a:r>
                <a:r>
                  <a:rPr lang="fr-FR" dirty="0">
                    <a:solidFill>
                      <a:srgbClr val="FF0000"/>
                    </a:solidFill>
                  </a:rPr>
                  <a:t>distillat</a:t>
                </a:r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F4656C0-0039-41AD-847A-704361842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blipFill>
                <a:blip r:embed="rId4"/>
                <a:stretch>
                  <a:fillRect l="-2667" t="-1242" b="-3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DD1544E-5150-5A44-8A1E-6F215D5B1CB8}"/>
                  </a:ext>
                </a:extLst>
              </p:cNvPr>
              <p:cNvSpPr txBox="1"/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note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/>
                  <a:t> la fraction molaire en éthanol dans le </a:t>
                </a:r>
                <a:r>
                  <a:rPr lang="fr-FR" dirty="0">
                    <a:solidFill>
                      <a:srgbClr val="00B050"/>
                    </a:solidFill>
                  </a:rPr>
                  <a:t>ballon</a:t>
                </a:r>
                <a:r>
                  <a:rPr lang="fr-FR" dirty="0"/>
                  <a:t> après l’étape en indice.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DD1544E-5150-5A44-8A1E-6F215D5B1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blipFill>
                <a:blip r:embed="rId5"/>
                <a:stretch>
                  <a:fillRect l="-2667" t="-1709" b="-5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46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7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419462-F468-4687-A3C6-4765F732C669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/>
              <p:nvPr/>
            </p:nvSpPr>
            <p:spPr>
              <a:xfrm>
                <a:off x="2297046" y="5865909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46" y="5865909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9EC054-727E-40F0-920B-5EB50D74BF1D}"/>
              </a:ext>
            </a:extLst>
          </p:cNvPr>
          <p:cNvCxnSpPr/>
          <p:nvPr/>
        </p:nvCxnSpPr>
        <p:spPr>
          <a:xfrm>
            <a:off x="2895599" y="2994870"/>
            <a:ext cx="16009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D7265B6-2C48-4206-B152-953C1C0103AC}"/>
              </a:ext>
            </a:extLst>
          </p:cNvPr>
          <p:cNvCxnSpPr/>
          <p:nvPr/>
        </p:nvCxnSpPr>
        <p:spPr>
          <a:xfrm>
            <a:off x="4428066" y="2895358"/>
            <a:ext cx="0" cy="297055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0508544-C9EA-45C3-80B7-B5EAB9934082}"/>
              </a:ext>
            </a:extLst>
          </p:cNvPr>
          <p:cNvSpPr txBox="1"/>
          <p:nvPr/>
        </p:nvSpPr>
        <p:spPr>
          <a:xfrm>
            <a:off x="4393188" y="3887101"/>
            <a:ext cx="105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baseline="30000" dirty="0">
                <a:solidFill>
                  <a:srgbClr val="FF0000"/>
                </a:solidFill>
              </a:rPr>
              <a:t>ère</a:t>
            </a:r>
            <a:r>
              <a:rPr lang="fr-FR" dirty="0">
                <a:solidFill>
                  <a:srgbClr val="FF0000"/>
                </a:solidFill>
              </a:rPr>
              <a:t> bulle de vapeur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/>
              <p:nvPr/>
            </p:nvSpPr>
            <p:spPr>
              <a:xfrm>
                <a:off x="3853420" y="5771021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=35%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20" y="5771021"/>
                <a:ext cx="1336646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31C6383-6B5E-8F48-AB73-331318F72184}"/>
                  </a:ext>
                </a:extLst>
              </p:cNvPr>
              <p:cNvSpPr txBox="1"/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note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/>
                  <a:t> la fraction molaire en éthanol dans le </a:t>
                </a:r>
                <a:r>
                  <a:rPr lang="fr-FR" dirty="0">
                    <a:solidFill>
                      <a:srgbClr val="00B050"/>
                    </a:solidFill>
                  </a:rPr>
                  <a:t>ballon</a:t>
                </a:r>
                <a:r>
                  <a:rPr lang="fr-FR" dirty="0"/>
                  <a:t> après l’étape en indice.</a:t>
                </a: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31C6383-6B5E-8F48-AB73-331318F7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blipFill>
                <a:blip r:embed="rId6"/>
                <a:stretch>
                  <a:fillRect l="-2667" t="-1709" b="-5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C3D020F-63EF-E344-A0F2-1B8EB5C562FE}"/>
                  </a:ext>
                </a:extLst>
              </p:cNvPr>
              <p:cNvSpPr txBox="1"/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De même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indique la fraction molaire en éthanol de la </a:t>
                </a:r>
                <a:r>
                  <a:rPr lang="fr-FR" dirty="0">
                    <a:solidFill>
                      <a:srgbClr val="FF0000"/>
                    </a:solidFill>
                  </a:rPr>
                  <a:t>bulle de vapeur </a:t>
                </a:r>
                <a:r>
                  <a:rPr lang="fr-FR" dirty="0"/>
                  <a:t>allant dans le </a:t>
                </a:r>
                <a:r>
                  <a:rPr lang="fr-FR" dirty="0">
                    <a:solidFill>
                      <a:srgbClr val="FF0000"/>
                    </a:solidFill>
                  </a:rPr>
                  <a:t>distillat</a:t>
                </a:r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C3D020F-63EF-E344-A0F2-1B8EB5C56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blipFill>
                <a:blip r:embed="rId7"/>
                <a:stretch>
                  <a:fillRect l="-2667" t="-1242" b="-3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7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419462-F468-4687-A3C6-4765F732C669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/>
              <p:nvPr/>
            </p:nvSpPr>
            <p:spPr>
              <a:xfrm>
                <a:off x="2054044" y="5761864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44" y="5761864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9EC054-727E-40F0-920B-5EB50D74BF1D}"/>
              </a:ext>
            </a:extLst>
          </p:cNvPr>
          <p:cNvCxnSpPr/>
          <p:nvPr/>
        </p:nvCxnSpPr>
        <p:spPr>
          <a:xfrm>
            <a:off x="2895599" y="2994870"/>
            <a:ext cx="16009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D7265B6-2C48-4206-B152-953C1C0103AC}"/>
              </a:ext>
            </a:extLst>
          </p:cNvPr>
          <p:cNvCxnSpPr/>
          <p:nvPr/>
        </p:nvCxnSpPr>
        <p:spPr>
          <a:xfrm>
            <a:off x="4428066" y="2895358"/>
            <a:ext cx="0" cy="297055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0508544-C9EA-45C3-80B7-B5EAB9934082}"/>
              </a:ext>
            </a:extLst>
          </p:cNvPr>
          <p:cNvSpPr txBox="1"/>
          <p:nvPr/>
        </p:nvSpPr>
        <p:spPr>
          <a:xfrm>
            <a:off x="4393188" y="3887101"/>
            <a:ext cx="105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baseline="30000" dirty="0">
                <a:solidFill>
                  <a:srgbClr val="FF0000"/>
                </a:solidFill>
              </a:rPr>
              <a:t>ère</a:t>
            </a:r>
            <a:r>
              <a:rPr lang="fr-FR" dirty="0">
                <a:solidFill>
                  <a:srgbClr val="FF0000"/>
                </a:solidFill>
              </a:rPr>
              <a:t> bulle de vapeur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/>
              <p:nvPr/>
            </p:nvSpPr>
            <p:spPr>
              <a:xfrm>
                <a:off x="3853420" y="5771021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=35%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20" y="5771021"/>
                <a:ext cx="1336646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13AED6D-0711-4D2F-8AE5-32D05E75255D}"/>
              </a:ext>
            </a:extLst>
          </p:cNvPr>
          <p:cNvCxnSpPr>
            <a:cxnSpLocks/>
          </p:cNvCxnSpPr>
          <p:nvPr/>
        </p:nvCxnSpPr>
        <p:spPr>
          <a:xfrm flipV="1">
            <a:off x="2741940" y="2466363"/>
            <a:ext cx="0" cy="318305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26ED533-6158-CE44-92EE-4180136E4ECE}"/>
                  </a:ext>
                </a:extLst>
              </p:cNvPr>
              <p:cNvSpPr txBox="1"/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note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/>
                  <a:t> la fraction molaire en éthanol dans le </a:t>
                </a:r>
                <a:r>
                  <a:rPr lang="fr-FR" dirty="0">
                    <a:solidFill>
                      <a:srgbClr val="00B050"/>
                    </a:solidFill>
                  </a:rPr>
                  <a:t>ballon</a:t>
                </a:r>
                <a:r>
                  <a:rPr lang="fr-FR" dirty="0"/>
                  <a:t> après l’étape en indice.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26ED533-6158-CE44-92EE-4180136E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blipFill>
                <a:blip r:embed="rId6"/>
                <a:stretch>
                  <a:fillRect l="-2667" t="-1709" b="-5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B5F0038-2E91-D446-84AD-06E38E40E044}"/>
                  </a:ext>
                </a:extLst>
              </p:cNvPr>
              <p:cNvSpPr txBox="1"/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De même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indique la fraction molaire en éthanol de la </a:t>
                </a:r>
                <a:r>
                  <a:rPr lang="fr-FR" dirty="0">
                    <a:solidFill>
                      <a:srgbClr val="FF0000"/>
                    </a:solidFill>
                  </a:rPr>
                  <a:t>bulle de vapeur </a:t>
                </a:r>
                <a:r>
                  <a:rPr lang="fr-FR" dirty="0"/>
                  <a:t>allant dans le </a:t>
                </a:r>
                <a:r>
                  <a:rPr lang="fr-FR" dirty="0">
                    <a:solidFill>
                      <a:srgbClr val="FF0000"/>
                    </a:solidFill>
                  </a:rPr>
                  <a:t>distillat</a:t>
                </a:r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B5F0038-2E91-D446-84AD-06E38E40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blipFill>
                <a:blip r:embed="rId7"/>
                <a:stretch>
                  <a:fillRect l="-2667" t="-1242" b="-3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5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61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419462-F468-4687-A3C6-4765F732C669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/>
              <p:nvPr/>
            </p:nvSpPr>
            <p:spPr>
              <a:xfrm>
                <a:off x="2054044" y="5761864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44" y="5761864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9EC054-727E-40F0-920B-5EB50D74BF1D}"/>
              </a:ext>
            </a:extLst>
          </p:cNvPr>
          <p:cNvCxnSpPr/>
          <p:nvPr/>
        </p:nvCxnSpPr>
        <p:spPr>
          <a:xfrm>
            <a:off x="2895599" y="2994870"/>
            <a:ext cx="16009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D7265B6-2C48-4206-B152-953C1C0103AC}"/>
              </a:ext>
            </a:extLst>
          </p:cNvPr>
          <p:cNvCxnSpPr>
            <a:cxnSpLocks/>
          </p:cNvCxnSpPr>
          <p:nvPr/>
        </p:nvCxnSpPr>
        <p:spPr>
          <a:xfrm>
            <a:off x="4428066" y="2895358"/>
            <a:ext cx="0" cy="274204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0508544-C9EA-45C3-80B7-B5EAB9934082}"/>
              </a:ext>
            </a:extLst>
          </p:cNvPr>
          <p:cNvSpPr txBox="1"/>
          <p:nvPr/>
        </p:nvSpPr>
        <p:spPr>
          <a:xfrm>
            <a:off x="2989060" y="3801017"/>
            <a:ext cx="105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baseline="30000" dirty="0">
                <a:solidFill>
                  <a:srgbClr val="FF0000"/>
                </a:solidFill>
              </a:rPr>
              <a:t>ère</a:t>
            </a:r>
            <a:r>
              <a:rPr lang="fr-FR" dirty="0">
                <a:solidFill>
                  <a:srgbClr val="FF0000"/>
                </a:solidFill>
              </a:rPr>
              <a:t> bulle de vapeur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/>
              <p:nvPr/>
            </p:nvSpPr>
            <p:spPr>
              <a:xfrm>
                <a:off x="3256776" y="5656739"/>
                <a:ext cx="18185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28%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6" y="5656739"/>
                <a:ext cx="1818559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13AED6D-0711-4D2F-8AE5-32D05E75255D}"/>
              </a:ext>
            </a:extLst>
          </p:cNvPr>
          <p:cNvCxnSpPr>
            <a:cxnSpLocks/>
          </p:cNvCxnSpPr>
          <p:nvPr/>
        </p:nvCxnSpPr>
        <p:spPr>
          <a:xfrm flipV="1">
            <a:off x="2809052" y="2466363"/>
            <a:ext cx="0" cy="318305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49C11A7-B217-4AAB-923F-5F4D4859AC10}"/>
              </a:ext>
            </a:extLst>
          </p:cNvPr>
          <p:cNvCxnSpPr>
            <a:cxnSpLocks/>
          </p:cNvCxnSpPr>
          <p:nvPr/>
        </p:nvCxnSpPr>
        <p:spPr>
          <a:xfrm>
            <a:off x="2818701" y="2534873"/>
            <a:ext cx="1203982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7FDD4E8-9CAC-4D60-BEB9-FA6329DAEC68}"/>
              </a:ext>
            </a:extLst>
          </p:cNvPr>
          <p:cNvCxnSpPr>
            <a:cxnSpLocks/>
          </p:cNvCxnSpPr>
          <p:nvPr/>
        </p:nvCxnSpPr>
        <p:spPr>
          <a:xfrm>
            <a:off x="4022683" y="2534873"/>
            <a:ext cx="0" cy="311454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711F3C9-A4F5-43EE-9573-74869AEA51D0}"/>
                  </a:ext>
                </a:extLst>
              </p:cNvPr>
              <p:cNvSpPr txBox="1"/>
              <p:nvPr/>
            </p:nvSpPr>
            <p:spPr>
              <a:xfrm>
                <a:off x="3315931" y="6002363"/>
                <a:ext cx="1413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711F3C9-A4F5-43EE-9573-74869AEA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31" y="6002363"/>
                <a:ext cx="141350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8BF91FE-7EC0-8048-81BC-5398F2C8440C}"/>
                  </a:ext>
                </a:extLst>
              </p:cNvPr>
              <p:cNvSpPr txBox="1"/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note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/>
                  <a:t> la fraction molaire en éthanol dans le </a:t>
                </a:r>
                <a:r>
                  <a:rPr lang="fr-FR" dirty="0">
                    <a:solidFill>
                      <a:srgbClr val="00B050"/>
                    </a:solidFill>
                  </a:rPr>
                  <a:t>ballon</a:t>
                </a:r>
                <a:r>
                  <a:rPr lang="fr-FR" dirty="0"/>
                  <a:t> après l’étape en indice.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8BF91FE-7EC0-8048-81BC-5398F2C8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365125"/>
                <a:ext cx="1894964" cy="1477328"/>
              </a:xfrm>
              <a:prstGeom prst="rect">
                <a:avLst/>
              </a:prstGeom>
              <a:blipFill>
                <a:blip r:embed="rId7"/>
                <a:stretch>
                  <a:fillRect l="-2667" t="-1709" b="-5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E1BEEF02-0A82-D74E-8730-C477CD6C8ACB}"/>
                  </a:ext>
                </a:extLst>
              </p:cNvPr>
              <p:cNvSpPr txBox="1"/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De même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indique la fraction molaire en éthanol de la </a:t>
                </a:r>
                <a:r>
                  <a:rPr lang="fr-FR" dirty="0">
                    <a:solidFill>
                      <a:srgbClr val="FF0000"/>
                    </a:solidFill>
                  </a:rPr>
                  <a:t>bulle de vapeur </a:t>
                </a:r>
                <a:r>
                  <a:rPr lang="fr-FR" dirty="0"/>
                  <a:t>allant dans le </a:t>
                </a:r>
                <a:r>
                  <a:rPr lang="fr-FR" dirty="0">
                    <a:solidFill>
                      <a:srgbClr val="FF0000"/>
                    </a:solidFill>
                  </a:rPr>
                  <a:t>distillat</a:t>
                </a:r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E1BEEF02-0A82-D74E-8730-C477CD6C8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" y="2231357"/>
                <a:ext cx="1894964" cy="2031325"/>
              </a:xfrm>
              <a:prstGeom prst="rect">
                <a:avLst/>
              </a:prstGeom>
              <a:blipFill>
                <a:blip r:embed="rId8"/>
                <a:stretch>
                  <a:fillRect l="-2667" t="-1242" b="-3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1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D2A27-86F4-4B75-A9A2-38793DA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7C20D-8536-40B0-A518-4E67206A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1455" cy="972754"/>
          </a:xfrm>
        </p:spPr>
        <p:txBody>
          <a:bodyPr/>
          <a:lstStyle/>
          <a:p>
            <a:r>
              <a:rPr lang="fr-FR" dirty="0"/>
              <a:t>Mélange eau éthanol homogène (bière)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F00DA-0EA5-4A06-B1B4-B92762FCC05A}"/>
              </a:ext>
            </a:extLst>
          </p:cNvPr>
          <p:cNvSpPr/>
          <p:nvPr/>
        </p:nvSpPr>
        <p:spPr>
          <a:xfrm>
            <a:off x="638503" y="1690688"/>
            <a:ext cx="3965028" cy="11944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8B325C4-66DE-4A99-8549-0DDCA7F2DD71}"/>
              </a:ext>
            </a:extLst>
          </p:cNvPr>
          <p:cNvCxnSpPr>
            <a:stCxn id="3" idx="3"/>
          </p:cNvCxnSpPr>
          <p:nvPr/>
        </p:nvCxnSpPr>
        <p:spPr>
          <a:xfrm flipV="1">
            <a:off x="4729655" y="2301766"/>
            <a:ext cx="3633952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9C16684-903D-494B-8646-F6B2E028D927}"/>
              </a:ext>
            </a:extLst>
          </p:cNvPr>
          <p:cNvSpPr/>
          <p:nvPr/>
        </p:nvSpPr>
        <p:spPr>
          <a:xfrm>
            <a:off x="8718330" y="1700924"/>
            <a:ext cx="2932387" cy="11841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F02EA7-C542-4ED7-A933-19D09D051084}"/>
              </a:ext>
            </a:extLst>
          </p:cNvPr>
          <p:cNvSpPr txBox="1"/>
          <p:nvPr/>
        </p:nvSpPr>
        <p:spPr>
          <a:xfrm>
            <a:off x="8844454" y="1690688"/>
            <a:ext cx="2730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Ethanol pur (le plus possible)</a:t>
            </a:r>
          </a:p>
        </p:txBody>
      </p:sp>
    </p:spTree>
    <p:extLst>
      <p:ext uri="{BB962C8B-B14F-4D97-AF65-F5344CB8AC3E}">
        <p14:creationId xmlns:p14="http://schemas.microsoft.com/office/powerpoint/2010/main" val="170029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61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+ V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419462-F468-4687-A3C6-4765F732C669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/>
              <p:nvPr/>
            </p:nvSpPr>
            <p:spPr>
              <a:xfrm>
                <a:off x="2054044" y="5761864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5BC6DF-8990-48BB-A8AD-D36E1510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44" y="5761864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6849F558-88C9-447D-AE04-8710E47621EE}"/>
              </a:ext>
            </a:extLst>
          </p:cNvPr>
          <p:cNvSpPr txBox="1"/>
          <p:nvPr/>
        </p:nvSpPr>
        <p:spPr>
          <a:xfrm>
            <a:off x="159080" y="365125"/>
            <a:ext cx="1894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fraction molaire du composé le plus volatile dans le </a:t>
            </a:r>
            <a:r>
              <a:rPr lang="fr-FR" dirty="0">
                <a:solidFill>
                  <a:srgbClr val="00B050"/>
                </a:solidFill>
              </a:rPr>
              <a:t>ballon (résidu)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diminue</a:t>
            </a:r>
            <a:r>
              <a:rPr lang="fr-FR" dirty="0"/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B04D6B-F012-4073-B456-EAC20A54679E}"/>
              </a:ext>
            </a:extLst>
          </p:cNvPr>
          <p:cNvSpPr txBox="1"/>
          <p:nvPr/>
        </p:nvSpPr>
        <p:spPr>
          <a:xfrm>
            <a:off x="103716" y="2735296"/>
            <a:ext cx="2202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fraction molaire du composé le plus volatile dans les </a:t>
            </a:r>
            <a:r>
              <a:rPr lang="fr-FR" dirty="0">
                <a:solidFill>
                  <a:srgbClr val="FF0000"/>
                </a:solidFill>
              </a:rPr>
              <a:t>bulles de vapeurs diminue également</a:t>
            </a:r>
            <a:r>
              <a:rPr lang="fr-FR" dirty="0"/>
              <a:t>. (maximum au début)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9EC054-727E-40F0-920B-5EB50D74BF1D}"/>
              </a:ext>
            </a:extLst>
          </p:cNvPr>
          <p:cNvCxnSpPr/>
          <p:nvPr/>
        </p:nvCxnSpPr>
        <p:spPr>
          <a:xfrm>
            <a:off x="2895599" y="2994870"/>
            <a:ext cx="16009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D7265B6-2C48-4206-B152-953C1C0103AC}"/>
              </a:ext>
            </a:extLst>
          </p:cNvPr>
          <p:cNvCxnSpPr>
            <a:cxnSpLocks/>
          </p:cNvCxnSpPr>
          <p:nvPr/>
        </p:nvCxnSpPr>
        <p:spPr>
          <a:xfrm>
            <a:off x="4428066" y="2895358"/>
            <a:ext cx="0" cy="274204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0508544-C9EA-45C3-80B7-B5EAB9934082}"/>
              </a:ext>
            </a:extLst>
          </p:cNvPr>
          <p:cNvSpPr txBox="1"/>
          <p:nvPr/>
        </p:nvSpPr>
        <p:spPr>
          <a:xfrm>
            <a:off x="2893920" y="3612459"/>
            <a:ext cx="105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baseline="30000" dirty="0">
                <a:solidFill>
                  <a:srgbClr val="FF0000"/>
                </a:solidFill>
              </a:rPr>
              <a:t>ère</a:t>
            </a:r>
            <a:r>
              <a:rPr lang="fr-FR" dirty="0">
                <a:solidFill>
                  <a:srgbClr val="FF0000"/>
                </a:solidFill>
              </a:rPr>
              <a:t> bulle de vapeur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/>
              <p:nvPr/>
            </p:nvSpPr>
            <p:spPr>
              <a:xfrm>
                <a:off x="3256776" y="5656739"/>
                <a:ext cx="18185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28%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723A3E-EEAA-4581-BF2A-1D47F76B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6" y="5656739"/>
                <a:ext cx="181855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13AED6D-0711-4D2F-8AE5-32D05E75255D}"/>
              </a:ext>
            </a:extLst>
          </p:cNvPr>
          <p:cNvCxnSpPr>
            <a:cxnSpLocks/>
          </p:cNvCxnSpPr>
          <p:nvPr/>
        </p:nvCxnSpPr>
        <p:spPr>
          <a:xfrm flipV="1">
            <a:off x="2809052" y="2466363"/>
            <a:ext cx="0" cy="318305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49C11A7-B217-4AAB-923F-5F4D4859AC10}"/>
              </a:ext>
            </a:extLst>
          </p:cNvPr>
          <p:cNvCxnSpPr>
            <a:cxnSpLocks/>
          </p:cNvCxnSpPr>
          <p:nvPr/>
        </p:nvCxnSpPr>
        <p:spPr>
          <a:xfrm>
            <a:off x="2818701" y="2534873"/>
            <a:ext cx="1203982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7FDD4E8-9CAC-4D60-BEB9-FA6329DAEC68}"/>
              </a:ext>
            </a:extLst>
          </p:cNvPr>
          <p:cNvCxnSpPr>
            <a:cxnSpLocks/>
          </p:cNvCxnSpPr>
          <p:nvPr/>
        </p:nvCxnSpPr>
        <p:spPr>
          <a:xfrm>
            <a:off x="4022683" y="2534873"/>
            <a:ext cx="0" cy="311454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711F3C9-A4F5-43EE-9573-74869AEA51D0}"/>
                  </a:ext>
                </a:extLst>
              </p:cNvPr>
              <p:cNvSpPr txBox="1"/>
              <p:nvPr/>
            </p:nvSpPr>
            <p:spPr>
              <a:xfrm>
                <a:off x="3315931" y="5983509"/>
                <a:ext cx="1413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711F3C9-A4F5-43EE-9573-74869AEA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31" y="5983509"/>
                <a:ext cx="141350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09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53139-E327-4D1A-BF51-171BB24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-125941"/>
            <a:ext cx="11506200" cy="1325563"/>
          </a:xfrm>
        </p:spPr>
        <p:txBody>
          <a:bodyPr/>
          <a:lstStyle/>
          <a:p>
            <a:r>
              <a:rPr lang="fr-FR" u="sng" dirty="0"/>
              <a:t>II) 2) Distillation fractionnée d’un mélange binaire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56317F-C35E-48CC-8DFA-ABA05C90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90" y="1199622"/>
            <a:ext cx="7241932" cy="517630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D2FC44-B4B6-2949-A514-4A996622EEC6}"/>
              </a:ext>
            </a:extLst>
          </p:cNvPr>
          <p:cNvSpPr/>
          <p:nvPr/>
        </p:nvSpPr>
        <p:spPr>
          <a:xfrm>
            <a:off x="7701699" y="3428379"/>
            <a:ext cx="1253765" cy="718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7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B916A-6576-4CB9-9E0C-9006F6B9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5" y="-142875"/>
            <a:ext cx="11480801" cy="1325563"/>
          </a:xfrm>
        </p:spPr>
        <p:txBody>
          <a:bodyPr/>
          <a:lstStyle/>
          <a:p>
            <a:r>
              <a:rPr lang="fr-FR" u="sng" dirty="0"/>
              <a:t>II) 2) Distillation fractionnée d’un mélange binaire</a:t>
            </a:r>
            <a:endParaRPr lang="fr-FR" dirty="0"/>
          </a:p>
        </p:txBody>
      </p:sp>
      <p:pic>
        <p:nvPicPr>
          <p:cNvPr id="4" name="Picture 2" descr="Colonne de distillation pour fabrication de tout alcool">
            <a:extLst>
              <a:ext uri="{FF2B5EF4-FFF2-40B4-BE49-F238E27FC236}">
                <a16:creationId xmlns:a16="http://schemas.microsoft.com/office/drawing/2014/main" id="{7632813E-7AE2-424A-BC85-DAF7BEA024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1291" y="1605756"/>
            <a:ext cx="2495550" cy="3876675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3D6B48-C0E2-46FF-B14A-BD54605A848A}"/>
              </a:ext>
            </a:extLst>
          </p:cNvPr>
          <p:cNvSpPr txBox="1"/>
          <p:nvPr/>
        </p:nvSpPr>
        <p:spPr>
          <a:xfrm>
            <a:off x="2658533" y="5731934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industrie</a:t>
            </a:r>
          </a:p>
        </p:txBody>
      </p:sp>
      <p:pic>
        <p:nvPicPr>
          <p:cNvPr id="6" name="Picture 6" descr="Distillation continue">
            <a:extLst>
              <a:ext uri="{FF2B5EF4-FFF2-40B4-BE49-F238E27FC236}">
                <a16:creationId xmlns:a16="http://schemas.microsoft.com/office/drawing/2014/main" id="{F065689A-D8E2-4C53-8F86-7A08628F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96451"/>
            <a:ext cx="4112525" cy="3891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2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7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6ACA8E1-A6B5-414A-BF6E-82372A71C6CC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E51757-822B-435B-A08A-8F4BE7324094}"/>
                  </a:ext>
                </a:extLst>
              </p:cNvPr>
              <p:cNvSpPr txBox="1"/>
              <p:nvPr/>
            </p:nvSpPr>
            <p:spPr>
              <a:xfrm>
                <a:off x="2297046" y="5736914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E51757-822B-435B-A08A-8F4BE7324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46" y="5736914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D30DA79-B7CE-48AD-BB9A-B9FE664B10AE}"/>
              </a:ext>
            </a:extLst>
          </p:cNvPr>
          <p:cNvCxnSpPr/>
          <p:nvPr/>
        </p:nvCxnSpPr>
        <p:spPr>
          <a:xfrm>
            <a:off x="2895599" y="2994870"/>
            <a:ext cx="16009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9932084-AAC3-4470-BFF9-70575B62C07B}"/>
              </a:ext>
            </a:extLst>
          </p:cNvPr>
          <p:cNvCxnSpPr>
            <a:cxnSpLocks/>
          </p:cNvCxnSpPr>
          <p:nvPr/>
        </p:nvCxnSpPr>
        <p:spPr>
          <a:xfrm>
            <a:off x="4428066" y="2895358"/>
            <a:ext cx="0" cy="191741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04D209F-D861-47D6-809C-2697E039EBB7}"/>
                  </a:ext>
                </a:extLst>
              </p:cNvPr>
              <p:cNvSpPr txBox="1"/>
              <p:nvPr/>
            </p:nvSpPr>
            <p:spPr>
              <a:xfrm>
                <a:off x="3853420" y="5771021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35%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04D209F-D861-47D6-809C-2697E039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20" y="5771021"/>
                <a:ext cx="13366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36376C24-8E66-4CF4-A728-C6A15D608927}"/>
              </a:ext>
            </a:extLst>
          </p:cNvPr>
          <p:cNvSpPr txBox="1"/>
          <p:nvPr/>
        </p:nvSpPr>
        <p:spPr>
          <a:xfrm>
            <a:off x="3231895" y="2313420"/>
            <a:ext cx="219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baseline="30000" dirty="0">
                <a:solidFill>
                  <a:srgbClr val="FF0000"/>
                </a:solidFill>
              </a:rPr>
              <a:t>ère</a:t>
            </a:r>
            <a:r>
              <a:rPr lang="fr-FR" dirty="0">
                <a:solidFill>
                  <a:srgbClr val="FF0000"/>
                </a:solidFill>
              </a:rPr>
              <a:t> bulle de vapeur après une distillation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E966574-04D3-43A9-87DF-DB5D9873F264}"/>
              </a:ext>
            </a:extLst>
          </p:cNvPr>
          <p:cNvSpPr txBox="1"/>
          <p:nvPr/>
        </p:nvSpPr>
        <p:spPr>
          <a:xfrm>
            <a:off x="4443371" y="3865167"/>
            <a:ext cx="165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Condensation dans la colonne</a:t>
            </a:r>
          </a:p>
        </p:txBody>
      </p:sp>
    </p:spTree>
    <p:extLst>
      <p:ext uri="{BB962C8B-B14F-4D97-AF65-F5344CB8AC3E}">
        <p14:creationId xmlns:p14="http://schemas.microsoft.com/office/powerpoint/2010/main" val="112256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7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6ACA8E1-A6B5-414A-BF6E-82372A71C6CC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E51757-822B-435B-A08A-8F4BE7324094}"/>
                  </a:ext>
                </a:extLst>
              </p:cNvPr>
              <p:cNvSpPr txBox="1"/>
              <p:nvPr/>
            </p:nvSpPr>
            <p:spPr>
              <a:xfrm>
                <a:off x="2297046" y="5736914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E51757-822B-435B-A08A-8F4BE7324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46" y="5736914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D30DA79-B7CE-48AD-BB9A-B9FE664B10AE}"/>
              </a:ext>
            </a:extLst>
          </p:cNvPr>
          <p:cNvCxnSpPr/>
          <p:nvPr/>
        </p:nvCxnSpPr>
        <p:spPr>
          <a:xfrm>
            <a:off x="2895599" y="2994870"/>
            <a:ext cx="16009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9932084-AAC3-4470-BFF9-70575B62C07B}"/>
              </a:ext>
            </a:extLst>
          </p:cNvPr>
          <p:cNvCxnSpPr>
            <a:cxnSpLocks/>
          </p:cNvCxnSpPr>
          <p:nvPr/>
        </p:nvCxnSpPr>
        <p:spPr>
          <a:xfrm>
            <a:off x="4428066" y="2895358"/>
            <a:ext cx="0" cy="191741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04D209F-D861-47D6-809C-2697E039EBB7}"/>
                  </a:ext>
                </a:extLst>
              </p:cNvPr>
              <p:cNvSpPr txBox="1"/>
              <p:nvPr/>
            </p:nvSpPr>
            <p:spPr>
              <a:xfrm>
                <a:off x="3828176" y="5708061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35%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04D209F-D861-47D6-809C-2697E039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6" y="5708061"/>
                <a:ext cx="13366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36376C24-8E66-4CF4-A728-C6A15D608927}"/>
              </a:ext>
            </a:extLst>
          </p:cNvPr>
          <p:cNvSpPr txBox="1"/>
          <p:nvPr/>
        </p:nvSpPr>
        <p:spPr>
          <a:xfrm>
            <a:off x="3231895" y="2313420"/>
            <a:ext cx="219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baseline="30000" dirty="0">
                <a:solidFill>
                  <a:srgbClr val="FF0000"/>
                </a:solidFill>
              </a:rPr>
              <a:t>ère</a:t>
            </a:r>
            <a:r>
              <a:rPr lang="fr-FR" dirty="0">
                <a:solidFill>
                  <a:srgbClr val="FF0000"/>
                </a:solidFill>
              </a:rPr>
              <a:t> bulle de vapeur après une distillation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E47169C-B638-4446-BCC4-4C0D02B6A9C9}"/>
              </a:ext>
            </a:extLst>
          </p:cNvPr>
          <p:cNvCxnSpPr>
            <a:stCxn id="5" idx="3"/>
          </p:cNvCxnSpPr>
          <p:nvPr/>
        </p:nvCxnSpPr>
        <p:spPr>
          <a:xfrm>
            <a:off x="4428066" y="4647959"/>
            <a:ext cx="1578451" cy="163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2EF616F-B111-464A-A15A-859DF7F4E85F}"/>
              </a:ext>
            </a:extLst>
          </p:cNvPr>
          <p:cNvCxnSpPr>
            <a:cxnSpLocks/>
          </p:cNvCxnSpPr>
          <p:nvPr/>
        </p:nvCxnSpPr>
        <p:spPr>
          <a:xfrm>
            <a:off x="5939482" y="4606643"/>
            <a:ext cx="0" cy="55258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125DA0-AD04-4F10-A9D0-734635D27A19}"/>
                  </a:ext>
                </a:extLst>
              </p:cNvPr>
              <p:cNvSpPr txBox="1"/>
              <p:nvPr/>
            </p:nvSpPr>
            <p:spPr>
              <a:xfrm>
                <a:off x="5338194" y="5708061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75%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125DA0-AD04-4F10-A9D0-734635D2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94" y="5708061"/>
                <a:ext cx="13366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4609C6A4-D446-4FA9-940E-520A02DB9731}"/>
              </a:ext>
            </a:extLst>
          </p:cNvPr>
          <p:cNvSpPr txBox="1"/>
          <p:nvPr/>
        </p:nvSpPr>
        <p:spPr>
          <a:xfrm>
            <a:off x="4469932" y="3997262"/>
            <a:ext cx="2223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</a:t>
            </a:r>
            <a:r>
              <a:rPr lang="fr-FR" baseline="30000" dirty="0">
                <a:solidFill>
                  <a:srgbClr val="7030A0"/>
                </a:solidFill>
              </a:rPr>
              <a:t>ère</a:t>
            </a:r>
            <a:r>
              <a:rPr lang="fr-FR" dirty="0">
                <a:solidFill>
                  <a:srgbClr val="7030A0"/>
                </a:solidFill>
              </a:rPr>
              <a:t> bulle de vapeur après deux distillation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19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F755381E-9994-4819-AF63-D06B1D9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7" y="365125"/>
            <a:ext cx="7029740" cy="57430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F63930-806B-46FD-BCDA-CE7E4A55A73E}"/>
              </a:ext>
            </a:extLst>
          </p:cNvPr>
          <p:cNvSpPr txBox="1"/>
          <p:nvPr/>
        </p:nvSpPr>
        <p:spPr>
          <a:xfrm>
            <a:off x="5190066" y="1690688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448CA-E0B2-4492-B45F-432E029E6D6C}"/>
              </a:ext>
            </a:extLst>
          </p:cNvPr>
          <p:cNvSpPr txBox="1"/>
          <p:nvPr/>
        </p:nvSpPr>
        <p:spPr>
          <a:xfrm>
            <a:off x="2895599" y="4355571"/>
            <a:ext cx="15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07DA1-E7D7-42C0-90A1-D46ED9533295}"/>
              </a:ext>
            </a:extLst>
          </p:cNvPr>
          <p:cNvSpPr txBox="1"/>
          <p:nvPr/>
        </p:nvSpPr>
        <p:spPr>
          <a:xfrm>
            <a:off x="2965369" y="2895358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3E8DB1-CE2A-44B3-820A-441405EDB6CD}"/>
              </a:ext>
            </a:extLst>
          </p:cNvPr>
          <p:cNvCxnSpPr>
            <a:cxnSpLocks/>
          </p:cNvCxnSpPr>
          <p:nvPr/>
        </p:nvCxnSpPr>
        <p:spPr>
          <a:xfrm>
            <a:off x="7255932" y="4355571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7C7339C-80BD-4B0F-B033-29A171C09924}"/>
              </a:ext>
            </a:extLst>
          </p:cNvPr>
          <p:cNvSpPr txBox="1"/>
          <p:nvPr/>
        </p:nvSpPr>
        <p:spPr>
          <a:xfrm>
            <a:off x="6722533" y="4003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Azéotrope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1441A-7BFF-49EC-9A2A-DCF0657A54CA}"/>
              </a:ext>
            </a:extLst>
          </p:cNvPr>
          <p:cNvCxnSpPr>
            <a:cxnSpLocks/>
          </p:cNvCxnSpPr>
          <p:nvPr/>
        </p:nvCxnSpPr>
        <p:spPr>
          <a:xfrm flipH="1">
            <a:off x="8170332" y="4110038"/>
            <a:ext cx="948267" cy="1121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E357A-8990-4318-AF34-D72DDCB6096C}"/>
              </a:ext>
            </a:extLst>
          </p:cNvPr>
          <p:cNvSpPr txBox="1"/>
          <p:nvPr/>
        </p:nvSpPr>
        <p:spPr>
          <a:xfrm>
            <a:off x="8850373" y="3525263"/>
            <a:ext cx="105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L</a:t>
            </a:r>
            <a:r>
              <a:rPr lang="fr-FR" sz="3200" dirty="0"/>
              <a:t> + </a:t>
            </a:r>
            <a:r>
              <a:rPr lang="fr-FR" sz="32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6ACA8E1-A6B5-414A-BF6E-82372A71C6CC}"/>
              </a:ext>
            </a:extLst>
          </p:cNvPr>
          <p:cNvCxnSpPr>
            <a:cxnSpLocks/>
          </p:cNvCxnSpPr>
          <p:nvPr/>
        </p:nvCxnSpPr>
        <p:spPr>
          <a:xfrm flipV="1">
            <a:off x="2895599" y="2895358"/>
            <a:ext cx="0" cy="27420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E51757-822B-435B-A08A-8F4BE7324094}"/>
                  </a:ext>
                </a:extLst>
              </p:cNvPr>
              <p:cNvSpPr txBox="1"/>
              <p:nvPr/>
            </p:nvSpPr>
            <p:spPr>
              <a:xfrm>
                <a:off x="2297046" y="5736914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E51757-822B-435B-A08A-8F4BE7324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46" y="5736914"/>
                <a:ext cx="13366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D30DA79-B7CE-48AD-BB9A-B9FE664B10AE}"/>
              </a:ext>
            </a:extLst>
          </p:cNvPr>
          <p:cNvCxnSpPr/>
          <p:nvPr/>
        </p:nvCxnSpPr>
        <p:spPr>
          <a:xfrm>
            <a:off x="2895599" y="2994870"/>
            <a:ext cx="16009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9932084-AAC3-4470-BFF9-70575B62C07B}"/>
              </a:ext>
            </a:extLst>
          </p:cNvPr>
          <p:cNvCxnSpPr>
            <a:cxnSpLocks/>
          </p:cNvCxnSpPr>
          <p:nvPr/>
        </p:nvCxnSpPr>
        <p:spPr>
          <a:xfrm>
            <a:off x="4428066" y="2895358"/>
            <a:ext cx="0" cy="191741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04D209F-D861-47D6-809C-2697E039EBB7}"/>
                  </a:ext>
                </a:extLst>
              </p:cNvPr>
              <p:cNvSpPr txBox="1"/>
              <p:nvPr/>
            </p:nvSpPr>
            <p:spPr>
              <a:xfrm>
                <a:off x="3828176" y="5708061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35%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04D209F-D861-47D6-809C-2697E039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6" y="5708061"/>
                <a:ext cx="13366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36376C24-8E66-4CF4-A728-C6A15D608927}"/>
              </a:ext>
            </a:extLst>
          </p:cNvPr>
          <p:cNvSpPr txBox="1"/>
          <p:nvPr/>
        </p:nvSpPr>
        <p:spPr>
          <a:xfrm>
            <a:off x="3231895" y="2313420"/>
            <a:ext cx="219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baseline="30000" dirty="0">
                <a:solidFill>
                  <a:srgbClr val="FF0000"/>
                </a:solidFill>
              </a:rPr>
              <a:t>ère</a:t>
            </a:r>
            <a:r>
              <a:rPr lang="fr-FR" dirty="0">
                <a:solidFill>
                  <a:srgbClr val="FF0000"/>
                </a:solidFill>
              </a:rPr>
              <a:t> bulle de vapeur après une distillation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E47169C-B638-4446-BCC4-4C0D02B6A9C9}"/>
              </a:ext>
            </a:extLst>
          </p:cNvPr>
          <p:cNvCxnSpPr>
            <a:stCxn id="5" idx="3"/>
          </p:cNvCxnSpPr>
          <p:nvPr/>
        </p:nvCxnSpPr>
        <p:spPr>
          <a:xfrm>
            <a:off x="4428066" y="4647959"/>
            <a:ext cx="1578451" cy="163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2EF616F-B111-464A-A15A-859DF7F4E85F}"/>
              </a:ext>
            </a:extLst>
          </p:cNvPr>
          <p:cNvCxnSpPr>
            <a:cxnSpLocks/>
          </p:cNvCxnSpPr>
          <p:nvPr/>
        </p:nvCxnSpPr>
        <p:spPr>
          <a:xfrm>
            <a:off x="5939482" y="4606643"/>
            <a:ext cx="0" cy="55258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125DA0-AD04-4F10-A9D0-734635D27A19}"/>
                  </a:ext>
                </a:extLst>
              </p:cNvPr>
              <p:cNvSpPr txBox="1"/>
              <p:nvPr/>
            </p:nvSpPr>
            <p:spPr>
              <a:xfrm>
                <a:off x="5338194" y="5708061"/>
                <a:ext cx="1336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75%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125DA0-AD04-4F10-A9D0-734635D2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94" y="5708061"/>
                <a:ext cx="13366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4609C6A4-D446-4FA9-940E-520A02DB9731}"/>
              </a:ext>
            </a:extLst>
          </p:cNvPr>
          <p:cNvSpPr txBox="1"/>
          <p:nvPr/>
        </p:nvSpPr>
        <p:spPr>
          <a:xfrm>
            <a:off x="4469932" y="3997262"/>
            <a:ext cx="2223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</a:t>
            </a:r>
            <a:r>
              <a:rPr lang="fr-FR" baseline="30000" dirty="0">
                <a:solidFill>
                  <a:srgbClr val="7030A0"/>
                </a:solidFill>
              </a:rPr>
              <a:t>ère</a:t>
            </a:r>
            <a:r>
              <a:rPr lang="fr-FR" dirty="0">
                <a:solidFill>
                  <a:srgbClr val="7030A0"/>
                </a:solidFill>
              </a:rPr>
              <a:t> bulle de vapeur après deux distillation</a:t>
            </a:r>
          </a:p>
          <a:p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70C003B-EC17-4639-BEBD-44D014027854}"/>
              </a:ext>
            </a:extLst>
          </p:cNvPr>
          <p:cNvCxnSpPr/>
          <p:nvPr/>
        </p:nvCxnSpPr>
        <p:spPr>
          <a:xfrm>
            <a:off x="5939482" y="5159229"/>
            <a:ext cx="863990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F7F88DC-B168-4F98-AC7A-B81492CC0DF7}"/>
              </a:ext>
            </a:extLst>
          </p:cNvPr>
          <p:cNvCxnSpPr>
            <a:cxnSpLocks/>
          </p:cNvCxnSpPr>
          <p:nvPr/>
        </p:nvCxnSpPr>
        <p:spPr>
          <a:xfrm>
            <a:off x="6806538" y="5134492"/>
            <a:ext cx="0" cy="194758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8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3D984-3011-4F7C-A981-DEF46AE4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12725"/>
            <a:ext cx="10515600" cy="1325563"/>
          </a:xfrm>
        </p:spPr>
        <p:txBody>
          <a:bodyPr/>
          <a:lstStyle/>
          <a:p>
            <a:r>
              <a:rPr lang="fr-FR" u="sng" dirty="0"/>
              <a:t>II) 3) Contrôle de la pureté du distillat obtenu</a:t>
            </a:r>
            <a:br>
              <a:rPr lang="fr-FR" dirty="0">
                <a:solidFill>
                  <a:srgbClr val="00B0F0"/>
                </a:solidFill>
              </a:rPr>
            </a:br>
            <a:endParaRPr lang="fr-FR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26350EB-149D-4702-9779-0DC212389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96" y="1825625"/>
            <a:ext cx="6626808" cy="4351338"/>
          </a:xfrm>
        </p:spPr>
      </p:pic>
    </p:spTree>
    <p:extLst>
      <p:ext uri="{BB962C8B-B14F-4D97-AF65-F5344CB8AC3E}">
        <p14:creationId xmlns:p14="http://schemas.microsoft.com/office/powerpoint/2010/main" val="874587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DEEBE-6E1A-41B8-8FAD-A603B923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fr-FR" dirty="0"/>
              <a:t>Mesure de l’indice de réfraction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Picture 2" descr="Réfractomètre d'Abbe haute précision">
            <a:extLst>
              <a:ext uri="{FF2B5EF4-FFF2-40B4-BE49-F238E27FC236}">
                <a16:creationId xmlns:a16="http://schemas.microsoft.com/office/drawing/2014/main" id="{D43B8E15-B459-4F18-97B2-85A74883A6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865" y="1825625"/>
            <a:ext cx="3852069" cy="3852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46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36E9E-38B9-4C31-8A85-5F1E027F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Réfractomètre d’Abbe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15B222-5069-4074-B888-788FB5CCD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634" y="1825625"/>
            <a:ext cx="499873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07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3286C-14A9-4EF9-BAD1-FF29E1B2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69F1106-D270-4C45-B6B7-B42BE193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533" y="167974"/>
            <a:ext cx="5456356" cy="65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7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071B7-3A26-4302-90F3-8A82B55A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87302"/>
            <a:ext cx="10515600" cy="1325563"/>
          </a:xfrm>
        </p:spPr>
        <p:txBody>
          <a:bodyPr/>
          <a:lstStyle/>
          <a:p>
            <a:r>
              <a:rPr lang="fr-FR" u="sng" dirty="0"/>
              <a:t>I) 1) Mélange idéal : Eau – méthanol </a:t>
            </a:r>
            <a:br>
              <a:rPr lang="fr-FR" dirty="0">
                <a:solidFill>
                  <a:srgbClr val="00B0F0"/>
                </a:solidFill>
              </a:rPr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933" y="903344"/>
            <a:ext cx="7826982" cy="5767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95" y="1087173"/>
            <a:ext cx="1920406" cy="3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071B7-3A26-4302-90F3-8A82B55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57" y="0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071B7-3A26-4302-90F3-8A82B55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7" y="-11471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50467A-3EA2-42F4-ADAD-74E4100B960A}"/>
              </a:ext>
            </a:extLst>
          </p:cNvPr>
          <p:cNvSpPr txBox="1"/>
          <p:nvPr/>
        </p:nvSpPr>
        <p:spPr>
          <a:xfrm>
            <a:off x="5914388" y="2008018"/>
            <a:ext cx="135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Courbe de rosée</a:t>
            </a:r>
          </a:p>
        </p:txBody>
      </p:sp>
    </p:spTree>
    <p:extLst>
      <p:ext uri="{BB962C8B-B14F-4D97-AF65-F5344CB8AC3E}">
        <p14:creationId xmlns:p14="http://schemas.microsoft.com/office/powerpoint/2010/main" val="359454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071B7-3A26-4302-90F3-8A82B55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7" y="-11471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8D454-BF94-455D-8F3D-0F35E51978FC}"/>
              </a:ext>
            </a:extLst>
          </p:cNvPr>
          <p:cNvSpPr txBox="1"/>
          <p:nvPr/>
        </p:nvSpPr>
        <p:spPr>
          <a:xfrm>
            <a:off x="5914388" y="2008018"/>
            <a:ext cx="135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Courbe de rosée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B53FEF2-D364-456D-872E-4D066870925B}"/>
              </a:ext>
            </a:extLst>
          </p:cNvPr>
          <p:cNvSpPr/>
          <p:nvPr/>
        </p:nvSpPr>
        <p:spPr>
          <a:xfrm>
            <a:off x="2531533" y="956733"/>
            <a:ext cx="8221979" cy="5054600"/>
          </a:xfrm>
          <a:custGeom>
            <a:avLst/>
            <a:gdLst>
              <a:gd name="connsiteX0" fmla="*/ 0 w 8221979"/>
              <a:gd name="connsiteY0" fmla="*/ 0 h 5054600"/>
              <a:gd name="connsiteX1" fmla="*/ 330200 w 8221979"/>
              <a:gd name="connsiteY1" fmla="*/ 965200 h 5054600"/>
              <a:gd name="connsiteX2" fmla="*/ 677334 w 8221979"/>
              <a:gd name="connsiteY2" fmla="*/ 1557867 h 5054600"/>
              <a:gd name="connsiteX3" fmla="*/ 1270000 w 8221979"/>
              <a:gd name="connsiteY3" fmla="*/ 2252134 h 5054600"/>
              <a:gd name="connsiteX4" fmla="*/ 1659467 w 8221979"/>
              <a:gd name="connsiteY4" fmla="*/ 2616200 h 5054600"/>
              <a:gd name="connsiteX5" fmla="*/ 2404534 w 8221979"/>
              <a:gd name="connsiteY5" fmla="*/ 3090334 h 5054600"/>
              <a:gd name="connsiteX6" fmla="*/ 3522134 w 8221979"/>
              <a:gd name="connsiteY6" fmla="*/ 3615267 h 5054600"/>
              <a:gd name="connsiteX7" fmla="*/ 5731934 w 8221979"/>
              <a:gd name="connsiteY7" fmla="*/ 4360334 h 5054600"/>
              <a:gd name="connsiteX8" fmla="*/ 7603067 w 8221979"/>
              <a:gd name="connsiteY8" fmla="*/ 4919134 h 5054600"/>
              <a:gd name="connsiteX9" fmla="*/ 7730067 w 8221979"/>
              <a:gd name="connsiteY9" fmla="*/ 4978400 h 5054600"/>
              <a:gd name="connsiteX10" fmla="*/ 8178800 w 8221979"/>
              <a:gd name="connsiteY10" fmla="*/ 5029200 h 5054600"/>
              <a:gd name="connsiteX11" fmla="*/ 8178800 w 8221979"/>
              <a:gd name="connsiteY11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1979" h="5054600">
                <a:moveTo>
                  <a:pt x="0" y="0"/>
                </a:moveTo>
                <a:cubicBezTo>
                  <a:pt x="108655" y="352778"/>
                  <a:pt x="217311" y="705556"/>
                  <a:pt x="330200" y="965200"/>
                </a:cubicBezTo>
                <a:cubicBezTo>
                  <a:pt x="443089" y="1224844"/>
                  <a:pt x="520701" y="1343378"/>
                  <a:pt x="677334" y="1557867"/>
                </a:cubicBezTo>
                <a:cubicBezTo>
                  <a:pt x="833967" y="1772356"/>
                  <a:pt x="1106311" y="2075745"/>
                  <a:pt x="1270000" y="2252134"/>
                </a:cubicBezTo>
                <a:cubicBezTo>
                  <a:pt x="1433689" y="2428523"/>
                  <a:pt x="1470378" y="2476500"/>
                  <a:pt x="1659467" y="2616200"/>
                </a:cubicBezTo>
                <a:cubicBezTo>
                  <a:pt x="1848556" y="2755900"/>
                  <a:pt x="2094090" y="2923823"/>
                  <a:pt x="2404534" y="3090334"/>
                </a:cubicBezTo>
                <a:cubicBezTo>
                  <a:pt x="2714978" y="3256845"/>
                  <a:pt x="2967567" y="3403600"/>
                  <a:pt x="3522134" y="3615267"/>
                </a:cubicBezTo>
                <a:cubicBezTo>
                  <a:pt x="4076701" y="3826934"/>
                  <a:pt x="5051779" y="4143023"/>
                  <a:pt x="5731934" y="4360334"/>
                </a:cubicBezTo>
                <a:cubicBezTo>
                  <a:pt x="6412089" y="4577645"/>
                  <a:pt x="7270045" y="4816123"/>
                  <a:pt x="7603067" y="4919134"/>
                </a:cubicBezTo>
                <a:cubicBezTo>
                  <a:pt x="7936089" y="5022145"/>
                  <a:pt x="7634112" y="4960056"/>
                  <a:pt x="7730067" y="4978400"/>
                </a:cubicBezTo>
                <a:cubicBezTo>
                  <a:pt x="7826022" y="4996744"/>
                  <a:pt x="8104011" y="5016500"/>
                  <a:pt x="8178800" y="5029200"/>
                </a:cubicBezTo>
                <a:cubicBezTo>
                  <a:pt x="8253589" y="5041900"/>
                  <a:pt x="8216194" y="5048250"/>
                  <a:pt x="8178800" y="5054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2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071B7-3A26-4302-90F3-8A82B55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7" y="-11471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8D454-BF94-455D-8F3D-0F35E51978FC}"/>
              </a:ext>
            </a:extLst>
          </p:cNvPr>
          <p:cNvSpPr txBox="1"/>
          <p:nvPr/>
        </p:nvSpPr>
        <p:spPr>
          <a:xfrm>
            <a:off x="5914388" y="2008018"/>
            <a:ext cx="135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Courbe de rosée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B53FEF2-D364-456D-872E-4D066870925B}"/>
              </a:ext>
            </a:extLst>
          </p:cNvPr>
          <p:cNvSpPr/>
          <p:nvPr/>
        </p:nvSpPr>
        <p:spPr>
          <a:xfrm>
            <a:off x="2531533" y="956733"/>
            <a:ext cx="8221979" cy="5054600"/>
          </a:xfrm>
          <a:custGeom>
            <a:avLst/>
            <a:gdLst>
              <a:gd name="connsiteX0" fmla="*/ 0 w 8221979"/>
              <a:gd name="connsiteY0" fmla="*/ 0 h 5054600"/>
              <a:gd name="connsiteX1" fmla="*/ 330200 w 8221979"/>
              <a:gd name="connsiteY1" fmla="*/ 965200 h 5054600"/>
              <a:gd name="connsiteX2" fmla="*/ 677334 w 8221979"/>
              <a:gd name="connsiteY2" fmla="*/ 1557867 h 5054600"/>
              <a:gd name="connsiteX3" fmla="*/ 1270000 w 8221979"/>
              <a:gd name="connsiteY3" fmla="*/ 2252134 h 5054600"/>
              <a:gd name="connsiteX4" fmla="*/ 1659467 w 8221979"/>
              <a:gd name="connsiteY4" fmla="*/ 2616200 h 5054600"/>
              <a:gd name="connsiteX5" fmla="*/ 2404534 w 8221979"/>
              <a:gd name="connsiteY5" fmla="*/ 3090334 h 5054600"/>
              <a:gd name="connsiteX6" fmla="*/ 3522134 w 8221979"/>
              <a:gd name="connsiteY6" fmla="*/ 3615267 h 5054600"/>
              <a:gd name="connsiteX7" fmla="*/ 5731934 w 8221979"/>
              <a:gd name="connsiteY7" fmla="*/ 4360334 h 5054600"/>
              <a:gd name="connsiteX8" fmla="*/ 7603067 w 8221979"/>
              <a:gd name="connsiteY8" fmla="*/ 4919134 h 5054600"/>
              <a:gd name="connsiteX9" fmla="*/ 7730067 w 8221979"/>
              <a:gd name="connsiteY9" fmla="*/ 4978400 h 5054600"/>
              <a:gd name="connsiteX10" fmla="*/ 8178800 w 8221979"/>
              <a:gd name="connsiteY10" fmla="*/ 5029200 h 5054600"/>
              <a:gd name="connsiteX11" fmla="*/ 8178800 w 8221979"/>
              <a:gd name="connsiteY11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1979" h="5054600">
                <a:moveTo>
                  <a:pt x="0" y="0"/>
                </a:moveTo>
                <a:cubicBezTo>
                  <a:pt x="108655" y="352778"/>
                  <a:pt x="217311" y="705556"/>
                  <a:pt x="330200" y="965200"/>
                </a:cubicBezTo>
                <a:cubicBezTo>
                  <a:pt x="443089" y="1224844"/>
                  <a:pt x="520701" y="1343378"/>
                  <a:pt x="677334" y="1557867"/>
                </a:cubicBezTo>
                <a:cubicBezTo>
                  <a:pt x="833967" y="1772356"/>
                  <a:pt x="1106311" y="2075745"/>
                  <a:pt x="1270000" y="2252134"/>
                </a:cubicBezTo>
                <a:cubicBezTo>
                  <a:pt x="1433689" y="2428523"/>
                  <a:pt x="1470378" y="2476500"/>
                  <a:pt x="1659467" y="2616200"/>
                </a:cubicBezTo>
                <a:cubicBezTo>
                  <a:pt x="1848556" y="2755900"/>
                  <a:pt x="2094090" y="2923823"/>
                  <a:pt x="2404534" y="3090334"/>
                </a:cubicBezTo>
                <a:cubicBezTo>
                  <a:pt x="2714978" y="3256845"/>
                  <a:pt x="2967567" y="3403600"/>
                  <a:pt x="3522134" y="3615267"/>
                </a:cubicBezTo>
                <a:cubicBezTo>
                  <a:pt x="4076701" y="3826934"/>
                  <a:pt x="5051779" y="4143023"/>
                  <a:pt x="5731934" y="4360334"/>
                </a:cubicBezTo>
                <a:cubicBezTo>
                  <a:pt x="6412089" y="4577645"/>
                  <a:pt x="7270045" y="4816123"/>
                  <a:pt x="7603067" y="4919134"/>
                </a:cubicBezTo>
                <a:cubicBezTo>
                  <a:pt x="7936089" y="5022145"/>
                  <a:pt x="7634112" y="4960056"/>
                  <a:pt x="7730067" y="4978400"/>
                </a:cubicBezTo>
                <a:cubicBezTo>
                  <a:pt x="7826022" y="4996744"/>
                  <a:pt x="8104011" y="5016500"/>
                  <a:pt x="8178800" y="5029200"/>
                </a:cubicBezTo>
                <a:cubicBezTo>
                  <a:pt x="8253589" y="5041900"/>
                  <a:pt x="8216194" y="5048250"/>
                  <a:pt x="8178800" y="5054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38A82C-ECA4-4C71-8375-BCD8520F5708}"/>
              </a:ext>
            </a:extLst>
          </p:cNvPr>
          <p:cNvSpPr txBox="1"/>
          <p:nvPr/>
        </p:nvSpPr>
        <p:spPr>
          <a:xfrm>
            <a:off x="2666999" y="3153460"/>
            <a:ext cx="2319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Courbe d’ébullition</a:t>
            </a:r>
          </a:p>
        </p:txBody>
      </p:sp>
    </p:spTree>
    <p:extLst>
      <p:ext uri="{BB962C8B-B14F-4D97-AF65-F5344CB8AC3E}">
        <p14:creationId xmlns:p14="http://schemas.microsoft.com/office/powerpoint/2010/main" val="13379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7" y="-11471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8D454-BF94-455D-8F3D-0F35E51978FC}"/>
              </a:ext>
            </a:extLst>
          </p:cNvPr>
          <p:cNvSpPr txBox="1"/>
          <p:nvPr/>
        </p:nvSpPr>
        <p:spPr>
          <a:xfrm>
            <a:off x="5914388" y="2008018"/>
            <a:ext cx="135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Courbe de rosée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B53FEF2-D364-456D-872E-4D066870925B}"/>
              </a:ext>
            </a:extLst>
          </p:cNvPr>
          <p:cNvSpPr/>
          <p:nvPr/>
        </p:nvSpPr>
        <p:spPr>
          <a:xfrm>
            <a:off x="2531533" y="956733"/>
            <a:ext cx="8221979" cy="5054600"/>
          </a:xfrm>
          <a:custGeom>
            <a:avLst/>
            <a:gdLst>
              <a:gd name="connsiteX0" fmla="*/ 0 w 8221979"/>
              <a:gd name="connsiteY0" fmla="*/ 0 h 5054600"/>
              <a:gd name="connsiteX1" fmla="*/ 330200 w 8221979"/>
              <a:gd name="connsiteY1" fmla="*/ 965200 h 5054600"/>
              <a:gd name="connsiteX2" fmla="*/ 677334 w 8221979"/>
              <a:gd name="connsiteY2" fmla="*/ 1557867 h 5054600"/>
              <a:gd name="connsiteX3" fmla="*/ 1270000 w 8221979"/>
              <a:gd name="connsiteY3" fmla="*/ 2252134 h 5054600"/>
              <a:gd name="connsiteX4" fmla="*/ 1659467 w 8221979"/>
              <a:gd name="connsiteY4" fmla="*/ 2616200 h 5054600"/>
              <a:gd name="connsiteX5" fmla="*/ 2404534 w 8221979"/>
              <a:gd name="connsiteY5" fmla="*/ 3090334 h 5054600"/>
              <a:gd name="connsiteX6" fmla="*/ 3522134 w 8221979"/>
              <a:gd name="connsiteY6" fmla="*/ 3615267 h 5054600"/>
              <a:gd name="connsiteX7" fmla="*/ 5731934 w 8221979"/>
              <a:gd name="connsiteY7" fmla="*/ 4360334 h 5054600"/>
              <a:gd name="connsiteX8" fmla="*/ 7603067 w 8221979"/>
              <a:gd name="connsiteY8" fmla="*/ 4919134 h 5054600"/>
              <a:gd name="connsiteX9" fmla="*/ 7730067 w 8221979"/>
              <a:gd name="connsiteY9" fmla="*/ 4978400 h 5054600"/>
              <a:gd name="connsiteX10" fmla="*/ 8178800 w 8221979"/>
              <a:gd name="connsiteY10" fmla="*/ 5029200 h 5054600"/>
              <a:gd name="connsiteX11" fmla="*/ 8178800 w 8221979"/>
              <a:gd name="connsiteY11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1979" h="5054600">
                <a:moveTo>
                  <a:pt x="0" y="0"/>
                </a:moveTo>
                <a:cubicBezTo>
                  <a:pt x="108655" y="352778"/>
                  <a:pt x="217311" y="705556"/>
                  <a:pt x="330200" y="965200"/>
                </a:cubicBezTo>
                <a:cubicBezTo>
                  <a:pt x="443089" y="1224844"/>
                  <a:pt x="520701" y="1343378"/>
                  <a:pt x="677334" y="1557867"/>
                </a:cubicBezTo>
                <a:cubicBezTo>
                  <a:pt x="833967" y="1772356"/>
                  <a:pt x="1106311" y="2075745"/>
                  <a:pt x="1270000" y="2252134"/>
                </a:cubicBezTo>
                <a:cubicBezTo>
                  <a:pt x="1433689" y="2428523"/>
                  <a:pt x="1470378" y="2476500"/>
                  <a:pt x="1659467" y="2616200"/>
                </a:cubicBezTo>
                <a:cubicBezTo>
                  <a:pt x="1848556" y="2755900"/>
                  <a:pt x="2094090" y="2923823"/>
                  <a:pt x="2404534" y="3090334"/>
                </a:cubicBezTo>
                <a:cubicBezTo>
                  <a:pt x="2714978" y="3256845"/>
                  <a:pt x="2967567" y="3403600"/>
                  <a:pt x="3522134" y="3615267"/>
                </a:cubicBezTo>
                <a:cubicBezTo>
                  <a:pt x="4076701" y="3826934"/>
                  <a:pt x="5051779" y="4143023"/>
                  <a:pt x="5731934" y="4360334"/>
                </a:cubicBezTo>
                <a:cubicBezTo>
                  <a:pt x="6412089" y="4577645"/>
                  <a:pt x="7270045" y="4816123"/>
                  <a:pt x="7603067" y="4919134"/>
                </a:cubicBezTo>
                <a:cubicBezTo>
                  <a:pt x="7936089" y="5022145"/>
                  <a:pt x="7634112" y="4960056"/>
                  <a:pt x="7730067" y="4978400"/>
                </a:cubicBezTo>
                <a:cubicBezTo>
                  <a:pt x="7826022" y="4996744"/>
                  <a:pt x="8104011" y="5016500"/>
                  <a:pt x="8178800" y="5029200"/>
                </a:cubicBezTo>
                <a:cubicBezTo>
                  <a:pt x="8253589" y="5041900"/>
                  <a:pt x="8216194" y="5048250"/>
                  <a:pt x="8178800" y="5054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38A82C-ECA4-4C71-8375-BCD8520F5708}"/>
              </a:ext>
            </a:extLst>
          </p:cNvPr>
          <p:cNvSpPr txBox="1"/>
          <p:nvPr/>
        </p:nvSpPr>
        <p:spPr>
          <a:xfrm>
            <a:off x="2666999" y="3153460"/>
            <a:ext cx="2319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Courbe d’ébullition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F24345-62CE-43C4-8E3A-2EBE59563A30}"/>
              </a:ext>
            </a:extLst>
          </p:cNvPr>
          <p:cNvSpPr txBox="1"/>
          <p:nvPr/>
        </p:nvSpPr>
        <p:spPr>
          <a:xfrm>
            <a:off x="3565270" y="4763696"/>
            <a:ext cx="182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B2D152-1BBE-436A-8B02-175BF70343B8}"/>
              </a:ext>
            </a:extLst>
          </p:cNvPr>
          <p:cNvSpPr txBox="1"/>
          <p:nvPr/>
        </p:nvSpPr>
        <p:spPr>
          <a:xfrm>
            <a:off x="8406735" y="130665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1CF9B8-CB5D-458E-8826-1B2FE5C6A628}"/>
              </a:ext>
            </a:extLst>
          </p:cNvPr>
          <p:cNvSpPr txBox="1"/>
          <p:nvPr/>
        </p:nvSpPr>
        <p:spPr>
          <a:xfrm>
            <a:off x="4284937" y="2627724"/>
            <a:ext cx="1727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 </a:t>
            </a:r>
            <a:r>
              <a:rPr lang="fr-FR" sz="4800" dirty="0"/>
              <a:t>+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  <a:r>
              <a:rPr lang="fr-FR" sz="4800" dirty="0">
                <a:solidFill>
                  <a:srgbClr val="0070C0"/>
                </a:solidFill>
              </a:rPr>
              <a:t>V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20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167E89-44B9-4270-99E1-4B6B0A4D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7" y="-11471"/>
            <a:ext cx="9317826" cy="6865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FF1B46-6CDE-4167-91AC-D7B8EAA2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62" y="224143"/>
            <a:ext cx="1920406" cy="32569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6C3E9B-4344-4D61-82E3-A2A497B01D95}"/>
              </a:ext>
            </a:extLst>
          </p:cNvPr>
          <p:cNvSpPr/>
          <p:nvPr/>
        </p:nvSpPr>
        <p:spPr>
          <a:xfrm>
            <a:off x="2472267" y="931333"/>
            <a:ext cx="8231776" cy="5067878"/>
          </a:xfrm>
          <a:custGeom>
            <a:avLst/>
            <a:gdLst>
              <a:gd name="connsiteX0" fmla="*/ 0 w 8231776"/>
              <a:gd name="connsiteY0" fmla="*/ 0 h 5067878"/>
              <a:gd name="connsiteX1" fmla="*/ 1930400 w 8231776"/>
              <a:gd name="connsiteY1" fmla="*/ 931334 h 5067878"/>
              <a:gd name="connsiteX2" fmla="*/ 3666066 w 8231776"/>
              <a:gd name="connsiteY2" fmla="*/ 1896534 h 5067878"/>
              <a:gd name="connsiteX3" fmla="*/ 4182533 w 8231776"/>
              <a:gd name="connsiteY3" fmla="*/ 2159000 h 5067878"/>
              <a:gd name="connsiteX4" fmla="*/ 4614333 w 8231776"/>
              <a:gd name="connsiteY4" fmla="*/ 2506134 h 5067878"/>
              <a:gd name="connsiteX5" fmla="*/ 5418666 w 8231776"/>
              <a:gd name="connsiteY5" fmla="*/ 3107267 h 5067878"/>
              <a:gd name="connsiteX6" fmla="*/ 6239933 w 8231776"/>
              <a:gd name="connsiteY6" fmla="*/ 3716867 h 5067878"/>
              <a:gd name="connsiteX7" fmla="*/ 7467600 w 8231776"/>
              <a:gd name="connsiteY7" fmla="*/ 4614334 h 5067878"/>
              <a:gd name="connsiteX8" fmla="*/ 7899400 w 8231776"/>
              <a:gd name="connsiteY8" fmla="*/ 4868334 h 5067878"/>
              <a:gd name="connsiteX9" fmla="*/ 7984066 w 8231776"/>
              <a:gd name="connsiteY9" fmla="*/ 4969934 h 5067878"/>
              <a:gd name="connsiteX10" fmla="*/ 8204200 w 8231776"/>
              <a:gd name="connsiteY10" fmla="*/ 5063067 h 5067878"/>
              <a:gd name="connsiteX11" fmla="*/ 8221133 w 8231776"/>
              <a:gd name="connsiteY11" fmla="*/ 5046134 h 5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1776" h="5067878">
                <a:moveTo>
                  <a:pt x="0" y="0"/>
                </a:moveTo>
                <a:cubicBezTo>
                  <a:pt x="659694" y="307622"/>
                  <a:pt x="1319389" y="615245"/>
                  <a:pt x="1930400" y="931334"/>
                </a:cubicBezTo>
                <a:cubicBezTo>
                  <a:pt x="2541411" y="1247423"/>
                  <a:pt x="3290711" y="1691923"/>
                  <a:pt x="3666066" y="1896534"/>
                </a:cubicBezTo>
                <a:cubicBezTo>
                  <a:pt x="4041422" y="2101145"/>
                  <a:pt x="4024489" y="2057400"/>
                  <a:pt x="4182533" y="2159000"/>
                </a:cubicBezTo>
                <a:cubicBezTo>
                  <a:pt x="4340577" y="2260600"/>
                  <a:pt x="4408311" y="2348090"/>
                  <a:pt x="4614333" y="2506134"/>
                </a:cubicBezTo>
                <a:cubicBezTo>
                  <a:pt x="4820355" y="2664178"/>
                  <a:pt x="5418666" y="3107267"/>
                  <a:pt x="5418666" y="3107267"/>
                </a:cubicBezTo>
                <a:lnTo>
                  <a:pt x="6239933" y="3716867"/>
                </a:lnTo>
                <a:cubicBezTo>
                  <a:pt x="6581422" y="3968045"/>
                  <a:pt x="7191022" y="4422423"/>
                  <a:pt x="7467600" y="4614334"/>
                </a:cubicBezTo>
                <a:cubicBezTo>
                  <a:pt x="7744178" y="4806245"/>
                  <a:pt x="7813322" y="4809067"/>
                  <a:pt x="7899400" y="4868334"/>
                </a:cubicBezTo>
                <a:cubicBezTo>
                  <a:pt x="7985478" y="4927601"/>
                  <a:pt x="7933266" y="4937479"/>
                  <a:pt x="7984066" y="4969934"/>
                </a:cubicBezTo>
                <a:cubicBezTo>
                  <a:pt x="8034866" y="5002390"/>
                  <a:pt x="8164689" y="5050367"/>
                  <a:pt x="8204200" y="5063067"/>
                </a:cubicBezTo>
                <a:cubicBezTo>
                  <a:pt x="8243711" y="5075767"/>
                  <a:pt x="8232422" y="5060950"/>
                  <a:pt x="8221133" y="504613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8D454-BF94-455D-8F3D-0F35E51978FC}"/>
              </a:ext>
            </a:extLst>
          </p:cNvPr>
          <p:cNvSpPr txBox="1"/>
          <p:nvPr/>
        </p:nvSpPr>
        <p:spPr>
          <a:xfrm>
            <a:off x="5914388" y="2008018"/>
            <a:ext cx="135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Courbe de rosée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B53FEF2-D364-456D-872E-4D066870925B}"/>
              </a:ext>
            </a:extLst>
          </p:cNvPr>
          <p:cNvSpPr/>
          <p:nvPr/>
        </p:nvSpPr>
        <p:spPr>
          <a:xfrm>
            <a:off x="2531533" y="956733"/>
            <a:ext cx="8221979" cy="5054600"/>
          </a:xfrm>
          <a:custGeom>
            <a:avLst/>
            <a:gdLst>
              <a:gd name="connsiteX0" fmla="*/ 0 w 8221979"/>
              <a:gd name="connsiteY0" fmla="*/ 0 h 5054600"/>
              <a:gd name="connsiteX1" fmla="*/ 330200 w 8221979"/>
              <a:gd name="connsiteY1" fmla="*/ 965200 h 5054600"/>
              <a:gd name="connsiteX2" fmla="*/ 677334 w 8221979"/>
              <a:gd name="connsiteY2" fmla="*/ 1557867 h 5054600"/>
              <a:gd name="connsiteX3" fmla="*/ 1270000 w 8221979"/>
              <a:gd name="connsiteY3" fmla="*/ 2252134 h 5054600"/>
              <a:gd name="connsiteX4" fmla="*/ 1659467 w 8221979"/>
              <a:gd name="connsiteY4" fmla="*/ 2616200 h 5054600"/>
              <a:gd name="connsiteX5" fmla="*/ 2404534 w 8221979"/>
              <a:gd name="connsiteY5" fmla="*/ 3090334 h 5054600"/>
              <a:gd name="connsiteX6" fmla="*/ 3522134 w 8221979"/>
              <a:gd name="connsiteY6" fmla="*/ 3615267 h 5054600"/>
              <a:gd name="connsiteX7" fmla="*/ 5731934 w 8221979"/>
              <a:gd name="connsiteY7" fmla="*/ 4360334 h 5054600"/>
              <a:gd name="connsiteX8" fmla="*/ 7603067 w 8221979"/>
              <a:gd name="connsiteY8" fmla="*/ 4919134 h 5054600"/>
              <a:gd name="connsiteX9" fmla="*/ 7730067 w 8221979"/>
              <a:gd name="connsiteY9" fmla="*/ 4978400 h 5054600"/>
              <a:gd name="connsiteX10" fmla="*/ 8178800 w 8221979"/>
              <a:gd name="connsiteY10" fmla="*/ 5029200 h 5054600"/>
              <a:gd name="connsiteX11" fmla="*/ 8178800 w 8221979"/>
              <a:gd name="connsiteY11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1979" h="5054600">
                <a:moveTo>
                  <a:pt x="0" y="0"/>
                </a:moveTo>
                <a:cubicBezTo>
                  <a:pt x="108655" y="352778"/>
                  <a:pt x="217311" y="705556"/>
                  <a:pt x="330200" y="965200"/>
                </a:cubicBezTo>
                <a:cubicBezTo>
                  <a:pt x="443089" y="1224844"/>
                  <a:pt x="520701" y="1343378"/>
                  <a:pt x="677334" y="1557867"/>
                </a:cubicBezTo>
                <a:cubicBezTo>
                  <a:pt x="833967" y="1772356"/>
                  <a:pt x="1106311" y="2075745"/>
                  <a:pt x="1270000" y="2252134"/>
                </a:cubicBezTo>
                <a:cubicBezTo>
                  <a:pt x="1433689" y="2428523"/>
                  <a:pt x="1470378" y="2476500"/>
                  <a:pt x="1659467" y="2616200"/>
                </a:cubicBezTo>
                <a:cubicBezTo>
                  <a:pt x="1848556" y="2755900"/>
                  <a:pt x="2094090" y="2923823"/>
                  <a:pt x="2404534" y="3090334"/>
                </a:cubicBezTo>
                <a:cubicBezTo>
                  <a:pt x="2714978" y="3256845"/>
                  <a:pt x="2967567" y="3403600"/>
                  <a:pt x="3522134" y="3615267"/>
                </a:cubicBezTo>
                <a:cubicBezTo>
                  <a:pt x="4076701" y="3826934"/>
                  <a:pt x="5051779" y="4143023"/>
                  <a:pt x="5731934" y="4360334"/>
                </a:cubicBezTo>
                <a:cubicBezTo>
                  <a:pt x="6412089" y="4577645"/>
                  <a:pt x="7270045" y="4816123"/>
                  <a:pt x="7603067" y="4919134"/>
                </a:cubicBezTo>
                <a:cubicBezTo>
                  <a:pt x="7936089" y="5022145"/>
                  <a:pt x="7634112" y="4960056"/>
                  <a:pt x="7730067" y="4978400"/>
                </a:cubicBezTo>
                <a:cubicBezTo>
                  <a:pt x="7826022" y="4996744"/>
                  <a:pt x="8104011" y="5016500"/>
                  <a:pt x="8178800" y="5029200"/>
                </a:cubicBezTo>
                <a:cubicBezTo>
                  <a:pt x="8253589" y="5041900"/>
                  <a:pt x="8216194" y="5048250"/>
                  <a:pt x="8178800" y="5054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38A82C-ECA4-4C71-8375-BCD8520F5708}"/>
              </a:ext>
            </a:extLst>
          </p:cNvPr>
          <p:cNvSpPr txBox="1"/>
          <p:nvPr/>
        </p:nvSpPr>
        <p:spPr>
          <a:xfrm>
            <a:off x="2666999" y="3153460"/>
            <a:ext cx="2319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Courbe d’ébullition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F24345-62CE-43C4-8E3A-2EBE59563A30}"/>
              </a:ext>
            </a:extLst>
          </p:cNvPr>
          <p:cNvSpPr txBox="1"/>
          <p:nvPr/>
        </p:nvSpPr>
        <p:spPr>
          <a:xfrm>
            <a:off x="3565270" y="4763696"/>
            <a:ext cx="182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B2D152-1BBE-436A-8B02-175BF70343B8}"/>
              </a:ext>
            </a:extLst>
          </p:cNvPr>
          <p:cNvSpPr txBox="1"/>
          <p:nvPr/>
        </p:nvSpPr>
        <p:spPr>
          <a:xfrm>
            <a:off x="8406735" y="130665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1CF9B8-CB5D-458E-8826-1B2FE5C6A628}"/>
              </a:ext>
            </a:extLst>
          </p:cNvPr>
          <p:cNvSpPr txBox="1"/>
          <p:nvPr/>
        </p:nvSpPr>
        <p:spPr>
          <a:xfrm>
            <a:off x="4284937" y="2627724"/>
            <a:ext cx="1727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L </a:t>
            </a:r>
            <a:r>
              <a:rPr lang="fr-FR" sz="4800" dirty="0"/>
              <a:t>+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  <a:r>
              <a:rPr lang="fr-FR" sz="4800" dirty="0">
                <a:solidFill>
                  <a:srgbClr val="0070C0"/>
                </a:solidFill>
              </a:rPr>
              <a:t>V</a:t>
            </a:r>
          </a:p>
          <a:p>
            <a:endParaRPr lang="fr-FR" dirty="0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94C6CBAA-5606-42EE-B3D9-6DAAC70DF1AA}"/>
              </a:ext>
            </a:extLst>
          </p:cNvPr>
          <p:cNvSpPr/>
          <p:nvPr/>
        </p:nvSpPr>
        <p:spPr>
          <a:xfrm>
            <a:off x="6480894" y="5674441"/>
            <a:ext cx="214522" cy="25222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49D3A29-D2D3-4765-9ECC-2C0CE16C8694}"/>
              </a:ext>
            </a:extLst>
          </p:cNvPr>
          <p:cNvCxnSpPr>
            <a:cxnSpLocks/>
          </p:cNvCxnSpPr>
          <p:nvPr/>
        </p:nvCxnSpPr>
        <p:spPr>
          <a:xfrm>
            <a:off x="6588155" y="4763696"/>
            <a:ext cx="0" cy="1035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610994-060F-4AC0-A801-5721B5AB8D09}"/>
              </a:ext>
            </a:extLst>
          </p:cNvPr>
          <p:cNvCxnSpPr/>
          <p:nvPr/>
        </p:nvCxnSpPr>
        <p:spPr>
          <a:xfrm flipV="1">
            <a:off x="6480894" y="5179194"/>
            <a:ext cx="107261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68DE24F-BB1F-42E6-AB0F-C7748F8FE7B3}"/>
              </a:ext>
            </a:extLst>
          </p:cNvPr>
          <p:cNvCxnSpPr>
            <a:cxnSpLocks/>
          </p:cNvCxnSpPr>
          <p:nvPr/>
        </p:nvCxnSpPr>
        <p:spPr>
          <a:xfrm flipH="1" flipV="1">
            <a:off x="6588425" y="5179194"/>
            <a:ext cx="123106" cy="1802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B08E87C-728D-4817-9F14-ABAD24AC71E4}"/>
              </a:ext>
            </a:extLst>
          </p:cNvPr>
          <p:cNvSpPr txBox="1"/>
          <p:nvPr/>
        </p:nvSpPr>
        <p:spPr>
          <a:xfrm>
            <a:off x="1" y="711200"/>
            <a:ext cx="1804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considère un mélange à 50% de méthanol à 66°C que l’on chauffe.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73BB0-9C02-4303-86F5-E800135DEF3A}"/>
              </a:ext>
            </a:extLst>
          </p:cNvPr>
          <p:cNvSpPr txBox="1"/>
          <p:nvPr/>
        </p:nvSpPr>
        <p:spPr>
          <a:xfrm>
            <a:off x="37866" y="3030348"/>
            <a:ext cx="153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d’ébullition à 73 °C. 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E34DE5-A0BD-4F37-9442-F9B5A00BC919}"/>
              </a:ext>
            </a:extLst>
          </p:cNvPr>
          <p:cNvSpPr txBox="1"/>
          <p:nvPr/>
        </p:nvSpPr>
        <p:spPr>
          <a:xfrm>
            <a:off x="58631" y="4994528"/>
            <a:ext cx="138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Quelle est la composition de la vapeur émise ?</a:t>
            </a:r>
          </a:p>
        </p:txBody>
      </p:sp>
    </p:spTree>
    <p:extLst>
      <p:ext uri="{BB962C8B-B14F-4D97-AF65-F5344CB8AC3E}">
        <p14:creationId xmlns:p14="http://schemas.microsoft.com/office/powerpoint/2010/main" val="176941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694</Words>
  <Application>Microsoft Office PowerPoint</Application>
  <PresentationFormat>Grand écran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Cambria Math</vt:lpstr>
      <vt:lpstr>Thème Office</vt:lpstr>
      <vt:lpstr>LC 11 : Distillation et diagrammes binaires</vt:lpstr>
      <vt:lpstr>Présentation PowerPoint</vt:lpstr>
      <vt:lpstr>I) 1) Mélange idéal : Eau – méthanol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Récapitulatif </vt:lpstr>
      <vt:lpstr>I) 2) Mélange non idéal : Eau – éthanol</vt:lpstr>
      <vt:lpstr>II) 1) Distillation simple d’un mélange binaire </vt:lpstr>
      <vt:lpstr>II) 1) Distillation simple d’un mélange binaire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II) 2) Distillation fractionnée d’un mélange binaire</vt:lpstr>
      <vt:lpstr>II) 2) Distillation fractionnée d’un mélange binaire</vt:lpstr>
      <vt:lpstr>Présentation PowerPoint</vt:lpstr>
      <vt:lpstr>Présentation PowerPoint</vt:lpstr>
      <vt:lpstr>Présentation PowerPoint</vt:lpstr>
      <vt:lpstr>II) 3) Contrôle de la pureté du distillat obtenu </vt:lpstr>
      <vt:lpstr>Mesure de l’indice de réfraction </vt:lpstr>
      <vt:lpstr>Réfractomètre d’Abbe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22</cp:revision>
  <dcterms:created xsi:type="dcterms:W3CDTF">2021-04-03T20:05:10Z</dcterms:created>
  <dcterms:modified xsi:type="dcterms:W3CDTF">2021-06-20T16:43:15Z</dcterms:modified>
</cp:coreProperties>
</file>