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61" r:id="rId4"/>
    <p:sldId id="262" r:id="rId5"/>
    <p:sldId id="260" r:id="rId6"/>
    <p:sldId id="263" r:id="rId7"/>
    <p:sldId id="264" r:id="rId8"/>
    <p:sldId id="265" r:id="rId9"/>
    <p:sldId id="258" r:id="rId10"/>
    <p:sldId id="267" r:id="rId11"/>
    <p:sldId id="266" r:id="rId12"/>
    <p:sldId id="268" r:id="rId13"/>
    <p:sldId id="270" r:id="rId14"/>
    <p:sldId id="269" r:id="rId15"/>
    <p:sldId id="271" r:id="rId16"/>
    <p:sldId id="272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30682-F2E2-4797-AE29-8F34E223EF02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F0AED-E11E-4C25-ABF5-2DCBCFC4D6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3437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053EE7-641E-4482-99EA-596E75D49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C0FF1E6-DC8D-4598-9B27-FE816FF35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24D22C-F0AC-4C25-AC73-2D7F4C989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BCCB-AF3A-4765-A12B-4C8C98709FFB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537A95-FAB4-464A-8482-4A1C7AF12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F55D5A-83E1-4EB9-8A6F-11C0B5EA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9A344-056B-4FB7-A1E4-5537BC1644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551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E32BA0-B06A-4317-A1F2-A7B4868AC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D67A58E-36E1-4048-90F2-7DF0A3F30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479EDF-CFF7-4BEA-A01B-DA41086BD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BCCB-AF3A-4765-A12B-4C8C98709FFB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892963-1A1B-4D4C-A210-5D74824CC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305E01-3CBA-4DAC-9F44-2B66D8451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9A344-056B-4FB7-A1E4-5537BC1644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7086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14F2EFA-1C32-4D3D-8675-AB8F5341CE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C86722E-2897-44A3-B338-969D1A1D6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18B46F-265B-42D9-98E3-26F63BA4D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BCCB-AF3A-4765-A12B-4C8C98709FFB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396C19-35AB-4249-977A-E38638895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FFF58C-078B-425E-A523-B412DF3F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9A344-056B-4FB7-A1E4-5537BC1644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083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7F1741-C34B-4A9A-8BCE-58C4AAEE2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05906D-9313-4F6B-BE8B-5AB6D1846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674573-0CC3-41B1-9B46-1837899BB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BCCB-AF3A-4765-A12B-4C8C98709FFB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AF1DB2-4522-4E3F-912D-29553FBCF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C3ACE9-E37A-4749-A0A0-DA3A0DF8B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9A344-056B-4FB7-A1E4-5537BC1644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1955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8A494D-4CA7-4AB9-8B17-C13D23C71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7029C4-7EA6-4968-A234-EE669D406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0A68ED-E578-4E9E-83A2-63A080066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BCCB-AF3A-4765-A12B-4C8C98709FFB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705FC6-56A2-4A58-A357-D17B263F2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3B6F3E-0B8D-4F12-BBE6-B5D93136D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9A344-056B-4FB7-A1E4-5537BC1644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133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A71213-B91E-4E3E-A039-DCB4C3B2B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6B487F-D780-46F1-9397-719B0AF10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3615F90-0030-4266-B57F-3E601A4E9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30158C0-2299-419E-88F6-ED6ECCC85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BCCB-AF3A-4765-A12B-4C8C98709FFB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D04CA8A-CBA9-42C7-9BC3-B6F2CE244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2A6112-35D8-4559-B377-942A19E55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9A344-056B-4FB7-A1E4-5537BC1644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8973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B389C0-4505-44C2-986C-E522A0E3E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3D8992-47D0-42B5-9005-6D9D0D7D3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69D058A-BD09-4571-8F82-FC8E47405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F350E6A-D2DF-4181-B527-1B34BC27C4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EAB2200-33D6-4270-BB08-C4081B5F4C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4675E71-CF24-4F71-AD57-EBF8A7E70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BCCB-AF3A-4765-A12B-4C8C98709FFB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F70E319-5352-4B29-9A8D-27A33DEEA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87394B6-4A45-4DB2-B3F6-A81CDDC1D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9A344-056B-4FB7-A1E4-5537BC1644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232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C8688D-E2B0-47F2-943C-2187ECA7B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E2B0421-CBA8-4D1A-83D5-67AA71130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BCCB-AF3A-4765-A12B-4C8C98709FFB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52B0EA1-BBB8-4378-A22F-73C9CDC70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4B610C1-D0BD-48D4-8489-14932A81E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9A344-056B-4FB7-A1E4-5537BC1644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0406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BB02708-A97E-4C2E-8176-54A3FB5DC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BCCB-AF3A-4765-A12B-4C8C98709FFB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5D4BCF5-01F5-422C-BF87-C26065F70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9634FB2-F5AB-4B7B-9845-257354C75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9A344-056B-4FB7-A1E4-5537BC1644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340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BAF90D-0BA2-4CA8-8EF5-F8832D0A3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2A7375-6D82-44B3-8F00-FFFBFEABB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96D5B3F-E6D0-4E1A-B343-9F1CCF69D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6777B7-44A4-4185-8BEE-A4376D7A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BCCB-AF3A-4765-A12B-4C8C98709FFB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389659-8A3C-46B6-9F29-59C9A8FCD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D95EF2-24DA-4052-8141-5F92FD3EC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9A344-056B-4FB7-A1E4-5537BC1644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8348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8100E9-FEFD-4E86-96EE-8B6F99F5C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367056A-4FC8-499B-9AB6-9B5E9CC96E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58EC8C0-B244-4682-8E96-22F765404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71A5055-231B-425A-853C-359F58A51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BCCB-AF3A-4765-A12B-4C8C98709FFB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913E37-EC06-4A2B-BBC5-8EF7F9AEC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83B299-5A44-47F3-8A35-242292603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9A344-056B-4FB7-A1E4-5537BC1644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684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3AA61A2-C189-4B4A-B532-C5DD4BF89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012351-6E30-41CA-9697-A196EE3F5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05BCDA-1E80-4C3D-A364-70692144C8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BBCCB-AF3A-4765-A12B-4C8C98709FFB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6822CD-FC43-4F7E-BE45-A5932DC0D4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450A7A-50ED-44C2-97AA-7B6D6C0BE0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9A344-056B-4FB7-A1E4-5537BC1644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89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A89725-BF29-428C-9C9A-18397E33C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858837"/>
            <a:ext cx="9144000" cy="2387600"/>
          </a:xfrm>
        </p:spPr>
        <p:txBody>
          <a:bodyPr>
            <a:normAutofit/>
          </a:bodyPr>
          <a:lstStyle/>
          <a:p>
            <a:r>
              <a:rPr lang="fr-FR" u="sng" dirty="0"/>
              <a:t>LC 13: Stratégie de synthèse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1088D86-17BF-4A93-9809-FBC969AEC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3683" y="2398295"/>
            <a:ext cx="10082465" cy="4386471"/>
          </a:xfrm>
        </p:spPr>
        <p:txBody>
          <a:bodyPr>
            <a:normAutofit/>
          </a:bodyPr>
          <a:lstStyle/>
          <a:p>
            <a:pPr algn="l"/>
            <a:r>
              <a:rPr lang="fr-FR" u="sng" dirty="0"/>
              <a:t>Niveau:</a:t>
            </a:r>
            <a:r>
              <a:rPr lang="fr-FR" dirty="0"/>
              <a:t> Lycée</a:t>
            </a:r>
          </a:p>
          <a:p>
            <a:pPr algn="l"/>
            <a:r>
              <a:rPr lang="fr-FR" u="sng" dirty="0"/>
              <a:t>Prérequis: </a:t>
            </a:r>
          </a:p>
          <a:p>
            <a:pPr algn="l"/>
            <a:r>
              <a:rPr lang="fr-FR" dirty="0"/>
              <a:t>-groupes caractéristiques						</a:t>
            </a:r>
          </a:p>
          <a:p>
            <a:pPr algn="l"/>
            <a:r>
              <a:rPr lang="fr-FR" dirty="0"/>
              <a:t>-catalyseur					</a:t>
            </a:r>
          </a:p>
          <a:p>
            <a:pPr algn="l"/>
            <a:r>
              <a:rPr lang="fr-FR" dirty="0"/>
              <a:t>-mécanisme réactionnel</a:t>
            </a:r>
          </a:p>
          <a:p>
            <a:pPr algn="l"/>
            <a:r>
              <a:rPr lang="fr-FR" dirty="0"/>
              <a:t>-catégories de réaction</a:t>
            </a:r>
          </a:p>
          <a:p>
            <a:pPr algn="l"/>
            <a:r>
              <a:rPr lang="fr-FR" dirty="0"/>
              <a:t>-équilibre chimique</a:t>
            </a:r>
          </a:p>
          <a:p>
            <a:pPr algn="l"/>
            <a:r>
              <a:rPr lang="fr-FR" dirty="0"/>
              <a:t>-notion de synthèse</a:t>
            </a:r>
          </a:p>
          <a:p>
            <a:pPr algn="l"/>
            <a:r>
              <a:rPr lang="fr-FR" dirty="0"/>
              <a:t>-CCM</a:t>
            </a:r>
          </a:p>
        </p:txBody>
      </p:sp>
    </p:spTree>
    <p:extLst>
      <p:ext uri="{BB962C8B-B14F-4D97-AF65-F5344CB8AC3E}">
        <p14:creationId xmlns:p14="http://schemas.microsoft.com/office/powerpoint/2010/main" val="2499525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C67EF6-13A2-4ED2-8272-D0916E19D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84580"/>
            <a:ext cx="10515600" cy="1325563"/>
          </a:xfrm>
        </p:spPr>
        <p:txBody>
          <a:bodyPr/>
          <a:lstStyle/>
          <a:p>
            <a:r>
              <a:rPr lang="fr-FR" dirty="0"/>
              <a:t>Analyse d’une CCM : migration des espèces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F398FC-4BDF-43CB-A4A0-E800EFCB7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969" y="9572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sz="2400" dirty="0"/>
              <a:t>Deux phases : </a:t>
            </a:r>
            <a:r>
              <a:rPr lang="fr-FR" sz="2400" b="1" dirty="0"/>
              <a:t>stationnaire</a:t>
            </a:r>
            <a:r>
              <a:rPr lang="fr-FR" sz="2400" dirty="0"/>
              <a:t> (silice) et </a:t>
            </a:r>
            <a:r>
              <a:rPr lang="fr-FR" sz="2400" b="1" dirty="0"/>
              <a:t>mobile</a:t>
            </a:r>
            <a:r>
              <a:rPr lang="fr-FR" sz="2400" dirty="0"/>
              <a:t> (éluant).</a:t>
            </a:r>
          </a:p>
          <a:p>
            <a:endParaRPr lang="fr-FR" sz="2400" dirty="0"/>
          </a:p>
          <a:p>
            <a:r>
              <a:rPr lang="fr-FR" sz="2400" dirty="0"/>
              <a:t>Phase </a:t>
            </a:r>
            <a:r>
              <a:rPr lang="fr-FR" sz="2400" b="1" dirty="0"/>
              <a:t>stationnaire</a:t>
            </a:r>
            <a:r>
              <a:rPr lang="fr-FR" sz="2400" dirty="0"/>
              <a:t> a tendance a </a:t>
            </a:r>
            <a:r>
              <a:rPr lang="fr-FR" sz="2400" b="1" dirty="0"/>
              <a:t>retenir</a:t>
            </a:r>
            <a:r>
              <a:rPr lang="fr-FR" sz="2400" dirty="0"/>
              <a:t> le composé</a:t>
            </a:r>
          </a:p>
          <a:p>
            <a:r>
              <a:rPr lang="fr-FR" sz="2400" dirty="0"/>
              <a:t>Phase </a:t>
            </a:r>
            <a:r>
              <a:rPr lang="fr-FR" sz="2400" b="1" dirty="0"/>
              <a:t>mobile</a:t>
            </a:r>
            <a:r>
              <a:rPr lang="fr-FR" sz="2400" dirty="0"/>
              <a:t> a tendance à </a:t>
            </a:r>
            <a:r>
              <a:rPr lang="fr-FR" sz="2400" b="1" dirty="0"/>
              <a:t>entraîner</a:t>
            </a:r>
            <a:r>
              <a:rPr lang="fr-FR" sz="2400" dirty="0"/>
              <a:t> le composé 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/>
              <a:t>→ Migration : dépend </a:t>
            </a:r>
            <a:r>
              <a:rPr lang="fr-FR" sz="2400" b="1" dirty="0"/>
              <a:t>affinité relative avec phase stationnaire/mobile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F4D7D6E-44D3-4E91-9C89-F17B5FC0E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34" y="3861635"/>
            <a:ext cx="9153566" cy="274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839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91B43A-CF7C-4D8F-8E8B-68D318AE7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Protection / Déprotection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90842C-48BB-4B1C-B14C-C2F4497D09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946" y="2531478"/>
            <a:ext cx="2346353" cy="356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EC65B24-6966-4E25-A2A1-D1D00B593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0250" y="210259"/>
            <a:ext cx="3089531" cy="6565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326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5037FC-CB86-4E08-B7F6-8F79A6972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049B970-B886-4A2F-B04C-B9FA78576C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74" y="168442"/>
            <a:ext cx="11414386" cy="5863390"/>
          </a:xfrm>
        </p:spPr>
      </p:pic>
    </p:spTree>
    <p:extLst>
      <p:ext uri="{BB962C8B-B14F-4D97-AF65-F5344CB8AC3E}">
        <p14:creationId xmlns:p14="http://schemas.microsoft.com/office/powerpoint/2010/main" val="397775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97FC24-AC38-41FB-B230-2DE668796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63" y="-195048"/>
            <a:ext cx="10515600" cy="1325563"/>
          </a:xfrm>
        </p:spPr>
        <p:txBody>
          <a:bodyPr/>
          <a:lstStyle/>
          <a:p>
            <a:r>
              <a:rPr lang="fr-FR" dirty="0"/>
              <a:t>Pictogrammes en chimie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AC98E2-8332-40CA-9986-03416E6B2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BC9F069-65FD-40A4-B261-99E8CC3E3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356" y="681037"/>
            <a:ext cx="6705600" cy="609224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805265B-50D4-44D8-9666-5F7538497224}"/>
              </a:ext>
            </a:extLst>
          </p:cNvPr>
          <p:cNvSpPr/>
          <p:nvPr/>
        </p:nvSpPr>
        <p:spPr>
          <a:xfrm>
            <a:off x="2526632" y="737937"/>
            <a:ext cx="2502568" cy="256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9341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519288-53B9-4A49-93F7-EDE8118D3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56" y="-129173"/>
            <a:ext cx="10515600" cy="1325563"/>
          </a:xfrm>
        </p:spPr>
        <p:txBody>
          <a:bodyPr/>
          <a:lstStyle/>
          <a:p>
            <a:r>
              <a:rPr lang="fr-FR" dirty="0"/>
              <a:t>Pictogrammes des produits manipulés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05FCB7-6CB8-4DF4-8D36-0DE221013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765" y="1098884"/>
            <a:ext cx="10515600" cy="5527258"/>
          </a:xfrm>
        </p:spPr>
        <p:txBody>
          <a:bodyPr/>
          <a:lstStyle/>
          <a:p>
            <a:endParaRPr lang="fr-FR" dirty="0"/>
          </a:p>
          <a:p>
            <a:r>
              <a:rPr lang="fr-FR" dirty="0"/>
              <a:t>Anhydride éthanoïque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Acide acétylsalicylique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Cyclohexane : 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A7FD3C-D73B-4FBF-B562-149C2D800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660" y="1293896"/>
            <a:ext cx="1247775" cy="12382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4401CDD-35F1-4F8C-ADD6-D2A4586EC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427" y="1293896"/>
            <a:ext cx="1247775" cy="124777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166EB9C-082F-45DB-BA0D-2ED7E416FF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4070" y="3292141"/>
            <a:ext cx="1247775" cy="123825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C52B122-B7CA-4435-B929-509475D9F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133" y="5328486"/>
            <a:ext cx="1247775" cy="12382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DC50C5D-05E5-49EA-B19D-BBB7832FB4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4069" y="5328486"/>
            <a:ext cx="1247775" cy="123825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4323629-390D-4104-B206-63D08233C5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4181" y="5318961"/>
            <a:ext cx="1247775" cy="12477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122BB78-96A1-4B41-B1EB-95FBCA188D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245" y="5309436"/>
            <a:ext cx="124777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564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8D46FB-D2ED-4E7F-AB22-D9F275FEB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fr-FR" dirty="0"/>
              <a:t>Principe de la chimie verte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7669BEE-7467-4BE6-A374-854D84689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482" y="1102347"/>
            <a:ext cx="5129202" cy="480103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6709207-F8A3-4591-9026-77AA2F7D4AFB}"/>
              </a:ext>
            </a:extLst>
          </p:cNvPr>
          <p:cNvSpPr/>
          <p:nvPr/>
        </p:nvSpPr>
        <p:spPr>
          <a:xfrm>
            <a:off x="2565123" y="1325563"/>
            <a:ext cx="850232" cy="1325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49E496-3649-4C17-871E-98BDEBC23296}"/>
              </a:ext>
            </a:extLst>
          </p:cNvPr>
          <p:cNvSpPr/>
          <p:nvPr/>
        </p:nvSpPr>
        <p:spPr>
          <a:xfrm rot="21189056">
            <a:off x="2565123" y="4056900"/>
            <a:ext cx="932056" cy="1325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131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BA3CF7-E8F6-413A-815E-2EDA1664F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319089-6B66-4908-AB7B-526FE6526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Voir document synthèse aspirine</a:t>
            </a:r>
          </a:p>
        </p:txBody>
      </p:sp>
    </p:spTree>
    <p:extLst>
      <p:ext uri="{BB962C8B-B14F-4D97-AF65-F5344CB8AC3E}">
        <p14:creationId xmlns:p14="http://schemas.microsoft.com/office/powerpoint/2010/main" val="1525370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lipse 11">
            <a:extLst>
              <a:ext uri="{FF2B5EF4-FFF2-40B4-BE49-F238E27FC236}">
                <a16:creationId xmlns:a16="http://schemas.microsoft.com/office/drawing/2014/main" id="{FC87B1F7-33A0-4E1E-80C8-957A489034FF}"/>
              </a:ext>
            </a:extLst>
          </p:cNvPr>
          <p:cNvSpPr/>
          <p:nvPr/>
        </p:nvSpPr>
        <p:spPr>
          <a:xfrm>
            <a:off x="6095999" y="2987675"/>
            <a:ext cx="2426369" cy="262530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0C8A10D-3A02-41EF-9E5A-58EF47A26E89}"/>
              </a:ext>
            </a:extLst>
          </p:cNvPr>
          <p:cNvSpPr/>
          <p:nvPr/>
        </p:nvSpPr>
        <p:spPr>
          <a:xfrm>
            <a:off x="3216442" y="1780673"/>
            <a:ext cx="3737811" cy="1490161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845015E-FA47-4D69-B2AC-B26965D51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L’acide acétylsalicylique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B10286AD-26C5-496C-A21B-67E9B1EAD5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284" y="2218658"/>
            <a:ext cx="4156961" cy="3452227"/>
          </a:xfr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D2856CA5-9779-4C1B-BC73-5EF894D4076C}"/>
              </a:ext>
            </a:extLst>
          </p:cNvPr>
          <p:cNvCxnSpPr/>
          <p:nvPr/>
        </p:nvCxnSpPr>
        <p:spPr>
          <a:xfrm flipV="1">
            <a:off x="6745705" y="1203158"/>
            <a:ext cx="1155032" cy="9464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78C78158-D0FB-4084-9151-7C2E04571247}"/>
              </a:ext>
            </a:extLst>
          </p:cNvPr>
          <p:cNvSpPr txBox="1"/>
          <p:nvPr/>
        </p:nvSpPr>
        <p:spPr>
          <a:xfrm>
            <a:off x="7900737" y="903309"/>
            <a:ext cx="376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Acide carboxylique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E48323CB-4B29-4FDC-B4E4-ED49CCB66692}"/>
              </a:ext>
            </a:extLst>
          </p:cNvPr>
          <p:cNvCxnSpPr>
            <a:cxnSpLocks/>
          </p:cNvCxnSpPr>
          <p:nvPr/>
        </p:nvCxnSpPr>
        <p:spPr>
          <a:xfrm>
            <a:off x="8438147" y="4870748"/>
            <a:ext cx="986590" cy="46325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C459616D-FED0-478F-8EB5-958E4D17E31E}"/>
              </a:ext>
            </a:extLst>
          </p:cNvPr>
          <p:cNvSpPr txBox="1"/>
          <p:nvPr/>
        </p:nvSpPr>
        <p:spPr>
          <a:xfrm>
            <a:off x="9468852" y="5102374"/>
            <a:ext cx="376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Ester</a:t>
            </a:r>
          </a:p>
        </p:txBody>
      </p:sp>
    </p:spTree>
    <p:extLst>
      <p:ext uri="{BB962C8B-B14F-4D97-AF65-F5344CB8AC3E}">
        <p14:creationId xmlns:p14="http://schemas.microsoft.com/office/powerpoint/2010/main" val="3801658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9F6048-2629-48DE-98BB-5520AA49F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8255"/>
            <a:ext cx="10515600" cy="1325563"/>
          </a:xfrm>
        </p:spPr>
        <p:txBody>
          <a:bodyPr/>
          <a:lstStyle/>
          <a:p>
            <a:r>
              <a:rPr lang="fr-FR" u="sng" dirty="0"/>
              <a:t>Synthèse de l’aspirine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E1F41569-ABCB-4FCE-B64C-37F511DE37F0}"/>
              </a:ext>
            </a:extLst>
          </p:cNvPr>
          <p:cNvCxnSpPr>
            <a:cxnSpLocks/>
          </p:cNvCxnSpPr>
          <p:nvPr/>
        </p:nvCxnSpPr>
        <p:spPr>
          <a:xfrm>
            <a:off x="5791200" y="3549316"/>
            <a:ext cx="208547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Espace réservé du contenu 6">
            <a:extLst>
              <a:ext uri="{FF2B5EF4-FFF2-40B4-BE49-F238E27FC236}">
                <a16:creationId xmlns:a16="http://schemas.microsoft.com/office/drawing/2014/main" id="{BBD76F6F-5FAE-41D0-89DF-F721280F4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253" y="2659818"/>
            <a:ext cx="2360486" cy="196031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DE981B68-F09E-49D5-87DB-369D867CE02C}"/>
              </a:ext>
            </a:extLst>
          </p:cNvPr>
          <p:cNvSpPr txBox="1"/>
          <p:nvPr/>
        </p:nvSpPr>
        <p:spPr>
          <a:xfrm>
            <a:off x="3749843" y="2826041"/>
            <a:ext cx="8502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8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A3AB1FFA-E9FD-4FE9-A566-D67F5726C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2926" y="2189750"/>
            <a:ext cx="2735179" cy="25988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5BEDA37-482C-478D-B0C7-68164CE339C2}"/>
              </a:ext>
            </a:extLst>
          </p:cNvPr>
          <p:cNvSpPr txBox="1"/>
          <p:nvPr/>
        </p:nvSpPr>
        <p:spPr>
          <a:xfrm>
            <a:off x="7975414" y="5090196"/>
            <a:ext cx="2732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FF0000"/>
                </a:solidFill>
              </a:rPr>
              <a:t>Molécule cible</a:t>
            </a:r>
          </a:p>
        </p:txBody>
      </p:sp>
    </p:spTree>
    <p:extLst>
      <p:ext uri="{BB962C8B-B14F-4D97-AF65-F5344CB8AC3E}">
        <p14:creationId xmlns:p14="http://schemas.microsoft.com/office/powerpoint/2010/main" val="614365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9F6048-2629-48DE-98BB-5520AA49F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8255"/>
            <a:ext cx="10515600" cy="1325563"/>
          </a:xfrm>
        </p:spPr>
        <p:txBody>
          <a:bodyPr/>
          <a:lstStyle/>
          <a:p>
            <a:r>
              <a:rPr lang="fr-FR" u="sng" dirty="0"/>
              <a:t>Synthèse de l’aspirine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D299D7CC-1D1C-480A-85AD-3822647EB3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2" y="2380666"/>
            <a:ext cx="2337300" cy="2337300"/>
          </a:xfrm>
          <a:prstGeom prst="rect">
            <a:avLst/>
          </a:prstGeom>
        </p:spPr>
      </p:pic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E1F41569-ABCB-4FCE-B64C-37F511DE37F0}"/>
              </a:ext>
            </a:extLst>
          </p:cNvPr>
          <p:cNvCxnSpPr>
            <a:cxnSpLocks/>
          </p:cNvCxnSpPr>
          <p:nvPr/>
        </p:nvCxnSpPr>
        <p:spPr>
          <a:xfrm>
            <a:off x="5919537" y="3549316"/>
            <a:ext cx="195713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Espace réservé du contenu 6">
            <a:extLst>
              <a:ext uri="{FF2B5EF4-FFF2-40B4-BE49-F238E27FC236}">
                <a16:creationId xmlns:a16="http://schemas.microsoft.com/office/drawing/2014/main" id="{BBD76F6F-5FAE-41D0-89DF-F721280F49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383" y="2569161"/>
            <a:ext cx="2360486" cy="196031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97C471D-CC99-4040-80E1-31E720B2FF0A}"/>
              </a:ext>
            </a:extLst>
          </p:cNvPr>
          <p:cNvSpPr/>
          <p:nvPr/>
        </p:nvSpPr>
        <p:spPr>
          <a:xfrm>
            <a:off x="209005" y="2077456"/>
            <a:ext cx="2238627" cy="2582776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4509045-1990-4851-98DC-18120E73A9DC}"/>
              </a:ext>
            </a:extLst>
          </p:cNvPr>
          <p:cNvSpPr txBox="1"/>
          <p:nvPr/>
        </p:nvSpPr>
        <p:spPr>
          <a:xfrm>
            <a:off x="110332" y="4963442"/>
            <a:ext cx="2616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accent1"/>
                </a:solidFill>
              </a:rPr>
              <a:t>Réactif principal</a:t>
            </a:r>
          </a:p>
        </p:txBody>
      </p:sp>
    </p:spTree>
    <p:extLst>
      <p:ext uri="{BB962C8B-B14F-4D97-AF65-F5344CB8AC3E}">
        <p14:creationId xmlns:p14="http://schemas.microsoft.com/office/powerpoint/2010/main" val="2521861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B8483D7-8948-47C2-B6A0-76386B8FA7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flipH="1">
            <a:off x="3713748" y="1690688"/>
            <a:ext cx="4541881" cy="4541881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175E33FD-8E96-482E-9E6B-5BE6D5E8E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u="sng" dirty="0"/>
              <a:t>L’acide salicylique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5FF66FB-5E79-4E84-B055-5544433C0279}"/>
              </a:ext>
            </a:extLst>
          </p:cNvPr>
          <p:cNvSpPr/>
          <p:nvPr/>
        </p:nvSpPr>
        <p:spPr>
          <a:xfrm>
            <a:off x="3593432" y="1588168"/>
            <a:ext cx="3737812" cy="153026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20B9ACB3-6C2F-4612-A6EA-A0F2EE2B621C}"/>
              </a:ext>
            </a:extLst>
          </p:cNvPr>
          <p:cNvCxnSpPr/>
          <p:nvPr/>
        </p:nvCxnSpPr>
        <p:spPr>
          <a:xfrm flipV="1">
            <a:off x="7100597" y="1063666"/>
            <a:ext cx="1155032" cy="9464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2F8917C2-840E-4CBE-8DEA-8CB6C55D48F7}"/>
              </a:ext>
            </a:extLst>
          </p:cNvPr>
          <p:cNvSpPr txBox="1"/>
          <p:nvPr/>
        </p:nvSpPr>
        <p:spPr>
          <a:xfrm>
            <a:off x="8341895" y="797073"/>
            <a:ext cx="376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Acide carboxylique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DFAEA7FA-348F-4DF5-ACF3-944D642A4424}"/>
              </a:ext>
            </a:extLst>
          </p:cNvPr>
          <p:cNvSpPr/>
          <p:nvPr/>
        </p:nvSpPr>
        <p:spPr>
          <a:xfrm>
            <a:off x="6613359" y="3015915"/>
            <a:ext cx="1435769" cy="1632787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5965D24B-8E16-4AA5-90F7-5328883C7A2B}"/>
              </a:ext>
            </a:extLst>
          </p:cNvPr>
          <p:cNvCxnSpPr>
            <a:cxnSpLocks/>
          </p:cNvCxnSpPr>
          <p:nvPr/>
        </p:nvCxnSpPr>
        <p:spPr>
          <a:xfrm>
            <a:off x="8049128" y="4044579"/>
            <a:ext cx="986590" cy="46325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1AB647DC-EAD3-4C86-8C0D-2C3AFE8DE367}"/>
              </a:ext>
            </a:extLst>
          </p:cNvPr>
          <p:cNvSpPr txBox="1"/>
          <p:nvPr/>
        </p:nvSpPr>
        <p:spPr>
          <a:xfrm>
            <a:off x="9063791" y="4417869"/>
            <a:ext cx="376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Alcool</a:t>
            </a:r>
          </a:p>
        </p:txBody>
      </p:sp>
    </p:spTree>
    <p:extLst>
      <p:ext uri="{BB962C8B-B14F-4D97-AF65-F5344CB8AC3E}">
        <p14:creationId xmlns:p14="http://schemas.microsoft.com/office/powerpoint/2010/main" val="4169481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9F6048-2629-48DE-98BB-5520AA49F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8255"/>
            <a:ext cx="10515600" cy="1325563"/>
          </a:xfrm>
        </p:spPr>
        <p:txBody>
          <a:bodyPr/>
          <a:lstStyle/>
          <a:p>
            <a:r>
              <a:rPr lang="fr-FR" u="sng" dirty="0"/>
              <a:t>Synthèse de l’aspirine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D299D7CC-1D1C-480A-85AD-3822647EB3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2" y="2380666"/>
            <a:ext cx="2337300" cy="2337300"/>
          </a:xfrm>
          <a:prstGeom prst="rect">
            <a:avLst/>
          </a:prstGeom>
        </p:spPr>
      </p:pic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E1F41569-ABCB-4FCE-B64C-37F511DE37F0}"/>
              </a:ext>
            </a:extLst>
          </p:cNvPr>
          <p:cNvCxnSpPr>
            <a:cxnSpLocks/>
          </p:cNvCxnSpPr>
          <p:nvPr/>
        </p:nvCxnSpPr>
        <p:spPr>
          <a:xfrm>
            <a:off x="5919537" y="3549316"/>
            <a:ext cx="195713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Espace réservé du contenu 6">
            <a:extLst>
              <a:ext uri="{FF2B5EF4-FFF2-40B4-BE49-F238E27FC236}">
                <a16:creationId xmlns:a16="http://schemas.microsoft.com/office/drawing/2014/main" id="{BBD76F6F-5FAE-41D0-89DF-F721280F49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383" y="2569161"/>
            <a:ext cx="2360486" cy="196031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954C140-EF3E-4805-ABE3-7B891FF339BB}"/>
              </a:ext>
            </a:extLst>
          </p:cNvPr>
          <p:cNvSpPr txBox="1"/>
          <p:nvPr/>
        </p:nvSpPr>
        <p:spPr>
          <a:xfrm>
            <a:off x="2343358" y="3041484"/>
            <a:ext cx="20682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/>
              <a:t>+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F14C83E-940A-49CA-88E1-FC1C9CAF52C4}"/>
              </a:ext>
            </a:extLst>
          </p:cNvPr>
          <p:cNvSpPr txBox="1"/>
          <p:nvPr/>
        </p:nvSpPr>
        <p:spPr>
          <a:xfrm>
            <a:off x="3830426" y="2826040"/>
            <a:ext cx="8502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8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31538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9F6048-2629-48DE-98BB-5520AA49F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8255"/>
            <a:ext cx="10515600" cy="1325563"/>
          </a:xfrm>
        </p:spPr>
        <p:txBody>
          <a:bodyPr/>
          <a:lstStyle/>
          <a:p>
            <a:r>
              <a:rPr lang="fr-FR" u="sng" dirty="0"/>
              <a:t>Synthèse de l’aspirine : VOIE A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D299D7CC-1D1C-480A-85AD-3822647EB3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2" y="2380666"/>
            <a:ext cx="2337300" cy="2337300"/>
          </a:xfrm>
          <a:prstGeom prst="rect">
            <a:avLst/>
          </a:prstGeom>
        </p:spPr>
      </p:pic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E1F41569-ABCB-4FCE-B64C-37F511DE37F0}"/>
              </a:ext>
            </a:extLst>
          </p:cNvPr>
          <p:cNvCxnSpPr>
            <a:cxnSpLocks/>
          </p:cNvCxnSpPr>
          <p:nvPr/>
        </p:nvCxnSpPr>
        <p:spPr>
          <a:xfrm>
            <a:off x="4847244" y="3549315"/>
            <a:ext cx="195713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Espace réservé du contenu 6">
            <a:extLst>
              <a:ext uri="{FF2B5EF4-FFF2-40B4-BE49-F238E27FC236}">
                <a16:creationId xmlns:a16="http://schemas.microsoft.com/office/drawing/2014/main" id="{BBD76F6F-5FAE-41D0-89DF-F721280F49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120" y="2569160"/>
            <a:ext cx="2360486" cy="196031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954C140-EF3E-4805-ABE3-7B891FF339BB}"/>
              </a:ext>
            </a:extLst>
          </p:cNvPr>
          <p:cNvSpPr txBox="1"/>
          <p:nvPr/>
        </p:nvSpPr>
        <p:spPr>
          <a:xfrm>
            <a:off x="2343358" y="3041484"/>
            <a:ext cx="20682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/>
              <a:t>+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09C4419-F9B7-46FE-BA40-2613279D24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342" y="2654097"/>
            <a:ext cx="2081902" cy="17904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E94B36C0-D992-4639-A04A-1526482584AA}"/>
                  </a:ext>
                </a:extLst>
              </p:cNvPr>
              <p:cNvSpPr txBox="1"/>
              <p:nvPr/>
            </p:nvSpPr>
            <p:spPr>
              <a:xfrm>
                <a:off x="9538242" y="2985336"/>
                <a:ext cx="248531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6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6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6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60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fr-FR" sz="6000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E94B36C0-D992-4639-A04A-152648258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8242" y="2985336"/>
                <a:ext cx="2485316" cy="1015663"/>
              </a:xfrm>
              <a:prstGeom prst="rect">
                <a:avLst/>
              </a:prstGeom>
              <a:blipFill>
                <a:blip r:embed="rId5"/>
                <a:stretch>
                  <a:fillRect l="-14988" t="-18675" b="-403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8918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1D1134AE-52A1-438C-B74B-40E263B29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581" y="2268368"/>
            <a:ext cx="3196829" cy="237204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49F6048-2629-48DE-98BB-5520AA49F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8255"/>
            <a:ext cx="10515600" cy="1325563"/>
          </a:xfrm>
        </p:spPr>
        <p:txBody>
          <a:bodyPr/>
          <a:lstStyle/>
          <a:p>
            <a:r>
              <a:rPr lang="fr-FR" u="sng" dirty="0"/>
              <a:t>Synthèse de l’aspirine : VOIE B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D299D7CC-1D1C-480A-85AD-3822647EB3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52797" y="2260350"/>
            <a:ext cx="2337300" cy="2337300"/>
          </a:xfrm>
          <a:prstGeom prst="rect">
            <a:avLst/>
          </a:prstGeom>
        </p:spPr>
      </p:pic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E1F41569-ABCB-4FCE-B64C-37F511DE37F0}"/>
              </a:ext>
            </a:extLst>
          </p:cNvPr>
          <p:cNvCxnSpPr>
            <a:cxnSpLocks/>
          </p:cNvCxnSpPr>
          <p:nvPr/>
        </p:nvCxnSpPr>
        <p:spPr>
          <a:xfrm flipV="1">
            <a:off x="4788568" y="3549315"/>
            <a:ext cx="1050758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Espace réservé du contenu 6">
            <a:extLst>
              <a:ext uri="{FF2B5EF4-FFF2-40B4-BE49-F238E27FC236}">
                <a16:creationId xmlns:a16="http://schemas.microsoft.com/office/drawing/2014/main" id="{BBD76F6F-5FAE-41D0-89DF-F721280F49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69160"/>
            <a:ext cx="2360486" cy="196031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954C140-EF3E-4805-ABE3-7B891FF339BB}"/>
              </a:ext>
            </a:extLst>
          </p:cNvPr>
          <p:cNvSpPr txBox="1"/>
          <p:nvPr/>
        </p:nvSpPr>
        <p:spPr>
          <a:xfrm>
            <a:off x="1833570" y="3133815"/>
            <a:ext cx="20682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/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A0BC3963-5EB4-4972-BFCC-954E2C75EB5C}"/>
                  </a:ext>
                </a:extLst>
              </p:cNvPr>
              <p:cNvSpPr txBox="1"/>
              <p:nvPr/>
            </p:nvSpPr>
            <p:spPr>
              <a:xfrm>
                <a:off x="10507579" y="3133814"/>
                <a:ext cx="218974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48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4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4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4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48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fr-FR" sz="48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A0BC3963-5EB4-4972-BFCC-954E2C75E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7579" y="3133814"/>
                <a:ext cx="2189748" cy="830997"/>
              </a:xfrm>
              <a:prstGeom prst="rect">
                <a:avLst/>
              </a:prstGeom>
              <a:blipFill>
                <a:blip r:embed="rId5"/>
                <a:stretch>
                  <a:fillRect l="-12813" t="-16176" b="-389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80E0CC18-0DBC-4690-B583-7C8B2D5F15A6}"/>
              </a:ext>
            </a:extLst>
          </p:cNvPr>
          <p:cNvSpPr/>
          <p:nvPr/>
        </p:nvSpPr>
        <p:spPr>
          <a:xfrm>
            <a:off x="8456486" y="3133816"/>
            <a:ext cx="6334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800" dirty="0"/>
              <a:t>+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B5E70C43-B862-481C-93FD-A9A3B14990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182" y="2918792"/>
            <a:ext cx="1689161" cy="145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448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659B5C-802E-464C-A17A-133634CBF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63" y="27993"/>
            <a:ext cx="10515600" cy="1325563"/>
          </a:xfrm>
        </p:spPr>
        <p:txBody>
          <a:bodyPr/>
          <a:lstStyle/>
          <a:p>
            <a:r>
              <a:rPr lang="fr-FR" u="sng" dirty="0"/>
              <a:t>Protocole de la VOIE B</a:t>
            </a:r>
            <a:endParaRPr lang="fr-FR" dirty="0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8B3A8CE2-B6DD-47AB-8F66-9C2C272B6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67" y="1353556"/>
            <a:ext cx="5674227" cy="5139319"/>
          </a:xfrm>
        </p:spPr>
      </p:pic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FCE5D2-5F17-4F3B-8A09-CDF541688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9404"/>
            <a:ext cx="4846320" cy="613347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9F845F8-94C6-4C79-B461-13E52E578CA6}"/>
              </a:ext>
            </a:extLst>
          </p:cNvPr>
          <p:cNvSpPr/>
          <p:nvPr/>
        </p:nvSpPr>
        <p:spPr>
          <a:xfrm>
            <a:off x="7159572" y="1765738"/>
            <a:ext cx="3666083" cy="31908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B6BE33-6007-4C9F-9334-141D057967AC}"/>
              </a:ext>
            </a:extLst>
          </p:cNvPr>
          <p:cNvSpPr/>
          <p:nvPr/>
        </p:nvSpPr>
        <p:spPr>
          <a:xfrm>
            <a:off x="7627282" y="1166416"/>
            <a:ext cx="3198373" cy="38911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15276D0-93F9-4B37-82D9-10EEE7020F47}"/>
              </a:ext>
            </a:extLst>
          </p:cNvPr>
          <p:cNvSpPr txBox="1"/>
          <p:nvPr/>
        </p:nvSpPr>
        <p:spPr>
          <a:xfrm>
            <a:off x="10847276" y="1366311"/>
            <a:ext cx="3252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Réactifs</a:t>
            </a:r>
            <a:endParaRPr lang="fr-FR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195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6749</TotalTime>
  <Words>170</Words>
  <Application>Microsoft Office PowerPoint</Application>
  <PresentationFormat>Grand écran</PresentationFormat>
  <Paragraphs>55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Thème Office</vt:lpstr>
      <vt:lpstr>LC 13: Stratégie de synthèse</vt:lpstr>
      <vt:lpstr>L’acide acétylsalicylique</vt:lpstr>
      <vt:lpstr>Synthèse de l’aspirine</vt:lpstr>
      <vt:lpstr>Synthèse de l’aspirine</vt:lpstr>
      <vt:lpstr>L’acide salicylique</vt:lpstr>
      <vt:lpstr>Synthèse de l’aspirine</vt:lpstr>
      <vt:lpstr>Synthèse de l’aspirine : VOIE A</vt:lpstr>
      <vt:lpstr>Synthèse de l’aspirine : VOIE B</vt:lpstr>
      <vt:lpstr>Protocole de la VOIE B</vt:lpstr>
      <vt:lpstr>Analyse d’une CCM : migration des espèces</vt:lpstr>
      <vt:lpstr>Protection / Déprotection</vt:lpstr>
      <vt:lpstr>Présentation PowerPoint</vt:lpstr>
      <vt:lpstr>Pictogrammes en chimie </vt:lpstr>
      <vt:lpstr>Pictogrammes des produits manipulés :</vt:lpstr>
      <vt:lpstr>Principe de la chimie verte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 13: Stratégie de synthèse</dc:title>
  <dc:creator>Vincent Brémaud</dc:creator>
  <cp:lastModifiedBy>Vincent Brémaud</cp:lastModifiedBy>
  <cp:revision>18</cp:revision>
  <dcterms:created xsi:type="dcterms:W3CDTF">2021-04-17T10:43:35Z</dcterms:created>
  <dcterms:modified xsi:type="dcterms:W3CDTF">2021-06-20T16:45:23Z</dcterms:modified>
</cp:coreProperties>
</file>