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62" r:id="rId6"/>
    <p:sldId id="263" r:id="rId7"/>
    <p:sldId id="264" r:id="rId8"/>
    <p:sldId id="270" r:id="rId9"/>
    <p:sldId id="269" r:id="rId10"/>
    <p:sldId id="274" r:id="rId11"/>
    <p:sldId id="272" r:id="rId12"/>
    <p:sldId id="273" r:id="rId13"/>
    <p:sldId id="275" r:id="rId14"/>
    <p:sldId id="279" r:id="rId15"/>
    <p:sldId id="280" r:id="rId16"/>
    <p:sldId id="271" r:id="rId17"/>
    <p:sldId id="284" r:id="rId18"/>
    <p:sldId id="285" r:id="rId19"/>
    <p:sldId id="276" r:id="rId20"/>
    <p:sldId id="277" r:id="rId21"/>
    <p:sldId id="286" r:id="rId22"/>
    <p:sldId id="282" r:id="rId23"/>
    <p:sldId id="283" r:id="rId24"/>
    <p:sldId id="281" r:id="rId25"/>
    <p:sldId id="287" r:id="rId26"/>
    <p:sldId id="29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20C2C-49CA-480B-B4CF-3501E966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BF97B9-819D-442A-B908-E9C8CF2A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723CC0-7D12-4C6F-A629-9FC3BF5E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5A170-78E0-42E9-9938-0F79239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7FD32-685A-4BA0-9352-2BDF6FFA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1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4D6B1-D7DA-45B5-B551-B91FB04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5FCF79-6AA6-413A-9219-E8A7394F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F38D0-853D-45AE-AACF-1ED86599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109A2F-637D-45EC-9FAC-9D137751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6D9D3-15F2-46CE-A3A6-41F4B983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04FFEC-6FB1-4B15-BE6C-7ED2133D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5A2993-2B87-4586-BD91-C1C3E9A8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FBB65-CA6B-4361-AECC-3525D760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08726-769D-481A-B344-0D06C9BA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69612-9C3E-4093-A28A-F8DA24A1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41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EDC89-6E2C-422E-B99F-386BDE49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5CF38-55D6-4016-B44A-2533807D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3C7184-E423-4FB1-A39A-08082D4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74FE6-4DAA-48CC-8237-806B433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5CC59-0387-4BC5-A62B-80FC9AF8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61E17-D28A-4BE2-A78F-DE0A8B16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A6CA6-B601-4F91-BF13-4F49EB42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985F4F-8FFB-4E01-A0AF-40014950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8DD75-4B32-42FB-9D23-BE5E4EB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F8AC1-99C3-42F8-98E5-9D348956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2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98E34-A200-4C05-9E1A-C1886D6F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4D591-DF3E-46A6-953F-F53FF5A5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FEFED-36BA-48FD-9529-42F6B7E5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826046-64F3-4182-973C-3A37922E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DAD82-5FAB-4233-8078-5A1EE06A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F585AB-9CA1-4DE3-9E49-4E11320D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71480-FD7B-4815-A860-A3A7C7B9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4889A-CAA1-4B70-9ED6-E957F185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5DA67-3E51-440D-8A92-D5A72CF9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F4AC8-8308-4421-B61E-8B850045F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99E528-A8E3-4BF2-86F3-DBBE2D0AC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8F7988-2455-4562-AEF7-18C20DD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D3697B-79F6-4344-B2C4-2C11171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82B3DF-E58D-4565-A8B4-58A9005D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2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B6E6-F975-4A2C-BE5F-2B9C4E2E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DD6E-5DA7-45F2-8605-4F6C8EFE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BDFA4-DD8B-436C-888F-27566CF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5DFD5-2B80-49BB-83FE-104DD7F3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7AB910-3BC1-423C-8041-7F4373E2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C3C823-A3D3-437A-82D5-BFE9F844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5D5804-700A-430B-ADF2-5DECCA0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6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9F9EE-FA3F-48C0-997F-764CA20A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D3CBC-5B6C-4E6B-AB02-22EED982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281A23-77A8-4B75-B1A8-D78C9E2FE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B90979-DB96-4ED0-BD6C-EF67A24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2210E-022A-49D9-9449-929D7385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1B6D12-06C1-4BA6-B316-84DD706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D4C7E-0055-4A47-B7D4-81BA2F88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F1577-169D-401E-AF94-8725F2806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E2D807-FEED-4885-AA38-246C486B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5E8C22-790D-41CA-BAC9-65659EFC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A8BC71-01E1-4719-AFFD-8A4BA3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CF65E-AB15-4253-ABE7-2234CC1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D34628-33E4-41C9-B664-1720087B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674A7B-7871-4CF1-BC61-C51E068C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0DFC0-6BD1-4C43-B7F2-06E79A7E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D5FC-4C50-4F81-B43C-6C7A79B30E9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713BC-D59C-4CCC-91A9-E5412A270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42B09-1A37-4475-BEEB-8EF3A031F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B79A-3F8C-4D85-AF6F-297EB45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9B7FC-0EA4-47A4-9DBE-75E1C7FF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0595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47F655-E7CC-4663-B13C-6E03FF092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459"/>
            <a:ext cx="9144000" cy="165576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282543-7CBC-4A68-A80C-74E8D38175A4}"/>
              </a:ext>
            </a:extLst>
          </p:cNvPr>
          <p:cNvSpPr txBox="1">
            <a:spLocks/>
          </p:cNvSpPr>
          <p:nvPr/>
        </p:nvSpPr>
        <p:spPr>
          <a:xfrm>
            <a:off x="1761067" y="458260"/>
            <a:ext cx="9144000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21: Cinétique homogène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BD22728-B14F-4321-B517-0F17E77B5E0A}"/>
              </a:ext>
            </a:extLst>
          </p:cNvPr>
          <p:cNvSpPr txBox="1">
            <a:spLocks/>
          </p:cNvSpPr>
          <p:nvPr/>
        </p:nvSpPr>
        <p:spPr>
          <a:xfrm>
            <a:off x="1761067" y="2763836"/>
            <a:ext cx="9144000" cy="5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/>
              <a:t>Niveau : CPGE</a:t>
            </a:r>
            <a:endParaRPr lang="fr-FR" sz="2800" dirty="0"/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 </a:t>
            </a:r>
            <a:r>
              <a:rPr lang="fr-FR" dirty="0"/>
              <a:t>dosages, conductimétrie, spectrophotométrie, cinétique ordre 1.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55020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Modèle utilisé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pic>
        <p:nvPicPr>
          <p:cNvPr id="11268" name="Picture 4" descr="https://latex.codecogs.com/gif.latex?%5Cdpi%7B200%7D%20%5Chuge%20v%3Dk%5BClO%5E-%5D%5E%5Cbeta%20%5BB%5D%5E%5C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73" y="2029945"/>
            <a:ext cx="50196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6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Modèle utilisé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Méthode de </a:t>
            </a:r>
            <a:r>
              <a:rPr lang="fr-FR" u="sng" dirty="0"/>
              <a:t>dégénérescence de l’ordre</a:t>
            </a:r>
            <a:r>
              <a:rPr lang="fr-FR" dirty="0"/>
              <a:t>, </a:t>
            </a:r>
            <a:r>
              <a:rPr lang="fr-FR" b="1" dirty="0" err="1"/>
              <a:t>ClO</a:t>
            </a:r>
            <a:r>
              <a:rPr lang="fr-FR" b="1" baseline="30000" dirty="0"/>
              <a:t>-</a:t>
            </a:r>
            <a:r>
              <a:rPr lang="fr-FR" b="1" dirty="0"/>
              <a:t> en large excès</a:t>
            </a:r>
            <a:r>
              <a:rPr lang="fr-FR" dirty="0"/>
              <a:t>: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pic>
        <p:nvPicPr>
          <p:cNvPr id="11268" name="Picture 4" descr="https://latex.codecogs.com/gif.latex?%5Cdpi%7B200%7D%20%5Chuge%20v%3Dk%5BClO%5E-%5D%5E%5Cbeta%20%5BB%5D%5E%5C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73" y="2029945"/>
            <a:ext cx="50196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atex.codecogs.com/gif.latex?%5Cdpi%7B200%7D%20%5Chuge%20k%5BClO%5E-%5D%5E%5Cbeta%3Dcte%3Dk_%7Bap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57" y="4550802"/>
            <a:ext cx="62865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13497" y="4415865"/>
            <a:ext cx="6891151" cy="104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4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Expression simplifiée de la vitesse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D’où : </a:t>
            </a:r>
          </a:p>
        </p:txBody>
      </p:sp>
      <p:pic>
        <p:nvPicPr>
          <p:cNvPr id="13314" name="Picture 2" descr="https://latex.codecogs.com/gif.latex?%5Cdpi%7B200%7D%20%5Chuge%20v%3Dk_%7Bapp%7D%5BB%5D%5E%5Calpha%28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4" y="3110706"/>
            <a:ext cx="41719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atex.codecogs.com/gif.latex?%5Cdpi%7B200%7D%20%5Chuge%20%5Cfrac%7Bd%5BB%5D%7D%7Bdt%7D%3Dk_%7Bapp%7D%5BB%5D%5E%5Calpha%28t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79" y="4520640"/>
            <a:ext cx="50577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10397A-9712-422F-AD89-97D6931C9F0A}"/>
              </a:ext>
            </a:extLst>
          </p:cNvPr>
          <p:cNvSpPr txBox="1"/>
          <p:nvPr/>
        </p:nvSpPr>
        <p:spPr>
          <a:xfrm>
            <a:off x="2364342" y="4900340"/>
            <a:ext cx="35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768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dégénérescence de l’ordre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Expression simplifiée de la vitesse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D’où : </a:t>
            </a:r>
          </a:p>
        </p:txBody>
      </p:sp>
      <p:pic>
        <p:nvPicPr>
          <p:cNvPr id="13314" name="Picture 2" descr="https://latex.codecogs.com/gif.latex?%5Cdpi%7B200%7D%20%5Chuge%20v%3Dk_%7Bapp%7D%5BB%5D%5E%5Calpha%28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4" y="3110706"/>
            <a:ext cx="41719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atex.codecogs.com/gif.latex?%5Cdpi%7B200%7D%20%5Chuge%20%5Cfrac%7Bd%5BB%5D%7D%7Bdt%7D%3Dk_%7Bapp%7D%5BB%5D%5E%5Calpha%28t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79" y="4520640"/>
            <a:ext cx="50577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673354" y="4791968"/>
            <a:ext cx="317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Même expression qu’avec un seul réactif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3FDD1-41BA-4FF1-914A-0BD9105E7458}"/>
              </a:ext>
            </a:extLst>
          </p:cNvPr>
          <p:cNvSpPr txBox="1"/>
          <p:nvPr/>
        </p:nvSpPr>
        <p:spPr>
          <a:xfrm>
            <a:off x="2364342" y="4900340"/>
            <a:ext cx="35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16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69842"/>
          <a:stretch/>
        </p:blipFill>
        <p:spPr>
          <a:xfrm>
            <a:off x="838200" y="3037845"/>
            <a:ext cx="3263153" cy="1926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</a:t>
            </a:r>
          </a:p>
        </p:txBody>
      </p:sp>
    </p:spTree>
    <p:extLst>
      <p:ext uri="{BB962C8B-B14F-4D97-AF65-F5344CB8AC3E}">
        <p14:creationId xmlns:p14="http://schemas.microsoft.com/office/powerpoint/2010/main" val="263052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32808"/>
          <a:stretch/>
        </p:blipFill>
        <p:spPr>
          <a:xfrm>
            <a:off x="838201" y="3037845"/>
            <a:ext cx="7270376" cy="1926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262718" y="3966882"/>
            <a:ext cx="1035424" cy="13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2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845"/>
            <a:ext cx="10820273" cy="1926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262718" y="3966882"/>
            <a:ext cx="1035424" cy="13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8018930" y="3980329"/>
            <a:ext cx="1035424" cy="13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0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suivi par absorbance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77E054-65D8-4C08-AFF7-230DDC08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93" y="1713284"/>
            <a:ext cx="8677013" cy="4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5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suivi par absorbance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0CD468-07AE-4148-AF3C-0BE78F93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71" y="1722721"/>
            <a:ext cx="8643457" cy="48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méthode de suivi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Loi de </a:t>
            </a:r>
            <a:r>
              <a:rPr lang="fr-FR" dirty="0" err="1"/>
              <a:t>Beer</a:t>
            </a:r>
            <a:r>
              <a:rPr lang="fr-FR" dirty="0"/>
              <a:t> Lambert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4338" name="Picture 2" descr="https://latex.codecogs.com/gif.latex?%5Cdpi%7B200%7D%20%5Chuge%20A%3D%5Cepsilon%20l%5BB%5D%28t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3" y="3457481"/>
            <a:ext cx="324802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introductive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67624"/>
          <a:stretch/>
        </p:blipFill>
        <p:spPr>
          <a:xfrm>
            <a:off x="1314450" y="2373125"/>
            <a:ext cx="309618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2" y="2220119"/>
            <a:ext cx="1638300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46023" y="2849096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[B](t)</a:t>
            </a:r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69" y="2239565"/>
            <a:ext cx="7513092" cy="38282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74376" y="6221571"/>
            <a:ext cx="101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u="sng" dirty="0"/>
              <a:t>40 expériences illustrées de chimie générale et organique - La chimie, une science expérimentale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>
                <a:solidFill>
                  <a:srgbClr val="002060"/>
                </a:solidFill>
                <a:latin typeface="+mn-lt"/>
              </a:rPr>
              <a:t> </a:t>
            </a:r>
            <a:r>
              <a:rPr lang="fr-FR" b="1">
                <a:solidFill>
                  <a:srgbClr val="002060"/>
                </a:solidFill>
                <a:latin typeface="+mn-lt"/>
              </a:rPr>
              <a:t>méthode de suivi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6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329D6-D164-42C8-97A8-C3ACE0B2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86" y="1961247"/>
            <a:ext cx="8056228" cy="4531628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>
                <a:solidFill>
                  <a:srgbClr val="002060"/>
                </a:solidFill>
                <a:latin typeface="+mn-lt"/>
              </a:rPr>
              <a:t> </a:t>
            </a:r>
            <a:r>
              <a:rPr lang="fr-FR" b="1">
                <a:solidFill>
                  <a:srgbClr val="002060"/>
                </a:solidFill>
                <a:latin typeface="+mn-lt"/>
              </a:rPr>
              <a:t>méthode de suivi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83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4" name="Picture 2" descr="https://latex.codecogs.com/gif.latex?%5Cdpi%7B200%7D%20%5Chuge%20k_%7Bapp%7D%3Dk%5BClO%5E-%5D_0%5E%5C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91871"/>
            <a:ext cx="46291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0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4" name="Picture 2" descr="https://latex.codecogs.com/gif.latex?%5Cdpi%7B200%7D%20%5Chuge%20k_%7Bapp%7D%3Dk%5BClO%5E-%5D_0%5E%5C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91871"/>
            <a:ext cx="46291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atex.codecogs.com/gif.latex?%5Cdpi%7B200%7D%20%5Chuge%20ln%28k_%7Bapp%7D%29%3Dln%28k%29&amp;plus;%5Cbeta%20ln%28%5BClO%5E-%5D_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3801268"/>
            <a:ext cx="88487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2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4" name="Picture 2" descr="https://latex.codecogs.com/gif.latex?%5Cdpi%7B200%7D%20%5Chuge%20k_%7Bapp%7D%3Dk%5BClO%5E-%5D_0%5E%5C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91871"/>
            <a:ext cx="46291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atex.codecogs.com/gif.latex?%5Cdpi%7B200%7D%20%5Chuge%20ln%28k_%7Bapp%7D%29%3Dln%28k%29&amp;plus;%5Cbeta%20ln%28%5BClO%5E-%5D_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3801268"/>
            <a:ext cx="88487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95799" y="3725067"/>
            <a:ext cx="1600200" cy="857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803930" y="3725066"/>
            <a:ext cx="470929" cy="857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34434" y="4762161"/>
            <a:ext cx="192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Ordonnée à l’origine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31243" y="4734717"/>
            <a:ext cx="102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Pente</a:t>
            </a:r>
          </a:p>
        </p:txBody>
      </p:sp>
    </p:spTree>
    <p:extLst>
      <p:ext uri="{BB962C8B-B14F-4D97-AF65-F5344CB8AC3E}">
        <p14:creationId xmlns:p14="http://schemas.microsoft.com/office/powerpoint/2010/main" val="212604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de suivi de la décoloration de l’érythrosine B :</a:t>
            </a:r>
            <a:r>
              <a:rPr lang="fr-FR" dirty="0">
                <a:solidFill>
                  <a:srgbClr val="002060"/>
                </a:solidFill>
                <a:latin typeface="+mn-lt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+mn-lt"/>
              </a:rPr>
              <a:t>détermination de k</a:t>
            </a:r>
            <a:endParaRPr lang="fr-FR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436" name="Picture 4" descr="https://latex.codecogs.com/gif.latex?%5Cdpi%7B200%7D%20%5Chuge%20ln%28k_%7Bapp%7D%29%3Dln%28k%29&amp;plus;%5Cbeta%20ln%28%5BClO%5E-%5D_0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098302"/>
            <a:ext cx="88487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90E4618-E94D-4ACB-9962-BCE9488586C7}"/>
              </a:ext>
            </a:extLst>
          </p:cNvPr>
          <p:cNvGraphicFramePr>
            <a:graphicFrameLocks noGrp="1"/>
          </p:cNvGraphicFramePr>
          <p:nvPr/>
        </p:nvGraphicFramePr>
        <p:xfrm>
          <a:off x="2184399" y="3748378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77395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43538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5872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69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649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Concentration initiale (mol/L) en </a:t>
                      </a:r>
                      <a:r>
                        <a:rPr lang="fr-FR" dirty="0" err="1"/>
                        <a:t>ClO</a:t>
                      </a:r>
                      <a:r>
                        <a:rPr lang="fr-FR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84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51EE-A1AB-4A76-B928-9CBE2C2E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BB723-083D-42AF-832C-5E699546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décoloration_érythrosineB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3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introductive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29799"/>
          <a:stretch/>
        </p:blipFill>
        <p:spPr>
          <a:xfrm>
            <a:off x="1314450" y="2373125"/>
            <a:ext cx="6713444" cy="2676525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4276165" y="3738282"/>
            <a:ext cx="1411941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05118" y="5182113"/>
            <a:ext cx="1128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rgbClr val="002060"/>
                </a:solidFill>
              </a:rPr>
              <a:t>Ajout de la même solution d’érythrosine B (rose) dans chaque tube à essai</a:t>
            </a:r>
          </a:p>
        </p:txBody>
      </p:sp>
    </p:spTree>
    <p:extLst>
      <p:ext uri="{BB962C8B-B14F-4D97-AF65-F5344CB8AC3E}">
        <p14:creationId xmlns:p14="http://schemas.microsoft.com/office/powerpoint/2010/main" val="21714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Expérience introductive</a:t>
            </a:r>
            <a:endParaRPr lang="fr-FR" b="1" u="sng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373125"/>
            <a:ext cx="9563100" cy="2676525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4276165" y="3738282"/>
            <a:ext cx="1411941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7817224" y="3711386"/>
            <a:ext cx="923364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875429" y="5241728"/>
            <a:ext cx="6441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>
                <a:solidFill>
                  <a:srgbClr val="002060"/>
                </a:solidFill>
              </a:rPr>
              <a:t>Au bout de quelques minutes, la solution plus concentrée en Javel est moins colorée</a:t>
            </a:r>
          </a:p>
        </p:txBody>
      </p:sp>
    </p:spTree>
    <p:extLst>
      <p:ext uri="{BB962C8B-B14F-4D97-AF65-F5344CB8AC3E}">
        <p14:creationId xmlns:p14="http://schemas.microsoft.com/office/powerpoint/2010/main" val="286813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Vitesse d’une réaction : exemple</a:t>
            </a:r>
          </a:p>
        </p:txBody>
      </p:sp>
      <p:pic>
        <p:nvPicPr>
          <p:cNvPr id="1026" name="Picture 2" descr="https://latex.codecogs.com/gif.latex?%5Cdpi%7B200%7D%20%5Chuge%20N_2&amp;plus;3H_2%5Crightarrow%202NH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690688"/>
            <a:ext cx="52863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3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Vitesse d’une réaction : exemple</a:t>
            </a:r>
          </a:p>
        </p:txBody>
      </p:sp>
      <p:pic>
        <p:nvPicPr>
          <p:cNvPr id="1026" name="Picture 2" descr="https://latex.codecogs.com/gif.latex?%5Cdpi%7B200%7D%20%5Chuge%20N_2&amp;plus;3H_2%5Crightarrow%202NH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690688"/>
            <a:ext cx="52863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.codecogs.com/gif.latex?%5Cdpi%7B200%7D%20%5Chuge%20v%3D-%5Cfrac%7B1%7D%7B3%7D%5Cfrac%7Bd%5BH_2%5D%7D%7Bdt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7533"/>
            <a:ext cx="3524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dpi%7B200%7D%20%5Chuge%20v%3D-%5Cfrac%7Bd%5BN_2%5D%7D%7Bd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9536"/>
            <a:ext cx="3143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67835" y="1590817"/>
            <a:ext cx="497541" cy="725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2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Vitesse d’une réaction : exemple</a:t>
            </a:r>
          </a:p>
        </p:txBody>
      </p:sp>
      <p:pic>
        <p:nvPicPr>
          <p:cNvPr id="1026" name="Picture 2" descr="https://latex.codecogs.com/gif.latex?%5Cdpi%7B200%7D%20%5Chuge%20N_2&amp;plus;3H_2%5Crightarrow%202NH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690688"/>
            <a:ext cx="52863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.codecogs.com/gif.latex?%5Cdpi%7B200%7D%20%5Chuge%20v%3D-%5Cfrac%7B1%7D%7B3%7D%5Cfrac%7Bd%5BH_2%5D%7D%7Bdt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7533"/>
            <a:ext cx="3524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dpi%7B200%7D%20%5Chuge%20v%3D-%5Cfrac%7Bd%5BN_2%5D%7D%7Bd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9536"/>
            <a:ext cx="3143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67835" y="1590817"/>
            <a:ext cx="497541" cy="725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43164" y="1618550"/>
            <a:ext cx="497541" cy="725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https://latex.codecogs.com/gif.latex?%5Cdpi%7B200%7D%20%5Chuge%20v%3D%5Cfrac%7B1%7D%7B2%7D%5Cfrac%7Bd%5BNH_3%5D%7D%7Bdt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164" y="3669415"/>
            <a:ext cx="36004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Récapitulatif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38200" y="2376954"/>
          <a:ext cx="10515600" cy="376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72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Equation différentielle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Expression de la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  <a:p>
                      <a:pPr algn="ctr"/>
                      <a:r>
                        <a:rPr lang="fr-FR" b="1"/>
                        <a:t>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  <a:p>
                      <a:pPr algn="ctr"/>
                      <a:r>
                        <a:rPr lang="fr-FR" b="1"/>
                        <a:t>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  <a:p>
                      <a:pPr algn="ctr"/>
                      <a:r>
                        <a:rPr lang="fr-FR" b="1"/>
                        <a:t>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42" name="Picture 2" descr="https://latex.codecogs.com/gif.latex?%5Cdpi%7B200%7D%20%5Chuge%20%5Calpha%20A%5Crightarrow%20Prod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1690688"/>
            <a:ext cx="4429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atex.codecogs.com/gif.latex?%5Cdpi%7B200%7D%20%5Chuge%20%5Cfrac%7B1%7D%7B%5Calpha%7D%5Cfrac%7Bd%5BA%5D%7D%7Bdt%7D%3Dk%5BA%5D%5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3370798"/>
            <a:ext cx="2138082" cy="7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atex.codecogs.com/gif.latex?%5Cdpi%7B200%7D%20%5Chuge%20%5Cfrac%7B1%7D%7B%5Calpha%7D%5Cfrac%7Bd%5BA%5D%7D%7Bdt%7D%3Dk%5BA%5D%5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4303665"/>
            <a:ext cx="2220347" cy="8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latex.codecogs.com/gif.latex?%5Cdpi%7B200%7D%20%5Chuge%20%5Cfrac%7B1%7D%7B%5Calpha%7D%5Cfrac%7Bd%5BA%5D%7D%7Bdt%7D%3Dk%5BA%5D%5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5270113"/>
            <a:ext cx="2170766" cy="7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5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2060"/>
                </a:solidFill>
                <a:latin typeface="+mn-lt"/>
              </a:rPr>
              <a:t>Récapitulatif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38200" y="2376954"/>
          <a:ext cx="10515600" cy="376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72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Ordre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Equation différentielle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Expression de la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42" name="Picture 2" descr="https://latex.codecogs.com/gif.latex?%5Cdpi%7B200%7D%20%5Chuge%20%5Calpha%20A%5Crightarrow%20Prod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1690688"/>
            <a:ext cx="4429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atex.codecogs.com/gif.latex?%5Cdpi%7B200%7D%20%5Chuge%20%5Cfrac%7B1%7D%7B%5Calpha%7D%5Cfrac%7Bd%5BA%5D%7D%7Bdt%7D%3Dk%5BA%5D%5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3370798"/>
            <a:ext cx="2138082" cy="7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atex.codecogs.com/gif.latex?%5Cdpi%7B200%7D%20%5Chuge%20%5Cfrac%7B1%7D%7B%5Calpha%7D%5Cfrac%7Bd%5BA%5D%7D%7Bdt%7D%3Dk%5BA%5D%5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4303665"/>
            <a:ext cx="2220347" cy="8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latex.codecogs.com/gif.latex?%5Cdpi%7B200%7D%20%5Chuge%20%5Cfrac%7B1%7D%7B%5Calpha%7D%5Cfrac%7Bd%5BA%5D%7D%7Bdt%7D%3Dk%5BA%5D%5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0" y="5270113"/>
            <a:ext cx="2170766" cy="7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s://latex.codecogs.com/gif.latex?%5Cdpi%7B200%7D%20%5Chuge%20%5BA%5D%28t%29%3D%5BA%5D_0&amp;plus;%5Calpha%20k%20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3556661"/>
            <a:ext cx="3090679" cy="3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s://latex.codecogs.com/gif.latex?%5Cdpi%7B200%7D%20%5Chuge%20%5BA%5D%28t%29%3D%5BA%5D_0exp%28%5Calpha%20kt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33" y="4529005"/>
            <a:ext cx="3086987" cy="3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s://latex.codecogs.com/gif.latex?%5Cdpi%7B200%7D%20%5Chuge%20%5Cfrac%7B1%7D%7B%5BA%5D%28t%29%7D%3D%5Cfrac%7B1%7D%7B%5BA%5D_0%7D-%5Calpha%20k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1" y="5265610"/>
            <a:ext cx="2810435" cy="78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408</Words>
  <Application>Microsoft Office PowerPoint</Application>
  <PresentationFormat>Grand écran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Thème Office</vt:lpstr>
      <vt:lpstr>Présentation PowerPoint</vt:lpstr>
      <vt:lpstr>Expérience introductive</vt:lpstr>
      <vt:lpstr>Expérience introductive</vt:lpstr>
      <vt:lpstr>Expérience introductive</vt:lpstr>
      <vt:lpstr>Vitesse d’une réaction : exemple</vt:lpstr>
      <vt:lpstr>Vitesse d’une réaction : exemple</vt:lpstr>
      <vt:lpstr>Vitesse d’une réaction : exemple</vt:lpstr>
      <vt:lpstr>Récapitulatif</vt:lpstr>
      <vt:lpstr>Récapitulatif</vt:lpstr>
      <vt:lpstr>Expérience de suivi de la décoloration de l’érythrosine B : dégénérescence de l’ordre</vt:lpstr>
      <vt:lpstr>Expérience de suivi de la décoloration de l’érythrosine B : dégénérescence de l’ordre</vt:lpstr>
      <vt:lpstr>Expérience de suivi de la décoloration de l’érythrosine B : dégénérescence de l’ordre</vt:lpstr>
      <vt:lpstr>Expérience de suivi de la décoloration de l’érythrosine B : dégénérescence de l’ordre</vt:lpstr>
      <vt:lpstr>Expérience de suivi de la décoloration de l’érythrosine B </vt:lpstr>
      <vt:lpstr>Expérience de suivi de la décoloration de l’érythrosine B </vt:lpstr>
      <vt:lpstr>Expérience de suivi de la décoloration de l’érythrosine B </vt:lpstr>
      <vt:lpstr>Expérience de suivi de la décoloration de l’érythrosine B : suivi par absorbance</vt:lpstr>
      <vt:lpstr>Expérience de suivi de la décoloration de l’érythrosine B : suivi par absorbance</vt:lpstr>
      <vt:lpstr>Expérience de suivi de la décoloration de l’érythrosine B : méthode de suivi</vt:lpstr>
      <vt:lpstr>Présentation PowerPoint</vt:lpstr>
      <vt:lpstr>Présentation PowerPoint</vt:lpstr>
      <vt:lpstr>Expérience de suivi de la décoloration de l’érythrosine B : détermination de k</vt:lpstr>
      <vt:lpstr>Expérience de suivi de la décoloration de l’érythrosine B : détermination de k</vt:lpstr>
      <vt:lpstr>Expérience de suivi de la décoloration de l’érythrosine B : détermination de k</vt:lpstr>
      <vt:lpstr>Expérience de suivi de la décoloration de l’érythrosine B : détermination de 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6</cp:revision>
  <dcterms:created xsi:type="dcterms:W3CDTF">2021-06-18T10:22:37Z</dcterms:created>
  <dcterms:modified xsi:type="dcterms:W3CDTF">2021-06-20T16:50:00Z</dcterms:modified>
</cp:coreProperties>
</file>