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9" r:id="rId5"/>
    <p:sldId id="279" r:id="rId6"/>
    <p:sldId id="260" r:id="rId7"/>
    <p:sldId id="278" r:id="rId8"/>
    <p:sldId id="277" r:id="rId9"/>
    <p:sldId id="270" r:id="rId10"/>
    <p:sldId id="273" r:id="rId11"/>
    <p:sldId id="271" r:id="rId12"/>
    <p:sldId id="272" r:id="rId13"/>
    <p:sldId id="276" r:id="rId14"/>
    <p:sldId id="274" r:id="rId15"/>
    <p:sldId id="280" r:id="rId16"/>
    <p:sldId id="268" r:id="rId17"/>
    <p:sldId id="281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6327"/>
  </p:normalViewPr>
  <p:slideViewPr>
    <p:cSldViewPr snapToGrid="0" snapToObjects="1">
      <p:cViewPr varScale="1">
        <p:scale>
          <a:sx n="97" d="100"/>
          <a:sy n="97" d="100"/>
        </p:scale>
        <p:origin x="9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1017D8-CEDB-2D48-99F5-B4A856D04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0AD8BE-9BE5-6A48-86B2-9BA33BEF3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5BAD1F-B7B6-5F4E-B21D-5450BA99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0575-2AF5-454F-930A-47FD33C6400B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6B1FEB-A0B5-9747-9D06-07867B12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4B6025-4DD0-004F-BEBA-01D3BAA9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AF01-636A-7446-9E19-0142BCD84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57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437F85-39DB-664C-B8F9-B1EB2F0AE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EE7794-DB86-E64B-AA84-D9B321FC2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F1A26-E012-B14C-8792-D17238AE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0575-2AF5-454F-930A-47FD33C6400B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C987BD-4AE4-424E-9686-9C34FD9E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A69023-5856-DB44-9DDA-9D5331C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AF01-636A-7446-9E19-0142BCD84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46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15125AD-575E-9742-86DB-F2490987A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9ADAF1-167B-024C-B0C3-DD73A98DC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D18137-003A-3E4B-B280-CC106BE1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0575-2AF5-454F-930A-47FD33C6400B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42A276-90AC-3543-BC6B-39969B01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A37F71-7DB1-B848-A481-A6F2AB1C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AF01-636A-7446-9E19-0142BCD84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57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E1EDCB-3268-874B-8CD8-C368BB084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B3357B-DB16-DA46-B5EA-157EC621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C6EABD-7DC9-7E41-B6FC-6421AF49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0575-2AF5-454F-930A-47FD33C6400B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4900C2-B48F-3C4D-8DF8-0B1C3428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8EC68A-BA8D-F44F-8EBC-5E0AA4FA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AF01-636A-7446-9E19-0142BCD84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37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D3EF02-36A8-8C4E-9EEB-6B8B9D753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1DE093-411F-6448-96EF-E5F279A17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730412-567B-264D-AC08-799F7F962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0575-2AF5-454F-930A-47FD33C6400B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712654-14ED-344F-83C9-F394D559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8500B4-789B-6B49-ADE3-78F143CC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AF01-636A-7446-9E19-0142BCD84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19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2F9589-02D0-6E4B-833F-FEC3EB90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E40E45-BD1A-9841-AF80-8FD2D7293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62D0F4-F6FF-9440-944E-ECFEEF40F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8E3F06-315A-624C-AB7B-919E3F4C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0575-2AF5-454F-930A-47FD33C6400B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A82C32-C0B7-524B-9D08-A96E30E8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00F808-2752-F04F-81F9-86BA60CD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AF01-636A-7446-9E19-0142BCD84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58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EF8D2D-CE05-3B4D-B3CD-4E7D9646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C351A6-AF6B-0640-8DA0-F744DF7D1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E79A25-5610-EA44-ACA7-C31D2E27D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3E202E9-3057-414D-9D80-3E0008DE7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76CD9FF-F0A9-CF4A-B31A-0A06B7613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6B3D938-6467-9D45-A683-67B0F7B6B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0575-2AF5-454F-930A-47FD33C6400B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1AC698E-6BC8-B242-888D-187EDBB6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3830775-FA63-834B-B856-8DF31579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AF01-636A-7446-9E19-0142BCD84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47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648605-6E15-0246-AA99-67D87A36B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995E2B9-F85C-FE4B-8F3D-E8402722C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0575-2AF5-454F-930A-47FD33C6400B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D396088-0485-724C-B9C7-4F058F21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1997C6-909F-9C4F-A069-F4B26BCD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AF01-636A-7446-9E19-0142BCD84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96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6B35A1A-E996-F041-ADA1-2B2F53345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0575-2AF5-454F-930A-47FD33C6400B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4A83FC8-02F6-D748-A6BC-30F56E0E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9EFC1A-82B7-B54F-9979-A0B75AB0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AF01-636A-7446-9E19-0142BCD84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1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19536-526C-A044-9D39-92A06C7CF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99D2A0-EBA6-3246-8959-B4A3C404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EB001B-B843-784C-AC45-92AC64ADE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3EF634-6980-A841-9518-9EEAAD65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0575-2AF5-454F-930A-47FD33C6400B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3C4543-C526-5C46-8942-B7BF9886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E646D7-BABB-C14D-8755-9AAE064F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AF01-636A-7446-9E19-0142BCD84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38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F6C27-170F-6449-A30E-BF5122A47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A80A84-1145-914E-952F-6E6480EEE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27CA7B-546C-1749-8A95-06C3AF1CA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7E2F54-C65D-044E-9FB6-5B1B114D1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0575-2AF5-454F-930A-47FD33C6400B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F3B3DB-D5A9-5B4B-A13F-EC1FDCBE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27BC3F-2250-A04B-8C77-33A05429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AF01-636A-7446-9E19-0142BCD84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01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238938-CB55-6142-8F01-6F3513A0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812D72-147E-6540-AA3C-38B1386DB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DA5369-2823-C446-AD52-1A0F66989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E0575-2AF5-454F-930A-47FD33C6400B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5B935F-F941-5F4E-89D7-2515C0B49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ED88BA-0363-EA43-8B2C-0C32B01D6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0AF01-636A-7446-9E19-0142BCD84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91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2647F-D26E-5240-AD2A-A1B755351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877" y="340825"/>
            <a:ext cx="9144000" cy="2387600"/>
          </a:xfrm>
        </p:spPr>
        <p:txBody>
          <a:bodyPr/>
          <a:lstStyle/>
          <a:p>
            <a:r>
              <a:rPr lang="fr-FR" dirty="0"/>
              <a:t>LC24 : Optimisation d’un procédé chimique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us-titre 2">
                <a:extLst>
                  <a:ext uri="{FF2B5EF4-FFF2-40B4-BE49-F238E27FC236}">
                    <a16:creationId xmlns:a16="http://schemas.microsoft.com/office/drawing/2014/main" id="{6FA24446-1DD4-3047-B1A6-C307CA340F18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3187823"/>
                <a:ext cx="9144000" cy="2892546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fr-FR" dirty="0"/>
                  <a:t>Niveau : CPGE</a:t>
                </a:r>
              </a:p>
              <a:p>
                <a:pPr algn="l"/>
                <a:r>
                  <a:rPr lang="fr-FR" dirty="0"/>
                  <a:t>Prérequis  : </a:t>
                </a:r>
              </a:p>
              <a:p>
                <a:pPr algn="l"/>
                <a:r>
                  <a:rPr lang="fr-FR" dirty="0"/>
                  <a:t>-Equilibre chimique</a:t>
                </a:r>
              </a:p>
              <a:p>
                <a:pPr algn="l"/>
                <a:r>
                  <a:rPr lang="fr-FR" dirty="0"/>
                  <a:t>-Equilibre de précipitation</a:t>
                </a:r>
              </a:p>
              <a:p>
                <a:pPr algn="l"/>
                <a:r>
                  <a:rPr lang="fr-FR" dirty="0"/>
                  <a:t>-Thermochimie</a:t>
                </a:r>
              </a:p>
              <a:p>
                <a:pPr algn="l"/>
                <a:r>
                  <a:rPr lang="fr-FR" dirty="0"/>
                  <a:t>-Critère d’évolution d’un système chimique </a:t>
                </a:r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𝐺𝑑</m:t>
                    </m:r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&lt;0)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Sous-titre 2">
                <a:extLst>
                  <a:ext uri="{FF2B5EF4-FFF2-40B4-BE49-F238E27FC236}">
                    <a16:creationId xmlns:a16="http://schemas.microsoft.com/office/drawing/2014/main" id="{6FA24446-1DD4-3047-B1A6-C307CA340F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3187823"/>
                <a:ext cx="9144000" cy="2892546"/>
              </a:xfrm>
              <a:blipFill>
                <a:blip r:embed="rId2"/>
                <a:stretch>
                  <a:fillRect l="-1000" t="-29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021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1302D4-3B65-4414-B90F-F69BFE8C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Filtration d’une solution saturée en acide benzoïque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DFF702-498A-44E8-A6B0-CA2033B2D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607364F-203F-4742-827A-645ACF5B7C05}"/>
              </a:ext>
            </a:extLst>
          </p:cNvPr>
          <p:cNvCxnSpPr/>
          <p:nvPr/>
        </p:nvCxnSpPr>
        <p:spPr>
          <a:xfrm flipV="1">
            <a:off x="3482411" y="3174274"/>
            <a:ext cx="1651292" cy="789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92C52979-8AF2-4CE7-9BA5-DDBC555BDA67}"/>
              </a:ext>
            </a:extLst>
          </p:cNvPr>
          <p:cNvCxnSpPr/>
          <p:nvPr/>
        </p:nvCxnSpPr>
        <p:spPr>
          <a:xfrm flipH="1" flipV="1">
            <a:off x="3482411" y="4602591"/>
            <a:ext cx="1651292" cy="1163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687FCCE-093E-4A14-8A32-7078CE29F8CA}"/>
              </a:ext>
            </a:extLst>
          </p:cNvPr>
          <p:cNvCxnSpPr/>
          <p:nvPr/>
        </p:nvCxnSpPr>
        <p:spPr>
          <a:xfrm>
            <a:off x="5133703" y="5766279"/>
            <a:ext cx="28607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EEC89B9-78A1-41F1-9E8E-5F11251F8BF5}"/>
              </a:ext>
            </a:extLst>
          </p:cNvPr>
          <p:cNvCxnSpPr/>
          <p:nvPr/>
        </p:nvCxnSpPr>
        <p:spPr>
          <a:xfrm>
            <a:off x="5133703" y="3174274"/>
            <a:ext cx="162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69477240-A3F7-4393-B4B7-FB3F037C3CA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81027" y="1371600"/>
            <a:ext cx="4301626" cy="51840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9211CE3-4B0D-4A20-BED0-18552C3BD896}"/>
              </a:ext>
            </a:extLst>
          </p:cNvPr>
          <p:cNvSpPr txBox="1"/>
          <p:nvPr/>
        </p:nvSpPr>
        <p:spPr>
          <a:xfrm>
            <a:off x="667963" y="4065074"/>
            <a:ext cx="5628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miri" panose="00000500000000000000" pitchFamily="2" charset="-78"/>
                <a:cs typeface="Amiri" panose="00000500000000000000" pitchFamily="2" charset="-78"/>
              </a:rPr>
              <a:t>Solution saturée en acide benzoïque</a:t>
            </a:r>
          </a:p>
        </p:txBody>
      </p:sp>
    </p:spTree>
    <p:extLst>
      <p:ext uri="{BB962C8B-B14F-4D97-AF65-F5344CB8AC3E}">
        <p14:creationId xmlns:p14="http://schemas.microsoft.com/office/powerpoint/2010/main" val="698978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DBBBF-657A-4598-8B76-E81D94DC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39" y="156960"/>
            <a:ext cx="10515600" cy="1325563"/>
          </a:xfrm>
        </p:spPr>
        <p:txBody>
          <a:bodyPr/>
          <a:lstStyle/>
          <a:p>
            <a:r>
              <a:rPr lang="fr-FR" dirty="0"/>
              <a:t>Détermination de la concentration en acide benzoïque pour chaque bain thermostaté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3BA9B7-4283-4AFB-9814-04C429706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B7C81DBE-0EE8-4B96-93E1-906B4A7BC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625" y="1828957"/>
            <a:ext cx="3371202" cy="4483809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535F525-5E04-47CE-B636-D7CA72048010}"/>
              </a:ext>
            </a:extLst>
          </p:cNvPr>
          <p:cNvCxnSpPr>
            <a:cxnSpLocks/>
          </p:cNvCxnSpPr>
          <p:nvPr/>
        </p:nvCxnSpPr>
        <p:spPr>
          <a:xfrm flipH="1">
            <a:off x="3173361" y="2676435"/>
            <a:ext cx="2143960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913EA34-4DCB-4E8F-B7F5-E2C2949F20CC}"/>
              </a:ext>
            </a:extLst>
          </p:cNvPr>
          <p:cNvSpPr txBox="1"/>
          <p:nvPr/>
        </p:nvSpPr>
        <p:spPr>
          <a:xfrm>
            <a:off x="5641490" y="2076270"/>
            <a:ext cx="4808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miri" panose="00000500000000000000" pitchFamily="2" charset="-78"/>
                <a:cs typeface="Amiri" panose="00000500000000000000" pitchFamily="2" charset="-78"/>
              </a:rPr>
              <a:t>Soude NaOH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miri" panose="00000500000000000000" pitchFamily="2" charset="-78"/>
                <a:cs typeface="Amiri" panose="00000500000000000000" pitchFamily="2" charset="-78"/>
              </a:rPr>
              <a:t>V</a:t>
            </a:r>
          </a:p>
          <a:p>
            <a:pPr defTabSz="457200">
              <a:defRPr/>
            </a:pPr>
            <a:r>
              <a:rPr lang="fr-FR" sz="2400" dirty="0">
                <a:solidFill>
                  <a:srgbClr val="000000"/>
                </a:solidFill>
                <a:ea typeface="Amiri" panose="00000500000000000000" pitchFamily="2" charset="-78"/>
                <a:cs typeface="Amiri" panose="00000500000000000000" pitchFamily="2" charset="-78"/>
              </a:rPr>
              <a:t>C</a:t>
            </a:r>
            <a:r>
              <a:rPr lang="fr-FR" sz="2400" baseline="-25000" dirty="0">
                <a:solidFill>
                  <a:srgbClr val="000000"/>
                </a:solidFill>
                <a:ea typeface="Amiri" panose="00000500000000000000" pitchFamily="2" charset="-78"/>
                <a:cs typeface="Amiri" panose="00000500000000000000" pitchFamily="2" charset="-78"/>
              </a:rPr>
              <a:t>b </a:t>
            </a:r>
            <a:r>
              <a:rPr lang="fr-FR" sz="2400" dirty="0">
                <a:solidFill>
                  <a:srgbClr val="000000"/>
                </a:solidFill>
                <a:ea typeface="Amiri" panose="00000500000000000000" pitchFamily="2" charset="-78"/>
                <a:cs typeface="Amiri" panose="00000500000000000000" pitchFamily="2" charset="-78"/>
              </a:rPr>
              <a:t>= 0,1 mol/L ou 0,02 mol/L</a:t>
            </a:r>
            <a:endParaRPr lang="fr-FR" sz="2400" baseline="-25000" dirty="0">
              <a:solidFill>
                <a:srgbClr val="000000"/>
              </a:solidFill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0057600-F080-4473-B37F-62FA7742C272}"/>
              </a:ext>
            </a:extLst>
          </p:cNvPr>
          <p:cNvCxnSpPr>
            <a:cxnSpLocks/>
          </p:cNvCxnSpPr>
          <p:nvPr/>
        </p:nvCxnSpPr>
        <p:spPr>
          <a:xfrm flipH="1">
            <a:off x="3314478" y="5248923"/>
            <a:ext cx="204440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887D76F4-B7D5-4297-912A-381E71FD1513}"/>
                  </a:ext>
                </a:extLst>
              </p:cNvPr>
              <p:cNvSpPr txBox="1"/>
              <p:nvPr/>
            </p:nvSpPr>
            <p:spPr>
              <a:xfrm>
                <a:off x="5513304" y="4464093"/>
                <a:ext cx="606317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Amiri" panose="00000500000000000000" pitchFamily="2" charset="-78"/>
                    <a:cs typeface="Amiri" panose="00000500000000000000" pitchFamily="2" charset="-78"/>
                  </a:rPr>
                  <a:t>Acide benzoïque dans de l’eau à saturation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Amiri" panose="00000500000000000000" pitchFamily="2" charset="-78"/>
                    <a:cs typeface="Amiri" panose="00000500000000000000" pitchFamily="2" charset="-78"/>
                  </a:rPr>
                  <a:t>+ quelques gouttes d’indicateur coloré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fr-F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fr-F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kumimoji="0" lang="fr-F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kumimoji="0" lang="fr-F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Amiri" panose="00000500000000000000" pitchFamily="2" charset="-78"/>
                    <a:cs typeface="Amiri" panose="00000500000000000000" pitchFamily="2" charset="-78"/>
                  </a:rPr>
                  <a:t> = 20 </a:t>
                </a:r>
                <a:r>
                  <a:rPr kumimoji="0" lang="fr-FR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Amiri" panose="00000500000000000000" pitchFamily="2" charset="-78"/>
                    <a:cs typeface="Amiri" panose="00000500000000000000" pitchFamily="2" charset="-78"/>
                  </a:rPr>
                  <a:t>mL</a:t>
                </a:r>
                <a:endParaRPr kumimoji="0" lang="fr-F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miri" panose="00000500000000000000" pitchFamily="2" charset="-78"/>
                  <a:cs typeface="Amiri" panose="00000500000000000000" pitchFamily="2" charset="-78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Amiri" panose="00000500000000000000" pitchFamily="2" charset="-78"/>
                    <a:cs typeface="Amiri" panose="00000500000000000000" pitchFamily="2" charset="-78"/>
                  </a:rPr>
                  <a:t>C = ?</a:t>
                </a: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887D76F4-B7D5-4297-912A-381E71FD1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304" y="4464093"/>
                <a:ext cx="6063178" cy="1569660"/>
              </a:xfrm>
              <a:prstGeom prst="rect">
                <a:avLst/>
              </a:prstGeom>
              <a:blipFill>
                <a:blip r:embed="rId3"/>
                <a:stretch>
                  <a:fillRect l="-1508" t="-3101" b="-77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684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155A41-6C00-4125-AE30-74FCB90B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774" y="-306083"/>
            <a:ext cx="10515600" cy="1325563"/>
          </a:xfrm>
        </p:spPr>
        <p:txBody>
          <a:bodyPr/>
          <a:lstStyle/>
          <a:p>
            <a:r>
              <a:rPr lang="fr-FR" dirty="0"/>
              <a:t>Simulation du titrage avec Dozzzaqueux</a:t>
            </a:r>
          </a:p>
        </p:txBody>
      </p:sp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A7279D07-594E-4660-92A2-7F405005E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314" y="619562"/>
            <a:ext cx="10573680" cy="5947351"/>
          </a:xfrm>
        </p:spPr>
      </p:pic>
    </p:spTree>
    <p:extLst>
      <p:ext uri="{BB962C8B-B14F-4D97-AF65-F5344CB8AC3E}">
        <p14:creationId xmlns:p14="http://schemas.microsoft.com/office/powerpoint/2010/main" val="3809843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8496BA-0771-4170-BE5D-94971E9B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4603047-27EC-458B-88BB-8261AC083BBC}"/>
              </a:ext>
            </a:extLst>
          </p:cNvPr>
          <p:cNvSpPr txBox="1">
            <a:spLocks/>
          </p:cNvSpPr>
          <p:nvPr/>
        </p:nvSpPr>
        <p:spPr>
          <a:xfrm>
            <a:off x="1567774" y="-3060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Simulation du titrage avec Dozzzaqueux</a:t>
            </a:r>
            <a:endParaRPr lang="fr-FR" dirty="0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4CCCDE3F-81FC-4B49-854F-41FF02480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27445"/>
            <a:ext cx="10567377" cy="5931010"/>
          </a:xfrm>
        </p:spPr>
      </p:pic>
    </p:spTree>
    <p:extLst>
      <p:ext uri="{BB962C8B-B14F-4D97-AF65-F5344CB8AC3E}">
        <p14:creationId xmlns:p14="http://schemas.microsoft.com/office/powerpoint/2010/main" val="3960467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CA4FF5-BBE4-479A-9F1D-D929F6DD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Vérification de la loi de </a:t>
            </a:r>
            <a:r>
              <a:rPr lang="fr-FR" dirty="0" err="1"/>
              <a:t>Van’t</a:t>
            </a:r>
            <a:r>
              <a:rPr lang="fr-FR" dirty="0"/>
              <a:t> Hoff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59955F-8F45-4791-9A83-5E2267631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11A70F6-FAC9-4B0E-BDDB-DF7AA469A12C}"/>
                  </a:ext>
                </a:extLst>
              </p:cNvPr>
              <p:cNvSpPr txBox="1"/>
              <p:nvPr/>
            </p:nvSpPr>
            <p:spPr>
              <a:xfrm>
                <a:off x="1191948" y="2749545"/>
                <a:ext cx="1888603" cy="12376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0" lang="fr-FR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R</m:t>
                      </m:r>
                      <m:func>
                        <m:funcPr>
                          <m:ctrlPr>
                            <a:rPr kumimoji="0" lang="fr-F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fr-FR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kumimoji="0" lang="fr-FR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fr-FR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fr-FR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kumimoji="0" lang="fr-FR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0" lang="fr-FR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[</m:t>
                      </m:r>
                      <m:f>
                        <m:fPr>
                          <m:ctrlPr>
                            <a:rPr kumimoji="0" lang="fr-F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fr-F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𝐽</m:t>
                          </m:r>
                        </m:num>
                        <m:den>
                          <m:r>
                            <a:rPr kumimoji="0" lang="fr-F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𝑚𝑜𝑙</m:t>
                          </m:r>
                          <m:r>
                            <a:rPr kumimoji="0" lang="fr-F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fr-F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𝐾</m:t>
                          </m:r>
                        </m:den>
                      </m:f>
                      <m:r>
                        <a:rPr kumimoji="0" lang="fr-FR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]</m:t>
                      </m:r>
                    </m:oMath>
                  </m:oMathPara>
                </a14:m>
                <a:endParaRPr kumimoji="0" lang="fr-F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11A70F6-FAC9-4B0E-BDDB-DF7AA469A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948" y="2749545"/>
                <a:ext cx="1888603" cy="12376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F03149B4-1D16-46E6-94F9-C8E3D30ED44A}"/>
                  </a:ext>
                </a:extLst>
              </p:cNvPr>
              <p:cNvSpPr txBox="1"/>
              <p:nvPr/>
            </p:nvSpPr>
            <p:spPr>
              <a:xfrm>
                <a:off x="9697266" y="5622040"/>
                <a:ext cx="1335687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fr-F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fr-F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fr-F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den>
                      </m:f>
                      <m:r>
                        <a:rPr kumimoji="0" lang="fr-FR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[</m:t>
                      </m:r>
                      <m:sSup>
                        <m:sSupPr>
                          <m:ctrlPr>
                            <a:rPr kumimoji="0" lang="fr-F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fr-F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𝐾</m:t>
                          </m:r>
                        </m:e>
                        <m:sup>
                          <m:r>
                            <a:rPr kumimoji="0" lang="fr-F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fr-FR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]</m:t>
                      </m:r>
                    </m:oMath>
                  </m:oMathPara>
                </a14:m>
                <a:endParaRPr kumimoji="0" lang="fr-F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F03149B4-1D16-46E6-94F9-C8E3D30ED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266" y="5622040"/>
                <a:ext cx="1335687" cy="806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4DBBBED-E743-41E1-9230-B0CF9E665319}"/>
              </a:ext>
            </a:extLst>
          </p:cNvPr>
          <p:cNvCxnSpPr>
            <a:cxnSpLocks/>
          </p:cNvCxnSpPr>
          <p:nvPr/>
        </p:nvCxnSpPr>
        <p:spPr>
          <a:xfrm flipV="1">
            <a:off x="3080551" y="2752078"/>
            <a:ext cx="0" cy="33214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88E5D78-71D0-4EC8-9271-735D07D7A022}"/>
              </a:ext>
            </a:extLst>
          </p:cNvPr>
          <p:cNvCxnSpPr>
            <a:cxnSpLocks/>
          </p:cNvCxnSpPr>
          <p:nvPr/>
        </p:nvCxnSpPr>
        <p:spPr>
          <a:xfrm>
            <a:off x="2881746" y="5930283"/>
            <a:ext cx="6572972" cy="621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8CB0BF0-010A-423E-9904-C90138F5D3BB}"/>
              </a:ext>
            </a:extLst>
          </p:cNvPr>
          <p:cNvCxnSpPr>
            <a:cxnSpLocks/>
          </p:cNvCxnSpPr>
          <p:nvPr/>
        </p:nvCxnSpPr>
        <p:spPr>
          <a:xfrm flipV="1">
            <a:off x="3258105" y="3053919"/>
            <a:ext cx="5353235" cy="274319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roix 8">
            <a:extLst>
              <a:ext uri="{FF2B5EF4-FFF2-40B4-BE49-F238E27FC236}">
                <a16:creationId xmlns:a16="http://schemas.microsoft.com/office/drawing/2014/main" id="{A3A978D7-CFA0-443D-9C1A-D370B69EBF7C}"/>
              </a:ext>
            </a:extLst>
          </p:cNvPr>
          <p:cNvSpPr/>
          <p:nvPr/>
        </p:nvSpPr>
        <p:spPr>
          <a:xfrm>
            <a:off x="3826275" y="5326771"/>
            <a:ext cx="239697" cy="236009"/>
          </a:xfrm>
          <a:prstGeom prst="plus">
            <a:avLst>
              <a:gd name="adj" fmla="val 4554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roix 9">
            <a:extLst>
              <a:ext uri="{FF2B5EF4-FFF2-40B4-BE49-F238E27FC236}">
                <a16:creationId xmlns:a16="http://schemas.microsoft.com/office/drawing/2014/main" id="{71114D12-D747-4DF3-A66F-1A7701760195}"/>
              </a:ext>
            </a:extLst>
          </p:cNvPr>
          <p:cNvSpPr/>
          <p:nvPr/>
        </p:nvSpPr>
        <p:spPr>
          <a:xfrm>
            <a:off x="5479001" y="4477941"/>
            <a:ext cx="239697" cy="236009"/>
          </a:xfrm>
          <a:prstGeom prst="plus">
            <a:avLst>
              <a:gd name="adj" fmla="val 4554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roix 10">
            <a:extLst>
              <a:ext uri="{FF2B5EF4-FFF2-40B4-BE49-F238E27FC236}">
                <a16:creationId xmlns:a16="http://schemas.microsoft.com/office/drawing/2014/main" id="{8273EF59-BA83-435A-BFCF-1FA2E861A0CF}"/>
              </a:ext>
            </a:extLst>
          </p:cNvPr>
          <p:cNvSpPr/>
          <p:nvPr/>
        </p:nvSpPr>
        <p:spPr>
          <a:xfrm>
            <a:off x="7309281" y="3538388"/>
            <a:ext cx="239697" cy="236009"/>
          </a:xfrm>
          <a:prstGeom prst="plus">
            <a:avLst>
              <a:gd name="adj" fmla="val 4554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CB11410E-4F6B-4551-AD7E-2054D38BBB07}"/>
                  </a:ext>
                </a:extLst>
              </p:cNvPr>
              <p:cNvSpPr txBox="1"/>
              <p:nvPr/>
            </p:nvSpPr>
            <p:spPr>
              <a:xfrm>
                <a:off x="6366714" y="4180473"/>
                <a:ext cx="33305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/>
                  <a:t>Pente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fr-FR" sz="2400" dirty="0"/>
                  <a:t> en kJ/mol</a:t>
                </a: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CB11410E-4F6B-4551-AD7E-2054D38BB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714" y="4180473"/>
                <a:ext cx="3330552" cy="461665"/>
              </a:xfrm>
              <a:prstGeom prst="rect">
                <a:avLst/>
              </a:prstGeom>
              <a:blipFill>
                <a:blip r:embed="rId4"/>
                <a:stretch>
                  <a:fillRect l="-2742" t="-10526" b="-28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59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32A812-6285-4187-A176-F80F9C8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5C3DB8-4340-4050-B935-639017667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816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C849CD-EC4F-4AD9-8B9C-8CA9BA57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Lois de modérations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53C3A3E5-C57D-49B8-B02B-A2D084090B03}"/>
              </a:ext>
            </a:extLst>
          </p:cNvPr>
          <p:cNvGraphicFramePr>
            <a:graphicFrameLocks noGrp="1"/>
          </p:cNvGraphicFramePr>
          <p:nvPr/>
        </p:nvGraphicFramePr>
        <p:xfrm>
          <a:off x="2041863" y="1882066"/>
          <a:ext cx="9907480" cy="4332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740">
                  <a:extLst>
                    <a:ext uri="{9D8B030D-6E8A-4147-A177-3AD203B41FA5}">
                      <a16:colId xmlns:a16="http://schemas.microsoft.com/office/drawing/2014/main" val="4168058405"/>
                    </a:ext>
                  </a:extLst>
                </a:gridCol>
                <a:gridCol w="4953740">
                  <a:extLst>
                    <a:ext uri="{9D8B030D-6E8A-4147-A177-3AD203B41FA5}">
                      <a16:colId xmlns:a16="http://schemas.microsoft.com/office/drawing/2014/main" val="2435315476"/>
                    </a:ext>
                  </a:extLst>
                </a:gridCol>
              </a:tblGrid>
              <a:tr h="671460">
                <a:tc>
                  <a:txBody>
                    <a:bodyPr/>
                    <a:lstStyle/>
                    <a:p>
                      <a:r>
                        <a:rPr lang="fr-FR" sz="2400" dirty="0"/>
                        <a:t>Perturbation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Conséquence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453267"/>
                  </a:ext>
                </a:extLst>
              </a:tr>
              <a:tr h="671460">
                <a:tc>
                  <a:txBody>
                    <a:bodyPr/>
                    <a:lstStyle/>
                    <a:p>
                      <a:r>
                        <a:rPr lang="fr-FR" sz="2400" dirty="0"/>
                        <a:t>Augmentation de la température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Déplacement sens endothermique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414071"/>
                  </a:ext>
                </a:extLst>
              </a:tr>
              <a:tr h="671460">
                <a:tc>
                  <a:txBody>
                    <a:bodyPr/>
                    <a:lstStyle/>
                    <a:p>
                      <a:r>
                        <a:rPr lang="fr-FR" sz="2400" dirty="0"/>
                        <a:t>Diminution de la température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Déplacement sens exothermique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873619"/>
                  </a:ext>
                </a:extLst>
              </a:tr>
              <a:tr h="1158960">
                <a:tc>
                  <a:txBody>
                    <a:bodyPr/>
                    <a:lstStyle/>
                    <a:p>
                      <a:r>
                        <a:rPr lang="fr-FR" sz="2400" dirty="0"/>
                        <a:t>Augmentation de la 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Déplacement sens diminution de la quantité de matière en phase gazeuse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545204"/>
                  </a:ext>
                </a:extLst>
              </a:tr>
              <a:tr h="1158960">
                <a:tc>
                  <a:txBody>
                    <a:bodyPr/>
                    <a:lstStyle/>
                    <a:p>
                      <a:r>
                        <a:rPr lang="fr-FR" sz="2400" dirty="0"/>
                        <a:t>Diminution de la 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Déplacement sens augmentation de la quantité de matière en phase gazeuse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05427"/>
                  </a:ext>
                </a:extLst>
              </a:tr>
            </a:tbl>
          </a:graphicData>
        </a:graphic>
      </p:graphicFrame>
      <p:pic>
        <p:nvPicPr>
          <p:cNvPr id="5" name="Picture 2" descr="accolade - Le Sud Guéliz - Etablissement privé à Marrakech">
            <a:extLst>
              <a:ext uri="{FF2B5EF4-FFF2-40B4-BE49-F238E27FC236}">
                <a16:creationId xmlns:a16="http://schemas.microsoft.com/office/drawing/2014/main" id="{21BBCF7A-F0E7-4EBF-B793-A18C24BFA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621317" y="2603377"/>
            <a:ext cx="376162" cy="130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ccolade - Le Sud Guéliz - Etablissement privé à Marrakech">
            <a:extLst>
              <a:ext uri="{FF2B5EF4-FFF2-40B4-BE49-F238E27FC236}">
                <a16:creationId xmlns:a16="http://schemas.microsoft.com/office/drawing/2014/main" id="{3526A738-1BF8-4135-B50A-7D7B8C477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621317" y="3909662"/>
            <a:ext cx="376162" cy="231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1582FE3-825E-46F3-8D37-6C09F7BBDC50}"/>
              </a:ext>
            </a:extLst>
          </p:cNvPr>
          <p:cNvSpPr txBox="1"/>
          <p:nvPr/>
        </p:nvSpPr>
        <p:spPr>
          <a:xfrm>
            <a:off x="376390" y="3112053"/>
            <a:ext cx="143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Van ’t Hoff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51BEAE8-FE81-4153-8767-B2669F90DDA6}"/>
              </a:ext>
            </a:extLst>
          </p:cNvPr>
          <p:cNvSpPr txBox="1"/>
          <p:nvPr/>
        </p:nvSpPr>
        <p:spPr>
          <a:xfrm>
            <a:off x="226210" y="4902750"/>
            <a:ext cx="158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(Le Chatelier)</a:t>
            </a:r>
          </a:p>
        </p:txBody>
      </p:sp>
    </p:spTree>
    <p:extLst>
      <p:ext uri="{BB962C8B-B14F-4D97-AF65-F5344CB8AC3E}">
        <p14:creationId xmlns:p14="http://schemas.microsoft.com/office/powerpoint/2010/main" val="1136562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34147F-32A5-4F12-BDC2-65EA36D8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FBEA613-6DE7-492F-A0F0-F40A66CF3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Voir dissolution acide </a:t>
            </a:r>
            <a:r>
              <a:rPr lang="fr-FR" dirty="0" err="1"/>
              <a:t>benzoique</a:t>
            </a:r>
            <a:r>
              <a:rPr lang="fr-FR" dirty="0"/>
              <a:t> pour </a:t>
            </a:r>
            <a:r>
              <a:rPr lang="fr-FR"/>
              <a:t>le protocole</a:t>
            </a:r>
          </a:p>
        </p:txBody>
      </p:sp>
    </p:spTree>
    <p:extLst>
      <p:ext uri="{BB962C8B-B14F-4D97-AF65-F5344CB8AC3E}">
        <p14:creationId xmlns:p14="http://schemas.microsoft.com/office/powerpoint/2010/main" val="416799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8BAED0-5F5C-444C-A24D-A7CF1979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Critère de performance d’un procédé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02631BA-B638-4E80-B08F-CAC2D29E37FA}"/>
              </a:ext>
            </a:extLst>
          </p:cNvPr>
          <p:cNvSpPr/>
          <p:nvPr/>
        </p:nvSpPr>
        <p:spPr>
          <a:xfrm>
            <a:off x="4897514" y="3098307"/>
            <a:ext cx="2396971" cy="132556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DC5C7F-FFAB-4740-BDE3-2B6227E46A82}"/>
              </a:ext>
            </a:extLst>
          </p:cNvPr>
          <p:cNvSpPr/>
          <p:nvPr/>
        </p:nvSpPr>
        <p:spPr>
          <a:xfrm>
            <a:off x="4922825" y="3468700"/>
            <a:ext cx="23463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Optimisation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F2CD5DA-63EB-4CDC-A2CA-2538664E3A95}"/>
              </a:ext>
            </a:extLst>
          </p:cNvPr>
          <p:cNvCxnSpPr>
            <a:stCxn id="4" idx="0"/>
          </p:cNvCxnSpPr>
          <p:nvPr/>
        </p:nvCxnSpPr>
        <p:spPr>
          <a:xfrm flipV="1">
            <a:off x="6096000" y="2379216"/>
            <a:ext cx="0" cy="719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3ACC4C7-E9C2-4461-AE86-358DCABBCFA2}"/>
              </a:ext>
            </a:extLst>
          </p:cNvPr>
          <p:cNvCxnSpPr>
            <a:cxnSpLocks/>
          </p:cNvCxnSpPr>
          <p:nvPr/>
        </p:nvCxnSpPr>
        <p:spPr>
          <a:xfrm flipV="1">
            <a:off x="7269173" y="3761087"/>
            <a:ext cx="88036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9E7BB75-C84B-41B6-8F08-90858B1D432D}"/>
              </a:ext>
            </a:extLst>
          </p:cNvPr>
          <p:cNvCxnSpPr>
            <a:cxnSpLocks/>
          </p:cNvCxnSpPr>
          <p:nvPr/>
        </p:nvCxnSpPr>
        <p:spPr>
          <a:xfrm>
            <a:off x="6078085" y="4423870"/>
            <a:ext cx="0" cy="8271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2C9904E-FFD9-46E0-8210-E1EB600A4AA0}"/>
              </a:ext>
            </a:extLst>
          </p:cNvPr>
          <p:cNvCxnSpPr>
            <a:cxnSpLocks/>
          </p:cNvCxnSpPr>
          <p:nvPr/>
        </p:nvCxnSpPr>
        <p:spPr>
          <a:xfrm flipH="1" flipV="1">
            <a:off x="4063172" y="3762193"/>
            <a:ext cx="83434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070B3A0-9BBC-49C2-B0A0-8308CBC1E60B}"/>
              </a:ext>
            </a:extLst>
          </p:cNvPr>
          <p:cNvSpPr/>
          <p:nvPr/>
        </p:nvSpPr>
        <p:spPr>
          <a:xfrm>
            <a:off x="5034554" y="1742564"/>
            <a:ext cx="212288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83F959-63D9-4D41-AFB4-18A158A98BE8}"/>
              </a:ext>
            </a:extLst>
          </p:cNvPr>
          <p:cNvSpPr/>
          <p:nvPr/>
        </p:nvSpPr>
        <p:spPr>
          <a:xfrm>
            <a:off x="8149542" y="3468700"/>
            <a:ext cx="178548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Cinétique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789626-D266-4C79-BCA5-3256B1F6040C}"/>
              </a:ext>
            </a:extLst>
          </p:cNvPr>
          <p:cNvSpPr/>
          <p:nvPr/>
        </p:nvSpPr>
        <p:spPr>
          <a:xfrm>
            <a:off x="3660884" y="5251057"/>
            <a:ext cx="48344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Respect de l’environnement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F4B5C7-71AB-4633-9C72-DCB7B6CBFBDD}"/>
              </a:ext>
            </a:extLst>
          </p:cNvPr>
          <p:cNvSpPr/>
          <p:nvPr/>
        </p:nvSpPr>
        <p:spPr>
          <a:xfrm>
            <a:off x="887830" y="3468699"/>
            <a:ext cx="31500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Coût économique</a:t>
            </a:r>
          </a:p>
        </p:txBody>
      </p:sp>
    </p:spTree>
    <p:extLst>
      <p:ext uri="{BB962C8B-B14F-4D97-AF65-F5344CB8AC3E}">
        <p14:creationId xmlns:p14="http://schemas.microsoft.com/office/powerpoint/2010/main" val="114187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8BAED0-5F5C-444C-A24D-A7CF1979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Critère de performance d’un procédé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02631BA-B638-4E80-B08F-CAC2D29E37FA}"/>
              </a:ext>
            </a:extLst>
          </p:cNvPr>
          <p:cNvSpPr/>
          <p:nvPr/>
        </p:nvSpPr>
        <p:spPr>
          <a:xfrm>
            <a:off x="4897514" y="3098307"/>
            <a:ext cx="2396971" cy="132556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DC5C7F-FFAB-4740-BDE3-2B6227E46A82}"/>
              </a:ext>
            </a:extLst>
          </p:cNvPr>
          <p:cNvSpPr/>
          <p:nvPr/>
        </p:nvSpPr>
        <p:spPr>
          <a:xfrm>
            <a:off x="4922825" y="3468700"/>
            <a:ext cx="23463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Optimisation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F2CD5DA-63EB-4CDC-A2CA-2538664E3A95}"/>
              </a:ext>
            </a:extLst>
          </p:cNvPr>
          <p:cNvCxnSpPr>
            <a:stCxn id="4" idx="0"/>
          </p:cNvCxnSpPr>
          <p:nvPr/>
        </p:nvCxnSpPr>
        <p:spPr>
          <a:xfrm flipV="1">
            <a:off x="6096000" y="2379216"/>
            <a:ext cx="0" cy="719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3ACC4C7-E9C2-4461-AE86-358DCABBCFA2}"/>
              </a:ext>
            </a:extLst>
          </p:cNvPr>
          <p:cNvCxnSpPr>
            <a:cxnSpLocks/>
          </p:cNvCxnSpPr>
          <p:nvPr/>
        </p:nvCxnSpPr>
        <p:spPr>
          <a:xfrm flipV="1">
            <a:off x="7269173" y="3761087"/>
            <a:ext cx="88036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9E7BB75-C84B-41B6-8F08-90858B1D432D}"/>
              </a:ext>
            </a:extLst>
          </p:cNvPr>
          <p:cNvCxnSpPr>
            <a:cxnSpLocks/>
          </p:cNvCxnSpPr>
          <p:nvPr/>
        </p:nvCxnSpPr>
        <p:spPr>
          <a:xfrm>
            <a:off x="6078085" y="4423870"/>
            <a:ext cx="0" cy="8271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2C9904E-FFD9-46E0-8210-E1EB600A4AA0}"/>
              </a:ext>
            </a:extLst>
          </p:cNvPr>
          <p:cNvCxnSpPr>
            <a:cxnSpLocks/>
          </p:cNvCxnSpPr>
          <p:nvPr/>
        </p:nvCxnSpPr>
        <p:spPr>
          <a:xfrm flipH="1" flipV="1">
            <a:off x="4063172" y="3762193"/>
            <a:ext cx="83434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070B3A0-9BBC-49C2-B0A0-8308CBC1E60B}"/>
              </a:ext>
            </a:extLst>
          </p:cNvPr>
          <p:cNvSpPr/>
          <p:nvPr/>
        </p:nvSpPr>
        <p:spPr>
          <a:xfrm>
            <a:off x="5034554" y="1742564"/>
            <a:ext cx="212288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83F959-63D9-4D41-AFB4-18A158A98BE8}"/>
              </a:ext>
            </a:extLst>
          </p:cNvPr>
          <p:cNvSpPr/>
          <p:nvPr/>
        </p:nvSpPr>
        <p:spPr>
          <a:xfrm>
            <a:off x="8149542" y="3468700"/>
            <a:ext cx="178548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Cinétique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789626-D266-4C79-BCA5-3256B1F6040C}"/>
              </a:ext>
            </a:extLst>
          </p:cNvPr>
          <p:cNvSpPr/>
          <p:nvPr/>
        </p:nvSpPr>
        <p:spPr>
          <a:xfrm>
            <a:off x="3660884" y="5251057"/>
            <a:ext cx="48344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Respect de l’environnement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F4B5C7-71AB-4633-9C72-DCB7B6CBFBDD}"/>
              </a:ext>
            </a:extLst>
          </p:cNvPr>
          <p:cNvSpPr/>
          <p:nvPr/>
        </p:nvSpPr>
        <p:spPr>
          <a:xfrm>
            <a:off x="887830" y="3468699"/>
            <a:ext cx="31500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Coût économique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B53A67-E181-4E31-9E49-43BBD94AE5D1}"/>
              </a:ext>
            </a:extLst>
          </p:cNvPr>
          <p:cNvSpPr/>
          <p:nvPr/>
        </p:nvSpPr>
        <p:spPr>
          <a:xfrm>
            <a:off x="5034554" y="1742564"/>
            <a:ext cx="2122888" cy="5847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08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C1432-5160-4E7F-9DF7-F3883BB8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3EE247-A69B-401E-A633-D2F48F65D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au 3">
                <a:extLst>
                  <a:ext uri="{FF2B5EF4-FFF2-40B4-BE49-F238E27FC236}">
                    <a16:creationId xmlns:a16="http://schemas.microsoft.com/office/drawing/2014/main" id="{07252042-69DE-4240-8D5D-F3F9A65598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5351353"/>
                  </p:ext>
                </p:extLst>
              </p:nvPr>
            </p:nvGraphicFramePr>
            <p:xfrm>
              <a:off x="3486704" y="943655"/>
              <a:ext cx="5218591" cy="31216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18591">
                      <a:extLst>
                        <a:ext uri="{9D8B030D-6E8A-4147-A177-3AD203B41FA5}">
                          <a16:colId xmlns:a16="http://schemas.microsoft.com/office/drawing/2014/main" val="4096671168"/>
                        </a:ext>
                      </a:extLst>
                    </a:gridCol>
                  </a:tblGrid>
                  <a:tr h="577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Ammoniac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1756975"/>
                      </a:ext>
                    </a:extLst>
                  </a:tr>
                  <a:tr h="577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sSub>
                                  <m:sSub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⇄2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sSub>
                                  <m:sSub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81001303"/>
                      </a:ext>
                    </a:extLst>
                  </a:tr>
                  <a:tr h="577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sz="240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fr-FR" sz="2400" i="1" dirty="0" smtClean="0">
                                  <a:latin typeface="Cambria Math" panose="02040503050406030204" pitchFamily="18" charset="0"/>
                                </a:rPr>
                                <m:t> =300 </m:t>
                              </m:r>
                            </m:oMath>
                          </a14:m>
                          <a:r>
                            <a:rPr lang="fr-FR" sz="2400" dirty="0"/>
                            <a:t>bar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6073638"/>
                      </a:ext>
                    </a:extLst>
                  </a:tr>
                  <a:tr h="5775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sz="240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fr-FR" sz="2400" i="1" dirty="0" smtClean="0">
                                  <a:latin typeface="Cambria Math" panose="02040503050406030204" pitchFamily="18" charset="0"/>
                                </a:rPr>
                                <m:t>=450 </m:t>
                              </m:r>
                            </m:oMath>
                          </a14:m>
                          <a:r>
                            <a:rPr lang="fr-FR" sz="2400" dirty="0"/>
                            <a:t>°C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69036599"/>
                      </a:ext>
                    </a:extLst>
                  </a:tr>
                  <a:tr h="8114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140 millions de tonnes en 2015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145366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au 3">
                <a:extLst>
                  <a:ext uri="{FF2B5EF4-FFF2-40B4-BE49-F238E27FC236}">
                    <a16:creationId xmlns:a16="http://schemas.microsoft.com/office/drawing/2014/main" id="{07252042-69DE-4240-8D5D-F3F9A65598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5351353"/>
                  </p:ext>
                </p:extLst>
              </p:nvPr>
            </p:nvGraphicFramePr>
            <p:xfrm>
              <a:off x="3486704" y="943655"/>
              <a:ext cx="5218591" cy="31216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18591">
                      <a:extLst>
                        <a:ext uri="{9D8B030D-6E8A-4147-A177-3AD203B41FA5}">
                          <a16:colId xmlns:a16="http://schemas.microsoft.com/office/drawing/2014/main" val="4096671168"/>
                        </a:ext>
                      </a:extLst>
                    </a:gridCol>
                  </a:tblGrid>
                  <a:tr h="577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Ammoniac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1756975"/>
                      </a:ext>
                    </a:extLst>
                  </a:tr>
                  <a:tr h="57755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7" t="-101053" r="-466" b="-34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001303"/>
                      </a:ext>
                    </a:extLst>
                  </a:tr>
                  <a:tr h="57755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7" t="-201053" r="-466" b="-24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6073638"/>
                      </a:ext>
                    </a:extLst>
                  </a:tr>
                  <a:tr h="57755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7" t="-301053" r="-466" b="-14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9036599"/>
                      </a:ext>
                    </a:extLst>
                  </a:tr>
                  <a:tr h="8114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/>
                            <a:t>140 millions de tonnes en 2015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1453663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2">
            <a:extLst>
              <a:ext uri="{FF2B5EF4-FFF2-40B4-BE49-F238E27FC236}">
                <a16:creationId xmlns:a16="http://schemas.microsoft.com/office/drawing/2014/main" id="{467996C7-F6F7-4391-855D-E7161E1D7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968" y="4347761"/>
            <a:ext cx="4640062" cy="232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D2D58BBD-AFD0-4F79-A6B9-21C37F3BE950}"/>
              </a:ext>
            </a:extLst>
          </p:cNvPr>
          <p:cNvSpPr txBox="1">
            <a:spLocks/>
          </p:cNvSpPr>
          <p:nvPr/>
        </p:nvSpPr>
        <p:spPr>
          <a:xfrm>
            <a:off x="1162975" y="127964"/>
            <a:ext cx="9866050" cy="71531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>
                <a:solidFill>
                  <a:srgbClr val="0070C0"/>
                </a:solidFill>
                <a:latin typeface="+mn-lt"/>
              </a:rPr>
              <a:t>Synthèse industrielle</a:t>
            </a:r>
          </a:p>
        </p:txBody>
      </p:sp>
    </p:spTree>
    <p:extLst>
      <p:ext uri="{BB962C8B-B14F-4D97-AF65-F5344CB8AC3E}">
        <p14:creationId xmlns:p14="http://schemas.microsoft.com/office/powerpoint/2010/main" val="325466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32A812-6285-4187-A176-F80F9C8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5C3DB8-4340-4050-B935-639017667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94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21F98A-99E1-7742-B32A-51F932F12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4D0DF495-8AE9-4952-B1CC-AFF82EF1A0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81875" y="3924392"/>
                <a:ext cx="2053734" cy="593097"/>
              </a:xfrm>
              <a:prstGeom prst="rect">
                <a:avLst/>
              </a:prstGeom>
            </p:spPr>
            <p:txBody>
              <a:bodyPr vert="horz" wrap="none" lIns="90004" tIns="44997" rIns="90004" bIns="44997" rtlCol="0" anchor="ctr" anchorCtr="1" compatLnSpc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fr-FR" sz="2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d>
                        <m:dPr>
                          <m:ctrlPr>
                            <a:rPr lang="fr-F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</m:oMath>
                  </m:oMathPara>
                </a14:m>
                <a:endParaRPr lang="fr-F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4D0DF495-8AE9-4952-B1CC-AFF82EF1A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875" y="3924392"/>
                <a:ext cx="2053734" cy="5930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500A71F2-BAB5-4989-971B-ED3DBC805883}"/>
              </a:ext>
            </a:extLst>
          </p:cNvPr>
          <p:cNvSpPr/>
          <p:nvPr/>
        </p:nvSpPr>
        <p:spPr>
          <a:xfrm>
            <a:off x="1853870" y="4315742"/>
            <a:ext cx="8127999" cy="498853"/>
          </a:xfrm>
          <a:prstGeom prst="rightArrow">
            <a:avLst>
              <a:gd name="adj1" fmla="val 52316"/>
              <a:gd name="adj2" fmla="val 85425"/>
            </a:avLst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6981BC6-4D35-4031-A1DC-43DD83DAE394}"/>
              </a:ext>
            </a:extLst>
          </p:cNvPr>
          <p:cNvCxnSpPr>
            <a:cxnSpLocks/>
          </p:cNvCxnSpPr>
          <p:nvPr/>
        </p:nvCxnSpPr>
        <p:spPr>
          <a:xfrm>
            <a:off x="5829243" y="4441782"/>
            <a:ext cx="0" cy="24186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45B40A8-302E-4278-99D4-C40EF7D26C93}"/>
              </a:ext>
            </a:extLst>
          </p:cNvPr>
          <p:cNvCxnSpPr>
            <a:cxnSpLocks/>
          </p:cNvCxnSpPr>
          <p:nvPr/>
        </p:nvCxnSpPr>
        <p:spPr>
          <a:xfrm flipH="1" flipV="1">
            <a:off x="5829244" y="4745497"/>
            <a:ext cx="1" cy="720000"/>
          </a:xfrm>
          <a:prstGeom prst="straightConnector1">
            <a:avLst/>
          </a:prstGeom>
          <a:ln w="25400">
            <a:solidFill>
              <a:srgbClr val="EE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ce réservé du contenu 2">
                <a:extLst>
                  <a:ext uri="{FF2B5EF4-FFF2-40B4-BE49-F238E27FC236}">
                    <a16:creationId xmlns:a16="http://schemas.microsoft.com/office/drawing/2014/main" id="{75A65220-EB7D-44AD-AB15-BC35314AB0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99361" y="4205053"/>
                <a:ext cx="872915" cy="5930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90004" tIns="44997" rIns="90004" bIns="44997" anchor="ctr" anchorCtr="1" compatLnSpc="0">
                <a:noAutofit/>
              </a:bodyPr>
              <a:lstStyle>
                <a:lvl1pPr marL="0" marR="0" lvl="0" indent="0" defTabSz="914400" rtl="0" fontAlgn="auto" hangingPunct="0">
                  <a:lnSpc>
                    <a:spcPct val="100000"/>
                  </a:lnSpc>
                  <a:spcBef>
                    <a:spcPts val="1415"/>
                  </a:spcBef>
                  <a:spcAft>
                    <a:spcPts val="0"/>
                  </a:spcAft>
                  <a:buNone/>
                  <a:tabLst/>
                  <a:defRPr lang="fr-FR" sz="3200" b="0" i="0" u="none" strike="noStrike" kern="1200" cap="none" spc="0" baseline="0">
                    <a:solidFill>
                      <a:srgbClr val="000000"/>
                    </a:solidFill>
                    <a:highlight>
                      <a:scrgbClr r="0" g="0" b="0">
                        <a:alpha val="0"/>
                      </a:scrgbClr>
                    </a:highlight>
                    <a:uFillTx/>
                    <a:latin typeface="Liberation Sans" pitchFamily="18"/>
                  </a:defRPr>
                </a:lvl1pPr>
                <a:lvl2pPr marL="685800" marR="0" lvl="1" indent="-228600" algn="l" defTabSz="914400" rtl="0" fontAlgn="auto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lang="fr-FR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defRPr>
                </a:lvl2pPr>
                <a:lvl3pPr marL="1143000" marR="0" lvl="2" indent="-228600" algn="l" defTabSz="914400" rtl="0" fontAlgn="auto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lang="fr-FR" sz="20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defRPr>
                </a:lvl3pPr>
                <a:lvl4pPr marL="1600200" marR="0" lvl="3" indent="-228600" algn="l" defTabSz="914400" rtl="0" fontAlgn="auto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lang="fr-FR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defRPr>
                </a:lvl4pPr>
                <a:lvl5pPr marL="2057400" marR="0" lvl="4" indent="-228600" algn="l" defTabSz="914400" rtl="0" fontAlgn="auto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lang="fr-FR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lang="fr-FR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Espace réservé du contenu 2">
                <a:extLst>
                  <a:ext uri="{FF2B5EF4-FFF2-40B4-BE49-F238E27FC236}">
                    <a16:creationId xmlns:a16="http://schemas.microsoft.com/office/drawing/2014/main" id="{75A65220-EB7D-44AD-AB15-BC35314AB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9361" y="4205053"/>
                <a:ext cx="872915" cy="593097"/>
              </a:xfrm>
              <a:prstGeom prst="rect">
                <a:avLst/>
              </a:prstGeom>
              <a:blipFill>
                <a:blip r:embed="rId3"/>
                <a:stretch>
                  <a:fillRect b="-10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51459639-FAAC-40E3-AE7A-9690084A84D8}"/>
              </a:ext>
            </a:extLst>
          </p:cNvPr>
          <p:cNvSpPr txBox="1"/>
          <p:nvPr/>
        </p:nvSpPr>
        <p:spPr>
          <a:xfrm>
            <a:off x="4198689" y="5528205"/>
            <a:ext cx="3065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rgbClr val="EE0000"/>
                </a:solidFill>
              </a:rPr>
              <a:t>Équilibre, pas d’évolution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6C184D5-9296-44AB-94A6-2CD232D02ED9}"/>
              </a:ext>
            </a:extLst>
          </p:cNvPr>
          <p:cNvCxnSpPr>
            <a:cxnSpLocks/>
          </p:cNvCxnSpPr>
          <p:nvPr/>
        </p:nvCxnSpPr>
        <p:spPr>
          <a:xfrm flipV="1">
            <a:off x="2716255" y="4845212"/>
            <a:ext cx="2164624" cy="1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7D7619BB-214D-465B-86E1-12EF8ECAE42E}"/>
              </a:ext>
            </a:extLst>
          </p:cNvPr>
          <p:cNvSpPr txBox="1"/>
          <p:nvPr/>
        </p:nvSpPr>
        <p:spPr>
          <a:xfrm>
            <a:off x="1137297" y="4916406"/>
            <a:ext cx="4657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08000"/>
                </a:solidFill>
              </a:rPr>
              <a:t>Évolution spontanée dans le sens direct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076774B-CBD3-4606-9D6D-BDA82F31C275}"/>
              </a:ext>
            </a:extLst>
          </p:cNvPr>
          <p:cNvCxnSpPr>
            <a:cxnSpLocks/>
          </p:cNvCxnSpPr>
          <p:nvPr/>
        </p:nvCxnSpPr>
        <p:spPr>
          <a:xfrm>
            <a:off x="6768585" y="4850600"/>
            <a:ext cx="2264749" cy="807"/>
          </a:xfrm>
          <a:prstGeom prst="straightConnector1">
            <a:avLst/>
          </a:prstGeom>
          <a:ln w="25400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EF116C4B-FDFB-479B-8B2C-7B0455638D32}"/>
              </a:ext>
            </a:extLst>
          </p:cNvPr>
          <p:cNvSpPr txBox="1"/>
          <p:nvPr/>
        </p:nvSpPr>
        <p:spPr>
          <a:xfrm>
            <a:off x="6381224" y="4929216"/>
            <a:ext cx="4657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070C0"/>
                </a:solidFill>
              </a:rPr>
              <a:t>Évolution spontanée dans le sens indirect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au 17">
                <a:extLst>
                  <a:ext uri="{FF2B5EF4-FFF2-40B4-BE49-F238E27FC236}">
                    <a16:creationId xmlns:a16="http://schemas.microsoft.com/office/drawing/2014/main" id="{BEC85C3C-33CC-4476-8CDB-E558E108FB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2714750"/>
                  </p:ext>
                </p:extLst>
              </p:nvPr>
            </p:nvGraphicFramePr>
            <p:xfrm>
              <a:off x="1731106" y="2030477"/>
              <a:ext cx="8127999" cy="1371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13143851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6559104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2362244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4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2400" b="0" i="0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fr-FR" sz="24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fr-FR" sz="24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fr-FR" sz="24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sz="2400" dirty="0">
                            <a:solidFill>
                              <a:srgbClr val="008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24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fr-FR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fr-FR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2400" b="0" i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fr-FR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fr-FR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fr-FR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7101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240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240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Q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sz="240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sub>
                                </m:sSub>
                                <m:r>
                                  <a:rPr lang="fr-FR" sz="2400" b="0" i="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40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fr-FR" sz="240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  <m:d>
                                  <m:dPr>
                                    <m:ctrlPr>
                                      <a:rPr lang="ar-AE" sz="240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240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FR" sz="2400" dirty="0">
                            <a:solidFill>
                              <a:srgbClr val="008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Q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sub>
                                </m:sSub>
                                <m:r>
                                  <a:rPr lang="fr-FR" sz="24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fr-FR" sz="2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  <m:d>
                                  <m:dPr>
                                    <m:ctrlPr>
                                      <a:rPr lang="ar-AE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FR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24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240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Q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sz="240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sub>
                                </m:sSub>
                                <m:r>
                                  <a:rPr lang="fr-FR" sz="2400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4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fr-FR" sz="24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  <m:d>
                                  <m:dPr>
                                    <m:ctrlPr>
                                      <a:rPr lang="ar-AE" sz="24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240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FR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626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sz="24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fr-FR" sz="24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fr-FR" sz="24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sz="2400" dirty="0">
                            <a:solidFill>
                              <a:srgbClr val="008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fr-FR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fr-FR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fr-FR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932474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au 17">
                <a:extLst>
                  <a:ext uri="{FF2B5EF4-FFF2-40B4-BE49-F238E27FC236}">
                    <a16:creationId xmlns:a16="http://schemas.microsoft.com/office/drawing/2014/main" id="{BEC85C3C-33CC-4476-8CDB-E558E108FB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2714750"/>
                  </p:ext>
                </p:extLst>
              </p:nvPr>
            </p:nvGraphicFramePr>
            <p:xfrm>
              <a:off x="1731106" y="2030477"/>
              <a:ext cx="8127999" cy="1371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13143851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6559104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23622448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25" t="-1333" r="-200449" b="-2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225" t="-1333" r="-100449" b="-2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225" t="-1333" r="-449" b="-2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10178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25" t="-100000" r="-200449" b="-1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225" t="-100000" r="-100449" b="-1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225" t="-100000" r="-449" b="-1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56266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25" t="-202667" r="-200449" b="-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225" t="-202667" r="-100449" b="-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225" t="-202667" r="-449" b="-1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32474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D7CDDBD6-DA52-4BAA-8710-BE67F8E97551}"/>
              </a:ext>
            </a:extLst>
          </p:cNvPr>
          <p:cNvSpPr txBox="1"/>
          <p:nvPr/>
        </p:nvSpPr>
        <p:spPr>
          <a:xfrm>
            <a:off x="2966111" y="703098"/>
            <a:ext cx="5726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Rappel du critère d’évolution</a:t>
            </a:r>
          </a:p>
        </p:txBody>
      </p:sp>
    </p:spTree>
    <p:extLst>
      <p:ext uri="{BB962C8B-B14F-4D97-AF65-F5344CB8AC3E}">
        <p14:creationId xmlns:p14="http://schemas.microsoft.com/office/powerpoint/2010/main" val="2997366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32A812-6285-4187-A176-F80F9C8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5C3DB8-4340-4050-B935-639017667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832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CA5C1DF-38A3-4D70-AA43-1A42A25CB4B9}"/>
              </a:ext>
            </a:extLst>
          </p:cNvPr>
          <p:cNvSpPr txBox="1">
            <a:spLocks/>
          </p:cNvSpPr>
          <p:nvPr/>
        </p:nvSpPr>
        <p:spPr>
          <a:xfrm>
            <a:off x="152400" y="299456"/>
            <a:ext cx="11887200" cy="1756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Vérification de la loi de </a:t>
            </a:r>
            <a:r>
              <a:rPr lang="fr-FR" dirty="0" err="1"/>
              <a:t>Van’t</a:t>
            </a:r>
            <a:r>
              <a:rPr lang="fr-FR" dirty="0"/>
              <a:t> Hoff</a:t>
            </a:r>
            <a:br>
              <a:rPr lang="fr-FR" dirty="0"/>
            </a:br>
            <a:br>
              <a:rPr lang="fr-FR" dirty="0"/>
            </a:br>
            <a:r>
              <a:rPr lang="fr-FR" dirty="0">
                <a:sym typeface="Wingdings" panose="05000000000000000000" pitchFamily="2" charset="2"/>
              </a:rPr>
              <a:t> Etude de la v</a:t>
            </a:r>
            <a:r>
              <a:rPr lang="fr-FR" dirty="0"/>
              <a:t>ariation de la constante d’équilibre K(T) de la dissolution de l’acide benzoïque :</a:t>
            </a:r>
            <a:br>
              <a:rPr lang="fr-FR" dirty="0"/>
            </a:br>
            <a:endParaRPr lang="fr-FR" dirty="0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730A58B7-CFCB-40FF-A947-961B3671B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576" y="1698316"/>
            <a:ext cx="4587879" cy="715169"/>
          </a:xfrm>
          <a:prstGeom prst="rect">
            <a:avLst/>
          </a:prstGeom>
        </p:spPr>
      </p:pic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B48855A-B0C8-4631-9597-42AA0ECCA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981" y="3060446"/>
            <a:ext cx="3312249" cy="78863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C9AC6A4E-11EA-4CE1-902C-FDDCF06282AE}"/>
              </a:ext>
            </a:extLst>
          </p:cNvPr>
          <p:cNvSpPr txBox="1"/>
          <p:nvPr/>
        </p:nvSpPr>
        <p:spPr>
          <a:xfrm>
            <a:off x="152400" y="4713889"/>
            <a:ext cx="114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Pour remonter à la concentration en acide benzoïque, on réalise un titrage acide base avec de la soude.</a:t>
            </a:r>
          </a:p>
        </p:txBody>
      </p:sp>
    </p:spTree>
    <p:extLst>
      <p:ext uri="{BB962C8B-B14F-4D97-AF65-F5344CB8AC3E}">
        <p14:creationId xmlns:p14="http://schemas.microsoft.com/office/powerpoint/2010/main" val="1710603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C005B-1878-482D-8A45-117183744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590536"/>
            <a:ext cx="11887200" cy="1756445"/>
          </a:xfrm>
        </p:spPr>
        <p:txBody>
          <a:bodyPr>
            <a:normAutofit fontScale="90000"/>
          </a:bodyPr>
          <a:lstStyle/>
          <a:p>
            <a:r>
              <a:rPr lang="fr-FR" dirty="0"/>
              <a:t>Vérification de la loi de </a:t>
            </a:r>
            <a:r>
              <a:rPr lang="fr-FR" dirty="0" err="1"/>
              <a:t>Van’t</a:t>
            </a:r>
            <a:r>
              <a:rPr lang="fr-FR" dirty="0"/>
              <a:t> Hoff</a:t>
            </a:r>
            <a:br>
              <a:rPr lang="fr-FR" dirty="0"/>
            </a:br>
            <a:br>
              <a:rPr lang="fr-FR" dirty="0"/>
            </a:br>
            <a:r>
              <a:rPr lang="fr-FR" sz="4000" dirty="0"/>
              <a:t>Produit de solubilité de l’acide benzoïque à différentes températures.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8B1A07-0B25-44F5-B1D0-F1EBF0CC5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892" y="1746508"/>
            <a:ext cx="10515600" cy="4351338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7BF4C1E-FE5A-4AD4-8C07-FE842B448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8532"/>
          <a:stretch/>
        </p:blipFill>
        <p:spPr>
          <a:xfrm>
            <a:off x="2189106" y="2352456"/>
            <a:ext cx="7185713" cy="349853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BB86C49-A0F6-42C0-8B1F-18EF833FB0D4}"/>
              </a:ext>
            </a:extLst>
          </p:cNvPr>
          <p:cNvSpPr txBox="1"/>
          <p:nvPr/>
        </p:nvSpPr>
        <p:spPr>
          <a:xfrm>
            <a:off x="5472829" y="4799395"/>
            <a:ext cx="1233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 =0°C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0C30A0-E27B-41F3-BA1E-8F2F162C46C0}"/>
              </a:ext>
            </a:extLst>
          </p:cNvPr>
          <p:cNvSpPr txBox="1"/>
          <p:nvPr/>
        </p:nvSpPr>
        <p:spPr>
          <a:xfrm>
            <a:off x="3156202" y="4795827"/>
            <a:ext cx="1405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 = </a:t>
            </a:r>
            <a:r>
              <a:rPr lang="fr-FR" sz="2400" dirty="0">
                <a:solidFill>
                  <a:srgbClr val="FFFFFF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25°C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6CFD581-EC02-4CA8-9F00-3F1BB885877C}"/>
              </a:ext>
            </a:extLst>
          </p:cNvPr>
          <p:cNvSpPr txBox="1"/>
          <p:nvPr/>
        </p:nvSpPr>
        <p:spPr>
          <a:xfrm>
            <a:off x="3262683" y="2282227"/>
            <a:ext cx="2737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miri" panose="00000500000000000000" pitchFamily="2" charset="-78"/>
                <a:cs typeface="Amiri" panose="00000500000000000000" pitchFamily="2" charset="-78"/>
              </a:rPr>
              <a:t>Acide benzoïque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CD9DFE5-C6C3-4153-9303-42C98747D652}"/>
              </a:ext>
            </a:extLst>
          </p:cNvPr>
          <p:cNvSpPr txBox="1"/>
          <p:nvPr/>
        </p:nvSpPr>
        <p:spPr>
          <a:xfrm>
            <a:off x="4582355" y="5373592"/>
            <a:ext cx="292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miri" panose="00000500000000000000" pitchFamily="2" charset="-78"/>
                <a:cs typeface="Amiri" panose="00000500000000000000" pitchFamily="2" charset="-78"/>
              </a:rPr>
              <a:t>Bains thermostatés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A07754-768B-495D-B007-BC9DC99EC74F}"/>
              </a:ext>
            </a:extLst>
          </p:cNvPr>
          <p:cNvSpPr/>
          <p:nvPr/>
        </p:nvSpPr>
        <p:spPr>
          <a:xfrm>
            <a:off x="9258331" y="4663966"/>
            <a:ext cx="1217100" cy="72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294D508-3FD9-4893-A760-17819459E4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2755" t="69997"/>
          <a:stretch/>
        </p:blipFill>
        <p:spPr>
          <a:xfrm>
            <a:off x="8222381" y="4791896"/>
            <a:ext cx="1733919" cy="104964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E57EEB4-AA40-4268-9002-7A76269AFC9C}"/>
              </a:ext>
            </a:extLst>
          </p:cNvPr>
          <p:cNvSpPr txBox="1"/>
          <p:nvPr/>
        </p:nvSpPr>
        <p:spPr>
          <a:xfrm>
            <a:off x="7511720" y="4789513"/>
            <a:ext cx="1405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 = </a:t>
            </a:r>
            <a:r>
              <a:rPr lang="fr-FR" sz="2400" dirty="0">
                <a:solidFill>
                  <a:srgbClr val="FFFFFF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50°C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41C789-A381-4390-A2AC-0C6A02B76033}"/>
              </a:ext>
            </a:extLst>
          </p:cNvPr>
          <p:cNvSpPr/>
          <p:nvPr/>
        </p:nvSpPr>
        <p:spPr>
          <a:xfrm>
            <a:off x="9205063" y="3373514"/>
            <a:ext cx="1191542" cy="1425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7405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7873</TotalTime>
  <Words>396</Words>
  <Application>Microsoft Office PowerPoint</Application>
  <PresentationFormat>Grand écran</PresentationFormat>
  <Paragraphs>80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Amiri</vt:lpstr>
      <vt:lpstr>Arial</vt:lpstr>
      <vt:lpstr>Calibri</vt:lpstr>
      <vt:lpstr>Calibri Light</vt:lpstr>
      <vt:lpstr>Cambria Math</vt:lpstr>
      <vt:lpstr>Gill Sans MT</vt:lpstr>
      <vt:lpstr>Thème Office</vt:lpstr>
      <vt:lpstr>LC24 : Optimisation d’un procédé chimique</vt:lpstr>
      <vt:lpstr>Critère de performance d’un procédé</vt:lpstr>
      <vt:lpstr>Critère de performance d’un procédé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Vérification de la loi de Van’t Hoff  Produit de solubilité de l’acide benzoïque à différentes températures. </vt:lpstr>
      <vt:lpstr>Filtration d’une solution saturée en acide benzoïque</vt:lpstr>
      <vt:lpstr>Détermination de la concentration en acide benzoïque pour chaque bain thermostaté</vt:lpstr>
      <vt:lpstr>Simulation du titrage avec Dozzzaqueux</vt:lpstr>
      <vt:lpstr>Présentation PowerPoint</vt:lpstr>
      <vt:lpstr>Vérification de la loi de Van’t Hoff</vt:lpstr>
      <vt:lpstr>Présentation PowerPoint</vt:lpstr>
      <vt:lpstr>Lois de modérations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Heitz</dc:creator>
  <cp:lastModifiedBy>Vincent Brémaud</cp:lastModifiedBy>
  <cp:revision>31</cp:revision>
  <dcterms:created xsi:type="dcterms:W3CDTF">2021-05-09T12:45:02Z</dcterms:created>
  <dcterms:modified xsi:type="dcterms:W3CDTF">2021-06-20T17:00:08Z</dcterms:modified>
</cp:coreProperties>
</file>