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82" r:id="rId9"/>
    <p:sldId id="287" r:id="rId10"/>
    <p:sldId id="283" r:id="rId11"/>
    <p:sldId id="288" r:id="rId12"/>
    <p:sldId id="290" r:id="rId13"/>
    <p:sldId id="291" r:id="rId14"/>
    <p:sldId id="292" r:id="rId15"/>
    <p:sldId id="278" r:id="rId16"/>
    <p:sldId id="279" r:id="rId17"/>
    <p:sldId id="311" r:id="rId18"/>
    <p:sldId id="280" r:id="rId19"/>
    <p:sldId id="293" r:id="rId20"/>
    <p:sldId id="297" r:id="rId21"/>
    <p:sldId id="300" r:id="rId22"/>
    <p:sldId id="306" r:id="rId23"/>
    <p:sldId id="307" r:id="rId24"/>
    <p:sldId id="309" r:id="rId25"/>
    <p:sldId id="308" r:id="rId26"/>
    <p:sldId id="305" r:id="rId27"/>
    <p:sldId id="31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F3B0-C2DB-3342-9ABF-6F0576A3E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E828B-8EE3-8040-9731-10A49574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1D4E9-1721-9D4E-8337-8085E48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E8A4D-BEBC-5B49-A817-944629B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22EEE-4B4E-DE48-A933-322E9760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89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E199E-1F50-9546-87CA-1672629A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5CA786-84B1-8F46-B857-62C7A847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87F1E-1F8B-4645-971B-1FB6CF59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88906-04EA-534C-AB37-455C625D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DED52-870F-5448-8059-87C3F40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7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78BA73-1E6A-434C-A3AC-95062F33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687CE8-F578-7D40-9680-1DA5763D5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6E47A-0063-4940-B13C-FB22BEAA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716CE-5CA3-2648-B11D-D92F8340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8AD99-6C30-214E-98D3-8DA5B4FF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70CA8-83D8-374F-851A-5DE19A43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FEB4E-C02F-854F-A9E7-691A7F65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D1954B-4463-9340-8204-B3B0B22A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5B37D-02FB-C04F-B70F-6AC1625E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E9C64-1EEA-5149-BCF7-126E96EC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89721-2D6A-454D-9FBA-50284B16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927D7-519E-3C4D-98CC-4A0C94DE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C304D-7F87-DE4F-8F8E-75E2ABBE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2341F-94AB-664B-960C-00A278AB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D104F-E35E-2944-B12D-5C7AE1A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FBD93-68EC-F74B-BC28-C880976A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0B7D6-4598-A74C-AA5E-BB0CC18ED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B2A5D2-FB05-374A-AC67-AADF174FC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8B7196-B6CA-7C45-A170-17EF59F9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030CA1-B98D-9748-B5C5-DCD71F1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115428-2D3E-684F-A209-E6CFECCD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A23C5-1799-D54E-871D-A5DA954C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92C38-3E71-A146-9DD5-A65C6FC8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7342C-89EA-9F4D-9C9B-BDF9FE78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E18C4B-AB1B-B24C-A56C-59EFA5D6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4AF3D5-213D-1449-BF65-19F963D3E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DB56E-CCCD-9141-BB61-6C241020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DF729B-9CA4-134D-8AF6-FF48DC2A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DA2E74-F22A-3842-8764-89349F58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6971E-0856-4745-9337-80919084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4E53E1-6BC1-DA40-BB9D-21001039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F0966C-972D-774D-9030-0D2E83CA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7A386-0303-794B-AB67-B52ADFE3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0B54B4-4DAE-CE48-B513-46C3177E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08BF95-0BFB-574A-A7FA-8B1A50E5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50209-09B8-F646-8735-68D78E8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1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6031F-054F-2E49-B921-080BAC58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9EDDA-30CE-FF41-9A52-744E0BB8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E979CB-05E7-0948-B762-D2EDC967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B84C29-1D36-614A-B895-BA465E48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D7DC1-FA16-F741-8D60-06D23EA3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B5C47-E1D9-E043-AFFC-04527B43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D333B-0A1C-7049-A7C2-073AA668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A50BBA-A491-8943-B478-9A1EAE660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D0830-E4E6-4A4E-9D7D-ABA74539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521740-8D9D-DC41-A85B-80BE8FBB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7C96D1-3B00-B849-AD15-AE716115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F37139-D8DB-1942-AD06-D4BFFD8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0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121F3B-41EF-4F4D-AD53-B3B8E5C5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3BF0E-E68E-504D-B32C-ADE52367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92DAF-9D66-4544-9D4C-0CB93ED6C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E48C-1341-9245-AE03-03DD3BD405BE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C52E1-841E-7B4F-83C2-1DAC26D1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0A7F5-A37E-744B-9BF0-0F06438D7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DE2F-CEA1-3D4C-991E-F3ACB2FDC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90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9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5.png"/><Relationship Id="rId7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5.png"/><Relationship Id="rId7" Type="http://schemas.openxmlformats.org/officeDocument/2006/relationships/image" Target="../media/image54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0.png"/><Relationship Id="rId39" Type="http://schemas.openxmlformats.org/officeDocument/2006/relationships/image" Target="../media/image69.png"/><Relationship Id="rId21" Type="http://schemas.openxmlformats.org/officeDocument/2006/relationships/image" Target="../media/image19.png"/><Relationship Id="rId34" Type="http://schemas.openxmlformats.org/officeDocument/2006/relationships/image" Target="../media/image6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3.png"/><Relationship Id="rId33" Type="http://schemas.openxmlformats.org/officeDocument/2006/relationships/image" Target="../media/image62.png"/><Relationship Id="rId38" Type="http://schemas.openxmlformats.org/officeDocument/2006/relationships/image" Target="../media/image6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5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2.png"/><Relationship Id="rId32" Type="http://schemas.openxmlformats.org/officeDocument/2006/relationships/image" Target="../media/image61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1.svg"/><Relationship Id="rId28" Type="http://schemas.openxmlformats.org/officeDocument/2006/relationships/image" Target="../media/image52.svg"/><Relationship Id="rId36" Type="http://schemas.openxmlformats.org/officeDocument/2006/relationships/image" Target="../media/image6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6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0.png"/><Relationship Id="rId27" Type="http://schemas.openxmlformats.org/officeDocument/2006/relationships/image" Target="../media/image51.png"/><Relationship Id="rId30" Type="http://schemas.openxmlformats.org/officeDocument/2006/relationships/image" Target="../media/image59.svg"/><Relationship Id="rId35" Type="http://schemas.openxmlformats.org/officeDocument/2006/relationships/image" Target="../media/image65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20.png"/><Relationship Id="rId39" Type="http://schemas.openxmlformats.org/officeDocument/2006/relationships/image" Target="../media/image65.png"/><Relationship Id="rId21" Type="http://schemas.openxmlformats.org/officeDocument/2006/relationships/tags" Target="../tags/tag40.xml"/><Relationship Id="rId34" Type="http://schemas.openxmlformats.org/officeDocument/2006/relationships/image" Target="../media/image59.sv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9" Type="http://schemas.openxmlformats.org/officeDocument/2006/relationships/image" Target="../media/image2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slideLayout" Target="../slideLayouts/slideLayout2.xml"/><Relationship Id="rId32" Type="http://schemas.openxmlformats.org/officeDocument/2006/relationships/image" Target="../media/image52.svg"/><Relationship Id="rId37" Type="http://schemas.openxmlformats.org/officeDocument/2006/relationships/image" Target="../media/image62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image" Target="../media/image22.png"/><Relationship Id="rId36" Type="http://schemas.openxmlformats.org/officeDocument/2006/relationships/image" Target="../media/image61.png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image" Target="../media/image51.png"/><Relationship Id="rId44" Type="http://schemas.openxmlformats.org/officeDocument/2006/relationships/image" Target="../media/image70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image" Target="../media/image21.svg"/><Relationship Id="rId30" Type="http://schemas.openxmlformats.org/officeDocument/2006/relationships/image" Target="../media/image40.png"/><Relationship Id="rId35" Type="http://schemas.openxmlformats.org/officeDocument/2006/relationships/image" Target="../media/image60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image" Target="../media/image19.png"/><Relationship Id="rId33" Type="http://schemas.openxmlformats.org/officeDocument/2006/relationships/image" Target="../media/image58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20" Type="http://schemas.openxmlformats.org/officeDocument/2006/relationships/tags" Target="../tags/tag39.xml"/><Relationship Id="rId41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tags" Target="../tags/tag44.xml"/><Relationship Id="rId16" Type="http://schemas.openxmlformats.org/officeDocument/2006/relationships/image" Target="../media/image79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21.svg"/><Relationship Id="rId5" Type="http://schemas.openxmlformats.org/officeDocument/2006/relationships/tags" Target="../tags/tag47.xml"/><Relationship Id="rId15" Type="http://schemas.openxmlformats.org/officeDocument/2006/relationships/image" Target="../media/image78.png"/><Relationship Id="rId10" Type="http://schemas.openxmlformats.org/officeDocument/2006/relationships/image" Target="../media/image20.png"/><Relationship Id="rId4" Type="http://schemas.openxmlformats.org/officeDocument/2006/relationships/tags" Target="../tags/tag46.xml"/><Relationship Id="rId9" Type="http://schemas.openxmlformats.org/officeDocument/2006/relationships/image" Target="../media/image19.png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711.png"/><Relationship Id="rId7" Type="http://schemas.openxmlformats.org/officeDocument/2006/relationships/image" Target="../media/image750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810.png"/><Relationship Id="rId4" Type="http://schemas.openxmlformats.org/officeDocument/2006/relationships/image" Target="../media/image8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810.png"/><Relationship Id="rId4" Type="http://schemas.openxmlformats.org/officeDocument/2006/relationships/image" Target="../media/image8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810.png"/><Relationship Id="rId4" Type="http://schemas.openxmlformats.org/officeDocument/2006/relationships/image" Target="../media/image8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7" Type="http://schemas.openxmlformats.org/officeDocument/2006/relationships/image" Target="../media/image511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610.png"/><Relationship Id="rId5" Type="http://schemas.openxmlformats.org/officeDocument/2006/relationships/image" Target="../media/image810.png"/><Relationship Id="rId10" Type="http://schemas.openxmlformats.org/officeDocument/2006/relationships/image" Target="../media/image600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86.png"/><Relationship Id="rId7" Type="http://schemas.openxmlformats.org/officeDocument/2006/relationships/image" Target="../media/image80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0.png"/><Relationship Id="rId12" Type="http://schemas.openxmlformats.org/officeDocument/2006/relationships/image" Target="../media/image4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2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0.png"/><Relationship Id="rId12" Type="http://schemas.openxmlformats.org/officeDocument/2006/relationships/image" Target="../media/image8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10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0.png"/><Relationship Id="rId12" Type="http://schemas.openxmlformats.org/officeDocument/2006/relationships/image" Target="../media/image8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10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C128B-D2A6-784D-92ED-C9F2C3CB1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LC25 : Corrosion humide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3D540-2903-FB43-9E7F-55EF54400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CPGE</a:t>
            </a:r>
          </a:p>
          <a:p>
            <a:r>
              <a:rPr lang="fr-FR" dirty="0"/>
              <a:t>Prérequis : Electrochimie, diagrammes E-pH</a:t>
            </a:r>
          </a:p>
        </p:txBody>
      </p:sp>
    </p:spTree>
    <p:extLst>
      <p:ext uri="{BB962C8B-B14F-4D97-AF65-F5344CB8AC3E}">
        <p14:creationId xmlns:p14="http://schemas.microsoft.com/office/powerpoint/2010/main" val="659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819509" y="4011283"/>
            <a:ext cx="974784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748513" y="3712717"/>
            <a:ext cx="12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5371662" y="879893"/>
            <a:ext cx="25662" cy="52966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922806" y="147132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67" name="Forme libre 66"/>
          <p:cNvSpPr/>
          <p:nvPr/>
        </p:nvSpPr>
        <p:spPr>
          <a:xfrm>
            <a:off x="3003970" y="4005104"/>
            <a:ext cx="731520" cy="22047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rot="10800000">
            <a:off x="4003127" y="982980"/>
            <a:ext cx="731520" cy="30302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9128057" y="982980"/>
            <a:ext cx="731520" cy="3022124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63340" y="1800384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: oxydation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8353395" y="5595483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: réduction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98760" y="543441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60" y="5434416"/>
                <a:ext cx="10464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20841" y="54107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41" y="5410721"/>
                <a:ext cx="1046469" cy="6321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blipFill rotWithShape="0">
                <a:blip r:embed="rId5"/>
                <a:stretch>
                  <a:fillRect r="-12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9570104" y="1958043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789994" y="5726802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127354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1,23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4429144" y="1958043"/>
            <a:ext cx="4569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03126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529884" y="4059770"/>
                <a:ext cx="870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−0,31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84" y="4059770"/>
                <a:ext cx="8704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399" r="-839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425802" y="36440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02" y="3644090"/>
                <a:ext cx="2388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248803" y="6202149"/>
                <a:ext cx="3172150" cy="600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 Pb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&lt;0,31</m:t>
                    </m:r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03" y="6202149"/>
                <a:ext cx="3172150" cy="600036"/>
              </a:xfrm>
              <a:prstGeom prst="rect">
                <a:avLst/>
              </a:prstGeom>
              <a:blipFill rotWithShape="0">
                <a:blip r:embed="rId11"/>
                <a:stretch>
                  <a:fillRect l="-4038" t="-6061" b="-18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/>
          <p:nvPr/>
        </p:nvCxnSpPr>
        <p:spPr>
          <a:xfrm>
            <a:off x="3736645" y="3810078"/>
            <a:ext cx="136376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335543" y="3269216"/>
                <a:ext cx="767581" cy="52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543" y="3269216"/>
                <a:ext cx="767581" cy="52751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>
            <a:off x="5100407" y="3949462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67" idx="0"/>
          </p:cNvCxnSpPr>
          <p:nvPr/>
        </p:nvCxnSpPr>
        <p:spPr>
          <a:xfrm>
            <a:off x="3735490" y="4005104"/>
            <a:ext cx="1364917" cy="114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7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819509" y="4011283"/>
            <a:ext cx="974784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748513" y="3712717"/>
            <a:ext cx="12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5371662" y="879893"/>
            <a:ext cx="25662" cy="52966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922806" y="147132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67" name="Forme libre 66"/>
          <p:cNvSpPr/>
          <p:nvPr/>
        </p:nvSpPr>
        <p:spPr>
          <a:xfrm>
            <a:off x="4368887" y="4013201"/>
            <a:ext cx="731520" cy="22047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rot="10800000">
            <a:off x="4003127" y="982980"/>
            <a:ext cx="731520" cy="30302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9128057" y="982980"/>
            <a:ext cx="731520" cy="3022124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63340" y="1800384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: oxydation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8353395" y="5595483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: réduction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63677" y="5442513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677" y="5442513"/>
                <a:ext cx="10464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85758" y="5418818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58" y="5418818"/>
                <a:ext cx="1046469" cy="6321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blipFill rotWithShape="0">
                <a:blip r:embed="rId5"/>
                <a:stretch>
                  <a:fillRect r="-12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9570104" y="1958043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154911" y="5734899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127354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1,23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4429144" y="1958043"/>
            <a:ext cx="4569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03126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100407" y="3949462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507351" y="3139440"/>
            <a:ext cx="0" cy="1927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935419" y="3147537"/>
            <a:ext cx="0" cy="865664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905227" y="3139440"/>
            <a:ext cx="1602124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064354" y="3315696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394199" y="3446961"/>
                <a:ext cx="1115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𝒎𝒊𝒙𝒕𝒆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199" y="3446961"/>
                <a:ext cx="111594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711843" y="6256317"/>
                <a:ext cx="3092000" cy="600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 Pt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&lt;0,31</m:t>
                    </m:r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43" y="6256317"/>
                <a:ext cx="3092000" cy="600036"/>
              </a:xfrm>
              <a:prstGeom prst="rect">
                <a:avLst/>
              </a:prstGeom>
              <a:blipFill rotWithShape="0">
                <a:blip r:embed="rId10"/>
                <a:stretch>
                  <a:fillRect l="-4142" t="-6061" b="-18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5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819509" y="4011283"/>
            <a:ext cx="974784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748513" y="3712717"/>
            <a:ext cx="12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5371662" y="879893"/>
            <a:ext cx="25662" cy="52966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922806" y="147132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67" name="Forme libre 66"/>
          <p:cNvSpPr/>
          <p:nvPr/>
        </p:nvSpPr>
        <p:spPr>
          <a:xfrm>
            <a:off x="4020424" y="4011695"/>
            <a:ext cx="731520" cy="22047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rot="10800000">
            <a:off x="4003127" y="982980"/>
            <a:ext cx="731520" cy="30302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9128057" y="982980"/>
            <a:ext cx="731520" cy="3022124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63340" y="1800384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: oxydation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8353395" y="5595483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: réduction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36017" y="5445719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7" y="5445719"/>
                <a:ext cx="10464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8098" y="5422024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098" y="5422024"/>
                <a:ext cx="1046469" cy="6321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blipFill rotWithShape="0">
                <a:blip r:embed="rId5"/>
                <a:stretch>
                  <a:fillRect r="-12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9570104" y="1958043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827251" y="5738105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127354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1,23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4429144" y="1958043"/>
            <a:ext cx="4569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03126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742402" y="3949462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368886" y="3712717"/>
            <a:ext cx="0" cy="53077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935419" y="3712717"/>
            <a:ext cx="0" cy="300484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935419" y="3712717"/>
            <a:ext cx="1411483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02114" y="357062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346902" y="3481884"/>
                <a:ext cx="1115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𝒎𝒊𝒙𝒕𝒆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02" y="3481884"/>
                <a:ext cx="111594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733391" y="6289935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 pH augmente, i diminue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7719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819509" y="4011283"/>
            <a:ext cx="974784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748513" y="3712717"/>
            <a:ext cx="12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5371662" y="879893"/>
            <a:ext cx="25662" cy="52966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922806" y="147132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68" name="Forme libre 67"/>
          <p:cNvSpPr/>
          <p:nvPr/>
        </p:nvSpPr>
        <p:spPr>
          <a:xfrm rot="10800000">
            <a:off x="4003127" y="982980"/>
            <a:ext cx="731520" cy="30302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9128057" y="982980"/>
            <a:ext cx="731520" cy="3022124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63340" y="1800384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: oxydation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8353395" y="5595483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: réduction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blipFill rotWithShape="0">
                <a:blip r:embed="rId3"/>
                <a:stretch>
                  <a:fillRect r="-12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9570104" y="1958043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127354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69657" y="3588226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1,23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657" y="3588226"/>
                <a:ext cx="6412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4429144" y="1958043"/>
            <a:ext cx="4569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03126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735490" y="3962163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33391" y="6289935"/>
                <a:ext cx="6324808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 faut considérer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𝑎𝑞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dissout dans l’eau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91" y="6289935"/>
                <a:ext cx="6324808" cy="564706"/>
              </a:xfrm>
              <a:prstGeom prst="rect">
                <a:avLst/>
              </a:prstGeom>
              <a:blipFill rotWithShape="0">
                <a:blip r:embed="rId7"/>
                <a:stretch>
                  <a:fillRect l="-1927" t="-11957" r="-867" b="-22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orme libre 38"/>
          <p:cNvSpPr/>
          <p:nvPr/>
        </p:nvSpPr>
        <p:spPr>
          <a:xfrm rot="20794222">
            <a:off x="2159249" y="3836508"/>
            <a:ext cx="6996433" cy="1299754"/>
          </a:xfrm>
          <a:custGeom>
            <a:avLst/>
            <a:gdLst>
              <a:gd name="connsiteX0" fmla="*/ 6484620 w 6484620"/>
              <a:gd name="connsiteY0" fmla="*/ 571500 h 750724"/>
              <a:gd name="connsiteX1" fmla="*/ 5181600 w 6484620"/>
              <a:gd name="connsiteY1" fmla="*/ 716280 h 750724"/>
              <a:gd name="connsiteX2" fmla="*/ 0 w 6484620"/>
              <a:gd name="connsiteY2" fmla="*/ 0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620" h="750724">
                <a:moveTo>
                  <a:pt x="6484620" y="571500"/>
                </a:moveTo>
                <a:cubicBezTo>
                  <a:pt x="6373495" y="691515"/>
                  <a:pt x="6262370" y="811530"/>
                  <a:pt x="5181600" y="716280"/>
                </a:cubicBezTo>
                <a:cubicBezTo>
                  <a:pt x="4100830" y="621030"/>
                  <a:pt x="2050415" y="310515"/>
                  <a:pt x="0" y="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733971" y="3944715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1" y="3944715"/>
                <a:ext cx="104646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9186569" y="3925180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569" y="3925180"/>
                <a:ext cx="1046469" cy="632161"/>
              </a:xfrm>
              <a:prstGeom prst="rect">
                <a:avLst/>
              </a:prstGeom>
              <a:blipFill rotWithShape="0">
                <a:blip r:embed="rId9"/>
                <a:stretch>
                  <a:fillRect r="-127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 flipH="1">
            <a:off x="8780440" y="4199002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e libre 42"/>
          <p:cNvSpPr/>
          <p:nvPr/>
        </p:nvSpPr>
        <p:spPr>
          <a:xfrm>
            <a:off x="3003970" y="4005104"/>
            <a:ext cx="731520" cy="22047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098760" y="543441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60" y="5434416"/>
                <a:ext cx="104646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720841" y="54107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41" y="5410721"/>
                <a:ext cx="1046469" cy="6321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>
            <a:off x="2789994" y="5726802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5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819509" y="4011283"/>
            <a:ext cx="974784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748513" y="3712717"/>
            <a:ext cx="12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5371662" y="879893"/>
            <a:ext cx="25662" cy="52966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922806" y="147132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68" name="Forme libre 67"/>
          <p:cNvSpPr/>
          <p:nvPr/>
        </p:nvSpPr>
        <p:spPr>
          <a:xfrm rot="10800000">
            <a:off x="4003127" y="982980"/>
            <a:ext cx="731520" cy="30302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9128057" y="982980"/>
            <a:ext cx="731520" cy="3022124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63340" y="1800384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: oxydation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8353395" y="5595483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: réduction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blipFill rotWithShape="0">
                <a:blip r:embed="rId3"/>
                <a:stretch>
                  <a:fillRect r="-12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9570104" y="1958043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127354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69657" y="3588226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1,23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657" y="3588226"/>
                <a:ext cx="6412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4429144" y="1958043"/>
            <a:ext cx="4569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03126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735490" y="3969783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e libre 14"/>
          <p:cNvSpPr/>
          <p:nvPr/>
        </p:nvSpPr>
        <p:spPr>
          <a:xfrm rot="20794222">
            <a:off x="2159249" y="3836508"/>
            <a:ext cx="6996433" cy="1299754"/>
          </a:xfrm>
          <a:custGeom>
            <a:avLst/>
            <a:gdLst>
              <a:gd name="connsiteX0" fmla="*/ 6484620 w 6484620"/>
              <a:gd name="connsiteY0" fmla="*/ 571500 h 750724"/>
              <a:gd name="connsiteX1" fmla="*/ 5181600 w 6484620"/>
              <a:gd name="connsiteY1" fmla="*/ 716280 h 750724"/>
              <a:gd name="connsiteX2" fmla="*/ 0 w 6484620"/>
              <a:gd name="connsiteY2" fmla="*/ 0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620" h="750724">
                <a:moveTo>
                  <a:pt x="6484620" y="571500"/>
                </a:moveTo>
                <a:cubicBezTo>
                  <a:pt x="6373495" y="691515"/>
                  <a:pt x="6262370" y="811530"/>
                  <a:pt x="5181600" y="716280"/>
                </a:cubicBezTo>
                <a:cubicBezTo>
                  <a:pt x="4100830" y="621030"/>
                  <a:pt x="2050415" y="310515"/>
                  <a:pt x="0" y="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733971" y="3944715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1" y="3944715"/>
                <a:ext cx="104646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86569" y="3925180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569" y="3925180"/>
                <a:ext cx="1046469" cy="632161"/>
              </a:xfrm>
              <a:prstGeom prst="rect">
                <a:avLst/>
              </a:prstGeom>
              <a:blipFill rotWithShape="0">
                <a:blip r:embed="rId8"/>
                <a:stretch>
                  <a:fillRect r="-127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flipH="1">
            <a:off x="8780440" y="4199002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491739" y="3180198"/>
            <a:ext cx="28664" cy="15159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069200" y="3180198"/>
            <a:ext cx="11056" cy="82490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080256" y="3180198"/>
            <a:ext cx="1411483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226422" y="336490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492194" y="3487591"/>
                <a:ext cx="1115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𝒎𝒊𝒙𝒕𝒆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194" y="3487591"/>
                <a:ext cx="111594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733391" y="6289935"/>
                <a:ext cx="4718599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C’est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𝑎𝑞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qui oxyde le métal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91" y="6289935"/>
                <a:ext cx="4718599" cy="564706"/>
              </a:xfrm>
              <a:prstGeom prst="rect">
                <a:avLst/>
              </a:prstGeom>
              <a:blipFill rotWithShape="0">
                <a:blip r:embed="rId10"/>
                <a:stretch>
                  <a:fillRect l="-2584" t="-11957" r="-1421" b="-22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rme libre 39"/>
          <p:cNvSpPr/>
          <p:nvPr/>
        </p:nvSpPr>
        <p:spPr>
          <a:xfrm>
            <a:off x="3003970" y="4005104"/>
            <a:ext cx="731520" cy="22047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098760" y="543441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60" y="5434416"/>
                <a:ext cx="1046469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20841" y="54107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41" y="5410721"/>
                <a:ext cx="1046469" cy="6321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>
            <a:off x="2789994" y="5726802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601600-D9DF-494A-8504-BE0C379D8A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33" y="2166061"/>
            <a:ext cx="2791215" cy="4001058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53C6D4E-468C-400D-89B7-37A03F370B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45277" y="3297911"/>
            <a:ext cx="2333625" cy="28692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434A30-0EBE-4131-B044-8ABD4D387523}"/>
              </a:ext>
            </a:extLst>
          </p:cNvPr>
          <p:cNvSpPr/>
          <p:nvPr/>
        </p:nvSpPr>
        <p:spPr>
          <a:xfrm rot="8993984">
            <a:off x="2388840" y="1430481"/>
            <a:ext cx="487680" cy="3108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6F5AB-8082-4C24-83E3-6D5B4F191742}"/>
              </a:ext>
            </a:extLst>
          </p:cNvPr>
          <p:cNvSpPr/>
          <p:nvPr/>
        </p:nvSpPr>
        <p:spPr>
          <a:xfrm rot="20323160">
            <a:off x="3553000" y="1226795"/>
            <a:ext cx="487680" cy="31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9845CB3-2DE1-4E80-8579-BB7A192581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66" y="6167119"/>
            <a:ext cx="3812571" cy="25447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14FEC5-E130-427D-90FD-917815765D74}"/>
              </a:ext>
            </a:extLst>
          </p:cNvPr>
          <p:cNvCxnSpPr>
            <a:cxnSpLocks/>
          </p:cNvCxnSpPr>
          <p:nvPr/>
        </p:nvCxnSpPr>
        <p:spPr>
          <a:xfrm>
            <a:off x="4535047" y="3766144"/>
            <a:ext cx="5809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E8D20-AA4F-468F-853B-D0A251669E02}"/>
              </a:ext>
            </a:extLst>
          </p:cNvPr>
          <p:cNvCxnSpPr>
            <a:cxnSpLocks/>
          </p:cNvCxnSpPr>
          <p:nvPr/>
        </p:nvCxnSpPr>
        <p:spPr>
          <a:xfrm flipV="1">
            <a:off x="4802265" y="2345800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BD04B7F2-28FB-4E5C-8486-395C49B828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89" y="4006087"/>
            <a:ext cx="525714" cy="25447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461A3F-A09D-4391-8B0E-C00AB2F935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48" y="1876714"/>
            <a:ext cx="597341" cy="255910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5F4D0E6-F12D-4C50-B9BB-B66A983D3222}"/>
              </a:ext>
            </a:extLst>
          </p:cNvPr>
          <p:cNvGrpSpPr/>
          <p:nvPr/>
        </p:nvGrpSpPr>
        <p:grpSpPr>
          <a:xfrm>
            <a:off x="7524492" y="2284776"/>
            <a:ext cx="3076450" cy="2631056"/>
            <a:chOff x="6000492" y="2284776"/>
            <a:chExt cx="3076450" cy="2631056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0378D93A-C04B-467B-ABC7-A698EE296343}"/>
                </a:ext>
              </a:extLst>
            </p:cNvPr>
            <p:cNvCxnSpPr>
              <a:cxnSpLocks/>
            </p:cNvCxnSpPr>
            <p:nvPr/>
          </p:nvCxnSpPr>
          <p:spPr>
            <a:xfrm>
              <a:off x="7168069" y="3663859"/>
              <a:ext cx="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F7E90958-137C-4345-92C0-CBFABDC77C3A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6000492" y="2284776"/>
              <a:ext cx="3076450" cy="2631056"/>
              <a:chOff x="6000492" y="2284776"/>
              <a:chExt cx="3076450" cy="263105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5246475-BD00-4BF9-8D58-B221ADD66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4560" y="3626712"/>
                <a:ext cx="0" cy="2095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34424717-D9BF-43E0-9EBD-9B4EB6E27CB6}"/>
                  </a:ext>
                </a:extLst>
              </p:cNvPr>
              <p:cNvGrpSpPr/>
              <p:nvPr>
                <p:custDataLst>
                  <p:tags r:id="rId15"/>
                </p:custDataLst>
              </p:nvPr>
            </p:nvGrpSpPr>
            <p:grpSpPr>
              <a:xfrm>
                <a:off x="6000492" y="2284776"/>
                <a:ext cx="3076450" cy="2631056"/>
                <a:chOff x="6000492" y="2284776"/>
                <a:chExt cx="3076450" cy="2631056"/>
              </a:xfrm>
            </p:grpSpPr>
            <p:pic>
              <p:nvPicPr>
                <p:cNvPr id="18" name="Graphique 17">
                  <a:extLst>
                    <a:ext uri="{FF2B5EF4-FFF2-40B4-BE49-F238E27FC236}">
                      <a16:creationId xmlns:a16="http://schemas.microsoft.com/office/drawing/2014/main" id="{C02F3E9F-4B3E-4F17-B5F8-89EBDA5AFF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0492" y="3765833"/>
                  <a:ext cx="1709287" cy="1149999"/>
                </a:xfrm>
                <a:prstGeom prst="rect">
                  <a:avLst/>
                </a:prstGeom>
              </p:spPr>
            </p:pic>
            <p:pic>
              <p:nvPicPr>
                <p:cNvPr id="19" name="Graphique 18">
                  <a:extLst>
                    <a:ext uri="{FF2B5EF4-FFF2-40B4-BE49-F238E27FC236}">
                      <a16:creationId xmlns:a16="http://schemas.microsoft.com/office/drawing/2014/main" id="{299F684D-C700-48F8-A445-A28F6847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4727" y="2284776"/>
                  <a:ext cx="1394056" cy="1477322"/>
                </a:xfrm>
                <a:prstGeom prst="rect">
                  <a:avLst/>
                </a:prstGeom>
              </p:spPr>
            </p:pic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465FADB9-77AC-47F6-B3A7-196E341FA09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2632" y="4301396"/>
                  <a:ext cx="466223" cy="296154"/>
                </a:xfrm>
                <a:prstGeom prst="rect">
                  <a:avLst/>
                </a:prstGeom>
              </p:spPr>
            </p:pic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FF1C5DA4-3458-4781-ABCF-DED4B9F3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043" y="4419890"/>
                  <a:ext cx="358892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04F9778F-7D91-4632-BCA0-656AEDC4E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9743" y="4330807"/>
                  <a:ext cx="467374" cy="225015"/>
                </a:xfrm>
                <a:prstGeom prst="rect">
                  <a:avLst/>
                </a:prstGeom>
              </p:spPr>
            </p:pic>
            <p:pic>
              <p:nvPicPr>
                <p:cNvPr id="24" name="Image 23">
                  <a:extLst>
                    <a:ext uri="{FF2B5EF4-FFF2-40B4-BE49-F238E27FC236}">
                      <a16:creationId xmlns:a16="http://schemas.microsoft.com/office/drawing/2014/main" id="{AAC96D08-CEA9-47E7-8290-6035FED174E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8855" y="2872133"/>
                  <a:ext cx="461399" cy="224700"/>
                </a:xfrm>
                <a:prstGeom prst="rect">
                  <a:avLst/>
                </a:prstGeom>
              </p:spPr>
            </p:pic>
            <p:pic>
              <p:nvPicPr>
                <p:cNvPr id="66" name="Image 65">
                  <a:extLst>
                    <a:ext uri="{FF2B5EF4-FFF2-40B4-BE49-F238E27FC236}">
                      <a16:creationId xmlns:a16="http://schemas.microsoft.com/office/drawing/2014/main" id="{DC808477-3BF0-4898-A3B8-79B4C5596C1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16152" y="2857438"/>
                  <a:ext cx="560790" cy="309248"/>
                </a:xfrm>
                <a:prstGeom prst="rect">
                  <a:avLst/>
                </a:prstGeom>
              </p:spPr>
            </p:pic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F4822176-42AE-4D2F-B564-C5C0CD36C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8037" y="3007545"/>
                  <a:ext cx="354497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2C5D4B30-9D92-4E97-9A0B-2625EA635C04}"/>
                    </a:ext>
                  </a:extLst>
                </p:cNvPr>
                <p:cNvCxnSpPr/>
                <p:nvPr/>
              </p:nvCxnSpPr>
              <p:spPr>
                <a:xfrm flipV="1">
                  <a:off x="7488855" y="3589564"/>
                  <a:ext cx="0" cy="283845"/>
                </a:xfrm>
                <a:prstGeom prst="line">
                  <a:avLst/>
                </a:prstGeom>
                <a:ln w="28575">
                  <a:solidFill>
                    <a:srgbClr val="27D93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9153D300-2CF8-4B34-B8F9-0941D9651DBA}"/>
              </a:ext>
            </a:extLst>
          </p:cNvPr>
          <p:cNvGrpSpPr/>
          <p:nvPr/>
        </p:nvGrpSpPr>
        <p:grpSpPr>
          <a:xfrm>
            <a:off x="5048084" y="2303709"/>
            <a:ext cx="3472047" cy="2631056"/>
            <a:chOff x="3524083" y="2303709"/>
            <a:chExt cx="3472047" cy="2631056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0B1B8B8-C781-4EE3-8496-C8D463451F42}"/>
                </a:ext>
              </a:extLst>
            </p:cNvPr>
            <p:cNvCxnSpPr>
              <a:cxnSpLocks/>
            </p:cNvCxnSpPr>
            <p:nvPr/>
          </p:nvCxnSpPr>
          <p:spPr>
            <a:xfrm>
              <a:off x="4652409" y="3682792"/>
              <a:ext cx="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AA38FA78-A86B-4E02-B090-0E4BE118F64F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524083" y="2303709"/>
              <a:ext cx="3472047" cy="2631056"/>
              <a:chOff x="3524083" y="2303709"/>
              <a:chExt cx="3472047" cy="26310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BB65F3C-11E5-4C50-A34F-86CDC33E2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900" y="3645645"/>
                <a:ext cx="0" cy="2095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D53DD3F3-9E43-4CF2-B612-F48A6EB08EB3}"/>
                  </a:ext>
                </a:extLst>
              </p:cNvPr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3524083" y="2303709"/>
                <a:ext cx="3472047" cy="2631056"/>
                <a:chOff x="3524083" y="2303709"/>
                <a:chExt cx="3472047" cy="2631056"/>
              </a:xfrm>
            </p:grpSpPr>
            <p:pic>
              <p:nvPicPr>
                <p:cNvPr id="37" name="Graphique 36">
                  <a:extLst>
                    <a:ext uri="{FF2B5EF4-FFF2-40B4-BE49-F238E27FC236}">
                      <a16:creationId xmlns:a16="http://schemas.microsoft.com/office/drawing/2014/main" id="{DE52E859-BF3E-480F-A68E-EF105026DF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016" y="3784766"/>
                  <a:ext cx="1090103" cy="1149999"/>
                </a:xfrm>
                <a:prstGeom prst="rect">
                  <a:avLst/>
                </a:prstGeom>
              </p:spPr>
            </p:pic>
            <p:pic>
              <p:nvPicPr>
                <p:cNvPr id="38" name="Graphique 37">
                  <a:extLst>
                    <a:ext uri="{FF2B5EF4-FFF2-40B4-BE49-F238E27FC236}">
                      <a16:creationId xmlns:a16="http://schemas.microsoft.com/office/drawing/2014/main" id="{5C9F7932-85C4-42E4-AE74-A1E5CC62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9067" y="2303709"/>
                  <a:ext cx="1896478" cy="1477322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DCBC896-126F-4F10-99BD-77BB6FE31E1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6972" y="4320329"/>
                  <a:ext cx="466223" cy="296154"/>
                </a:xfrm>
                <a:prstGeom prst="rect">
                  <a:avLst/>
                </a:prstGeom>
              </p:spPr>
            </p:pic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29C41617-9B64-4153-B5E7-B5BD6EAD4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1383" y="4438823"/>
                  <a:ext cx="358892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ADC3A733-CB85-4EF8-BAB5-CBDAEDA3E7A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083" y="4349740"/>
                  <a:ext cx="467374" cy="225015"/>
                </a:xfrm>
                <a:prstGeom prst="rect">
                  <a:avLst/>
                </a:prstGeom>
              </p:spPr>
            </p:pic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D4844028-448D-41FA-BB73-DCB9E498C2A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755" y="2830106"/>
                  <a:ext cx="481286" cy="226427"/>
                </a:xfrm>
                <a:prstGeom prst="rect">
                  <a:avLst/>
                </a:prstGeom>
              </p:spPr>
            </p:pic>
            <p:pic>
              <p:nvPicPr>
                <p:cNvPr id="54" name="Image 53">
                  <a:extLst>
                    <a:ext uri="{FF2B5EF4-FFF2-40B4-BE49-F238E27FC236}">
                      <a16:creationId xmlns:a16="http://schemas.microsoft.com/office/drawing/2014/main" id="{9777566C-93EC-46E9-BD17-833DCF106B4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7052" y="2815411"/>
                  <a:ext cx="579078" cy="307959"/>
                </a:xfrm>
                <a:prstGeom prst="rect">
                  <a:avLst/>
                </a:prstGeom>
              </p:spPr>
            </p:pic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57E3A96F-04F7-4F6B-85BD-CBFC62B6A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8937" y="2965518"/>
                  <a:ext cx="354497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D6021C8F-D0E1-422A-9195-548BED54A59D}"/>
                    </a:ext>
                  </a:extLst>
                </p:cNvPr>
                <p:cNvCxnSpPr/>
                <p:nvPr/>
              </p:nvCxnSpPr>
              <p:spPr>
                <a:xfrm flipV="1">
                  <a:off x="4973195" y="3608497"/>
                  <a:ext cx="0" cy="283845"/>
                </a:xfrm>
                <a:prstGeom prst="line">
                  <a:avLst/>
                </a:prstGeom>
                <a:ln w="28575">
                  <a:solidFill>
                    <a:srgbClr val="27D93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1" name="Image 70">
            <a:extLst>
              <a:ext uri="{FF2B5EF4-FFF2-40B4-BE49-F238E27FC236}">
                <a16:creationId xmlns:a16="http://schemas.microsoft.com/office/drawing/2014/main" id="{E6CB477F-16B9-4AA7-85F8-806C5C8633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98" y="5040115"/>
            <a:ext cx="766476" cy="175238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12C95E1F-82F3-44F7-9888-183385A081D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35" y="4998501"/>
            <a:ext cx="885809" cy="175725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1B2583F1-DBB0-4829-BF2D-D36EB30E4C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89" y="886292"/>
            <a:ext cx="2205235" cy="302695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50FBAA47-16B0-40A7-95D4-F59BE687D39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94" y="1302376"/>
            <a:ext cx="2242047" cy="3036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4B5326D-AF22-2445-B2C7-B36264C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76" y="143462"/>
            <a:ext cx="10515600" cy="1325563"/>
          </a:xfrm>
        </p:spPr>
        <p:txBody>
          <a:bodyPr/>
          <a:lstStyle/>
          <a:p>
            <a:r>
              <a:rPr lang="fr-FR" dirty="0"/>
              <a:t>Exemple de corrosion</a:t>
            </a:r>
            <a:br>
              <a:rPr lang="fr-FR" dirty="0"/>
            </a:br>
            <a:r>
              <a:rPr lang="fr-FR" dirty="0"/>
              <a:t> galvanique</a:t>
            </a:r>
          </a:p>
        </p:txBody>
      </p:sp>
    </p:spTree>
    <p:extLst>
      <p:ext uri="{BB962C8B-B14F-4D97-AF65-F5344CB8AC3E}">
        <p14:creationId xmlns:p14="http://schemas.microsoft.com/office/powerpoint/2010/main" val="167561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601600-D9DF-494A-8504-BE0C379D8A1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33" y="2166061"/>
            <a:ext cx="2791215" cy="4001058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53C6D4E-468C-400D-89B7-37A03F370B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45277" y="3297911"/>
            <a:ext cx="2333625" cy="28692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845CB3-2DE1-4E80-8579-BB7A192581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66" y="6167119"/>
            <a:ext cx="3812571" cy="25447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14FEC5-E130-427D-90FD-917815765D74}"/>
              </a:ext>
            </a:extLst>
          </p:cNvPr>
          <p:cNvCxnSpPr>
            <a:cxnSpLocks/>
          </p:cNvCxnSpPr>
          <p:nvPr/>
        </p:nvCxnSpPr>
        <p:spPr>
          <a:xfrm>
            <a:off x="4535047" y="3766144"/>
            <a:ext cx="5809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E8D20-AA4F-468F-853B-D0A251669E02}"/>
              </a:ext>
            </a:extLst>
          </p:cNvPr>
          <p:cNvCxnSpPr>
            <a:cxnSpLocks/>
          </p:cNvCxnSpPr>
          <p:nvPr/>
        </p:nvCxnSpPr>
        <p:spPr>
          <a:xfrm flipV="1">
            <a:off x="4802265" y="2345800"/>
            <a:ext cx="0" cy="267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BD04B7F2-28FB-4E5C-8486-395C49B828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89" y="4006087"/>
            <a:ext cx="525714" cy="25447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461A3F-A09D-4391-8B0E-C00AB2F935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48" y="1876714"/>
            <a:ext cx="597341" cy="255910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5F4D0E6-F12D-4C50-B9BB-B66A983D3222}"/>
              </a:ext>
            </a:extLst>
          </p:cNvPr>
          <p:cNvGrpSpPr/>
          <p:nvPr/>
        </p:nvGrpSpPr>
        <p:grpSpPr>
          <a:xfrm>
            <a:off x="7095264" y="2284776"/>
            <a:ext cx="3505678" cy="2631056"/>
            <a:chOff x="5571264" y="2284776"/>
            <a:chExt cx="3505678" cy="2631056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0378D93A-C04B-467B-ABC7-A698EE296343}"/>
                </a:ext>
              </a:extLst>
            </p:cNvPr>
            <p:cNvCxnSpPr>
              <a:cxnSpLocks/>
            </p:cNvCxnSpPr>
            <p:nvPr/>
          </p:nvCxnSpPr>
          <p:spPr>
            <a:xfrm>
              <a:off x="7168069" y="3663859"/>
              <a:ext cx="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F7E90958-137C-4345-92C0-CBFABDC77C3A}"/>
                </a:ext>
              </a:extLst>
            </p:cNvPr>
            <p:cNvGrpSpPr/>
            <p:nvPr>
              <p:custDataLst>
                <p:tags r:id="rId18"/>
              </p:custDataLst>
            </p:nvPr>
          </p:nvGrpSpPr>
          <p:grpSpPr>
            <a:xfrm>
              <a:off x="5571264" y="2284776"/>
              <a:ext cx="3505678" cy="2631056"/>
              <a:chOff x="5571264" y="2284776"/>
              <a:chExt cx="3505678" cy="263105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5246475-BD00-4BF9-8D58-B221ADD66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4560" y="3626712"/>
                <a:ext cx="0" cy="2095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34424717-D9BF-43E0-9EBD-9B4EB6E27CB6}"/>
                  </a:ext>
                </a:extLst>
              </p:cNvPr>
              <p:cNvGrpSpPr/>
              <p:nvPr>
                <p:custDataLst>
                  <p:tags r:id="rId19"/>
                </p:custDataLst>
              </p:nvPr>
            </p:nvGrpSpPr>
            <p:grpSpPr>
              <a:xfrm>
                <a:off x="5571264" y="2284776"/>
                <a:ext cx="3505678" cy="2631056"/>
                <a:chOff x="5571264" y="2284776"/>
                <a:chExt cx="3505678" cy="2631056"/>
              </a:xfrm>
            </p:grpSpPr>
            <p:pic>
              <p:nvPicPr>
                <p:cNvPr id="18" name="Graphique 17">
                  <a:extLst>
                    <a:ext uri="{FF2B5EF4-FFF2-40B4-BE49-F238E27FC236}">
                      <a16:creationId xmlns:a16="http://schemas.microsoft.com/office/drawing/2014/main" id="{C02F3E9F-4B3E-4F17-B5F8-89EBDA5AFF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0492" y="3765833"/>
                  <a:ext cx="1709287" cy="1149999"/>
                </a:xfrm>
                <a:prstGeom prst="rect">
                  <a:avLst/>
                </a:prstGeom>
              </p:spPr>
            </p:pic>
            <p:pic>
              <p:nvPicPr>
                <p:cNvPr id="19" name="Graphique 18">
                  <a:extLst>
                    <a:ext uri="{FF2B5EF4-FFF2-40B4-BE49-F238E27FC236}">
                      <a16:creationId xmlns:a16="http://schemas.microsoft.com/office/drawing/2014/main" id="{299F684D-C700-48F8-A445-A28F6847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4727" y="2284776"/>
                  <a:ext cx="1394056" cy="1477322"/>
                </a:xfrm>
                <a:prstGeom prst="rect">
                  <a:avLst/>
                </a:prstGeom>
              </p:spPr>
            </p:pic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465FADB9-77AC-47F6-B3A7-196E341FA09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8504" y="4349740"/>
                  <a:ext cx="466223" cy="296154"/>
                </a:xfrm>
                <a:prstGeom prst="rect">
                  <a:avLst/>
                </a:prstGeom>
              </p:spPr>
            </p:pic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FF1C5DA4-3458-4781-ABCF-DED4B9F3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86653" y="4465077"/>
                  <a:ext cx="358892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04F9778F-7D91-4632-BCA0-656AEDC4E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1264" y="4332868"/>
                  <a:ext cx="467374" cy="225015"/>
                </a:xfrm>
                <a:prstGeom prst="rect">
                  <a:avLst/>
                </a:prstGeom>
              </p:spPr>
            </p:pic>
            <p:pic>
              <p:nvPicPr>
                <p:cNvPr id="24" name="Image 23">
                  <a:extLst>
                    <a:ext uri="{FF2B5EF4-FFF2-40B4-BE49-F238E27FC236}">
                      <a16:creationId xmlns:a16="http://schemas.microsoft.com/office/drawing/2014/main" id="{AAC96D08-CEA9-47E7-8290-6035FED174E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8855" y="2872133"/>
                  <a:ext cx="461399" cy="224700"/>
                </a:xfrm>
                <a:prstGeom prst="rect">
                  <a:avLst/>
                </a:prstGeom>
              </p:spPr>
            </p:pic>
            <p:pic>
              <p:nvPicPr>
                <p:cNvPr id="66" name="Image 65">
                  <a:extLst>
                    <a:ext uri="{FF2B5EF4-FFF2-40B4-BE49-F238E27FC236}">
                      <a16:creationId xmlns:a16="http://schemas.microsoft.com/office/drawing/2014/main" id="{DC808477-3BF0-4898-A3B8-79B4C5596C1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16152" y="2857438"/>
                  <a:ext cx="560790" cy="309248"/>
                </a:xfrm>
                <a:prstGeom prst="rect">
                  <a:avLst/>
                </a:prstGeom>
              </p:spPr>
            </p:pic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F4822176-42AE-4D2F-B564-C5C0CD36C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8037" y="3007545"/>
                  <a:ext cx="354497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2C5D4B30-9D92-4E97-9A0B-2625EA635C04}"/>
                    </a:ext>
                  </a:extLst>
                </p:cNvPr>
                <p:cNvCxnSpPr/>
                <p:nvPr/>
              </p:nvCxnSpPr>
              <p:spPr>
                <a:xfrm flipV="1">
                  <a:off x="7488855" y="3589564"/>
                  <a:ext cx="0" cy="283845"/>
                </a:xfrm>
                <a:prstGeom prst="line">
                  <a:avLst/>
                </a:prstGeom>
                <a:ln w="28575">
                  <a:solidFill>
                    <a:srgbClr val="27D93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9153D300-2CF8-4B34-B8F9-0941D9651DBA}"/>
              </a:ext>
            </a:extLst>
          </p:cNvPr>
          <p:cNvGrpSpPr/>
          <p:nvPr/>
        </p:nvGrpSpPr>
        <p:grpSpPr>
          <a:xfrm>
            <a:off x="5048084" y="2303709"/>
            <a:ext cx="3472047" cy="2631056"/>
            <a:chOff x="3524083" y="2303709"/>
            <a:chExt cx="3472047" cy="2631056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0B1B8B8-C781-4EE3-8496-C8D463451F42}"/>
                </a:ext>
              </a:extLst>
            </p:cNvPr>
            <p:cNvCxnSpPr>
              <a:cxnSpLocks/>
            </p:cNvCxnSpPr>
            <p:nvPr/>
          </p:nvCxnSpPr>
          <p:spPr>
            <a:xfrm>
              <a:off x="4652409" y="3682792"/>
              <a:ext cx="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AA38FA78-A86B-4E02-B090-0E4BE118F64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524083" y="2303709"/>
              <a:ext cx="3472047" cy="2631056"/>
              <a:chOff x="3524083" y="2303709"/>
              <a:chExt cx="3472047" cy="26310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BB65F3C-11E5-4C50-A34F-86CDC33E2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900" y="3645645"/>
                <a:ext cx="0" cy="2095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D53DD3F3-9E43-4CF2-B612-F48A6EB08EB3}"/>
                  </a:ext>
                </a:extLst>
              </p:cNvPr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3524083" y="2303709"/>
                <a:ext cx="3472047" cy="2631056"/>
                <a:chOff x="3524083" y="2303709"/>
                <a:chExt cx="3472047" cy="2631056"/>
              </a:xfrm>
            </p:grpSpPr>
            <p:pic>
              <p:nvPicPr>
                <p:cNvPr id="37" name="Graphique 36">
                  <a:extLst>
                    <a:ext uri="{FF2B5EF4-FFF2-40B4-BE49-F238E27FC236}">
                      <a16:creationId xmlns:a16="http://schemas.microsoft.com/office/drawing/2014/main" id="{DE52E859-BF3E-480F-A68E-EF105026DF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016" y="3784766"/>
                  <a:ext cx="1090103" cy="1149999"/>
                </a:xfrm>
                <a:prstGeom prst="rect">
                  <a:avLst/>
                </a:prstGeom>
              </p:spPr>
            </p:pic>
            <p:pic>
              <p:nvPicPr>
                <p:cNvPr id="38" name="Graphique 37">
                  <a:extLst>
                    <a:ext uri="{FF2B5EF4-FFF2-40B4-BE49-F238E27FC236}">
                      <a16:creationId xmlns:a16="http://schemas.microsoft.com/office/drawing/2014/main" id="{5C9F7932-85C4-42E4-AE74-A1E5CC62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9067" y="2303709"/>
                  <a:ext cx="1896478" cy="1477322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DCBC896-126F-4F10-99BD-77BB6FE31E1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6972" y="4320329"/>
                  <a:ext cx="466223" cy="296154"/>
                </a:xfrm>
                <a:prstGeom prst="rect">
                  <a:avLst/>
                </a:prstGeom>
              </p:spPr>
            </p:pic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29C41617-9B64-4153-B5E7-B5BD6EAD4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1383" y="4438823"/>
                  <a:ext cx="358892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ADC3A733-CB85-4EF8-BAB5-CBDAEDA3E7A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083" y="4349740"/>
                  <a:ext cx="467374" cy="225015"/>
                </a:xfrm>
                <a:prstGeom prst="rect">
                  <a:avLst/>
                </a:prstGeom>
              </p:spPr>
            </p:pic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D4844028-448D-41FA-BB73-DCB9E498C2A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755" y="2830106"/>
                  <a:ext cx="481286" cy="226427"/>
                </a:xfrm>
                <a:prstGeom prst="rect">
                  <a:avLst/>
                </a:prstGeom>
              </p:spPr>
            </p:pic>
            <p:pic>
              <p:nvPicPr>
                <p:cNvPr id="54" name="Image 53">
                  <a:extLst>
                    <a:ext uri="{FF2B5EF4-FFF2-40B4-BE49-F238E27FC236}">
                      <a16:creationId xmlns:a16="http://schemas.microsoft.com/office/drawing/2014/main" id="{9777566C-93EC-46E9-BD17-833DCF106B4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7052" y="2815411"/>
                  <a:ext cx="579078" cy="307959"/>
                </a:xfrm>
                <a:prstGeom prst="rect">
                  <a:avLst/>
                </a:prstGeom>
              </p:spPr>
            </p:pic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57E3A96F-04F7-4F6B-85BD-CBFC62B6A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8937" y="2965518"/>
                  <a:ext cx="354497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D6021C8F-D0E1-422A-9195-548BED54A59D}"/>
                    </a:ext>
                  </a:extLst>
                </p:cNvPr>
                <p:cNvCxnSpPr/>
                <p:nvPr/>
              </p:nvCxnSpPr>
              <p:spPr>
                <a:xfrm flipV="1">
                  <a:off x="4973195" y="3608497"/>
                  <a:ext cx="0" cy="283845"/>
                </a:xfrm>
                <a:prstGeom prst="line">
                  <a:avLst/>
                </a:prstGeom>
                <a:ln w="28575">
                  <a:solidFill>
                    <a:srgbClr val="27D93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1" name="Image 70">
            <a:extLst>
              <a:ext uri="{FF2B5EF4-FFF2-40B4-BE49-F238E27FC236}">
                <a16:creationId xmlns:a16="http://schemas.microsoft.com/office/drawing/2014/main" id="{E6CB477F-16B9-4AA7-85F8-806C5C8633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98" y="5040115"/>
            <a:ext cx="766476" cy="175238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12C95E1F-82F3-44F7-9888-183385A081D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35" y="4998501"/>
            <a:ext cx="885809" cy="175725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1B2583F1-DBB0-4829-BF2D-D36EB30E4C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89" y="886292"/>
            <a:ext cx="2205235" cy="302695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50FBAA47-16B0-40A7-95D4-F59BE687D39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94" y="1302376"/>
            <a:ext cx="2242047" cy="30368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A29B697-62DC-468D-986B-F18106AB5176}"/>
              </a:ext>
            </a:extLst>
          </p:cNvPr>
          <p:cNvSpPr/>
          <p:nvPr/>
        </p:nvSpPr>
        <p:spPr>
          <a:xfrm>
            <a:off x="2568593" y="690882"/>
            <a:ext cx="1261905" cy="790447"/>
          </a:xfrm>
          <a:custGeom>
            <a:avLst/>
            <a:gdLst>
              <a:gd name="connsiteX0" fmla="*/ 0 w 1438656"/>
              <a:gd name="connsiteY0" fmla="*/ 749428 h 749428"/>
              <a:gd name="connsiteX1" fmla="*/ 445008 w 1438656"/>
              <a:gd name="connsiteY1" fmla="*/ 170308 h 749428"/>
              <a:gd name="connsiteX2" fmla="*/ 1213104 w 1438656"/>
              <a:gd name="connsiteY2" fmla="*/ 30100 h 749428"/>
              <a:gd name="connsiteX3" fmla="*/ 1438656 w 1438656"/>
              <a:gd name="connsiteY3" fmla="*/ 670180 h 74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656" h="749428">
                <a:moveTo>
                  <a:pt x="0" y="749428"/>
                </a:moveTo>
                <a:cubicBezTo>
                  <a:pt x="121412" y="519812"/>
                  <a:pt x="242824" y="290196"/>
                  <a:pt x="445008" y="170308"/>
                </a:cubicBezTo>
                <a:cubicBezTo>
                  <a:pt x="647192" y="50420"/>
                  <a:pt x="1047496" y="-53212"/>
                  <a:pt x="1213104" y="30100"/>
                </a:cubicBezTo>
                <a:cubicBezTo>
                  <a:pt x="1378712" y="113412"/>
                  <a:pt x="1413256" y="546228"/>
                  <a:pt x="1438656" y="67018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34A30-0EBE-4131-B044-8ABD4D387523}"/>
              </a:ext>
            </a:extLst>
          </p:cNvPr>
          <p:cNvSpPr/>
          <p:nvPr/>
        </p:nvSpPr>
        <p:spPr>
          <a:xfrm rot="8993984">
            <a:off x="2388840" y="1430481"/>
            <a:ext cx="487680" cy="3108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6F5AB-8082-4C24-83E3-6D5B4F191742}"/>
              </a:ext>
            </a:extLst>
          </p:cNvPr>
          <p:cNvSpPr/>
          <p:nvPr/>
        </p:nvSpPr>
        <p:spPr>
          <a:xfrm rot="20323160">
            <a:off x="3553000" y="1165835"/>
            <a:ext cx="487680" cy="31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09A88F-4BD2-4B44-93CD-5229AE29CA76}"/>
              </a:ext>
            </a:extLst>
          </p:cNvPr>
          <p:cNvCxnSpPr>
            <a:cxnSpLocks/>
          </p:cNvCxnSpPr>
          <p:nvPr/>
        </p:nvCxnSpPr>
        <p:spPr>
          <a:xfrm flipV="1">
            <a:off x="7687056" y="2965518"/>
            <a:ext cx="24384" cy="1650966"/>
          </a:xfrm>
          <a:prstGeom prst="line">
            <a:avLst/>
          </a:prstGeom>
          <a:ln w="28575">
            <a:solidFill>
              <a:srgbClr val="27D9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CD8D6E8-2E91-4711-BD96-BB17A3F8716A}"/>
              </a:ext>
            </a:extLst>
          </p:cNvPr>
          <p:cNvGrpSpPr/>
          <p:nvPr/>
        </p:nvGrpSpPr>
        <p:grpSpPr>
          <a:xfrm>
            <a:off x="2317082" y="1539126"/>
            <a:ext cx="335666" cy="335666"/>
            <a:chOff x="1774786" y="4019038"/>
            <a:chExt cx="335666" cy="335666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3415D14-3527-4396-BB4F-6316F4B39B85}"/>
                </a:ext>
              </a:extLst>
            </p:cNvPr>
            <p:cNvSpPr/>
            <p:nvPr/>
          </p:nvSpPr>
          <p:spPr>
            <a:xfrm>
              <a:off x="1774786" y="4019038"/>
              <a:ext cx="335666" cy="335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1D42CF9B-167A-4BEC-BE26-503F4135191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55" y="4165549"/>
              <a:ext cx="205736" cy="45719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9FDBC910-9EDA-4FA1-A131-D667481214E7}"/>
              </a:ext>
            </a:extLst>
          </p:cNvPr>
          <p:cNvSpPr/>
          <p:nvPr/>
        </p:nvSpPr>
        <p:spPr>
          <a:xfrm>
            <a:off x="3710849" y="1438223"/>
            <a:ext cx="335666" cy="335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D371DF3A-ADBD-49F3-979F-3CD8E69A8AB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1" y="1521485"/>
            <a:ext cx="169143" cy="16914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5540A09-1620-4363-8F99-F849D3F65CC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89" y="3429575"/>
            <a:ext cx="705524" cy="26209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2793A2A-BE93-4635-9EBA-3C6667CD995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00" y="2506318"/>
            <a:ext cx="631233" cy="264110"/>
          </a:xfrm>
          <a:prstGeom prst="rect">
            <a:avLst/>
          </a:prstGeom>
        </p:spPr>
      </p:pic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1E44B4E5-A379-4C65-9DF6-A418860DE945}"/>
              </a:ext>
            </a:extLst>
          </p:cNvPr>
          <p:cNvCxnSpPr>
            <a:cxnSpLocks/>
          </p:cNvCxnSpPr>
          <p:nvPr/>
        </p:nvCxnSpPr>
        <p:spPr>
          <a:xfrm flipV="1">
            <a:off x="4795647" y="2923727"/>
            <a:ext cx="2936091" cy="724"/>
          </a:xfrm>
          <a:prstGeom prst="line">
            <a:avLst/>
          </a:prstGeom>
          <a:ln w="28575">
            <a:solidFill>
              <a:srgbClr val="27D9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re 1">
            <a:extLst>
              <a:ext uri="{FF2B5EF4-FFF2-40B4-BE49-F238E27FC236}">
                <a16:creationId xmlns:a16="http://schemas.microsoft.com/office/drawing/2014/main" id="{71D2195A-D483-4C40-8686-F8E99938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30" y="-146418"/>
            <a:ext cx="10515600" cy="1325563"/>
          </a:xfrm>
        </p:spPr>
        <p:txBody>
          <a:bodyPr/>
          <a:lstStyle/>
          <a:p>
            <a:r>
              <a:rPr lang="fr-FR" dirty="0"/>
              <a:t>Exemple de corrosion galvanique</a:t>
            </a:r>
          </a:p>
        </p:txBody>
      </p:sp>
    </p:spTree>
    <p:extLst>
      <p:ext uri="{BB962C8B-B14F-4D97-AF65-F5344CB8AC3E}">
        <p14:creationId xmlns:p14="http://schemas.microsoft.com/office/powerpoint/2010/main" val="243124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A9D78-C40A-ED4E-8FD1-3EACCE6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F3FA1-20EA-B440-9BC6-ECE19BD1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8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AF1D1AF-BF7A-465E-8DAA-9ACBE80CBA72}"/>
              </a:ext>
            </a:extLst>
          </p:cNvPr>
          <p:cNvCxnSpPr>
            <a:cxnSpLocks/>
          </p:cNvCxnSpPr>
          <p:nvPr/>
        </p:nvCxnSpPr>
        <p:spPr>
          <a:xfrm flipV="1">
            <a:off x="3592708" y="1853877"/>
            <a:ext cx="910112" cy="213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D1B4783-4BF5-47DE-94FC-3C8B92AACD51}"/>
              </a:ext>
            </a:extLst>
          </p:cNvPr>
          <p:cNvCxnSpPr>
            <a:cxnSpLocks/>
          </p:cNvCxnSpPr>
          <p:nvPr/>
        </p:nvCxnSpPr>
        <p:spPr>
          <a:xfrm flipV="1">
            <a:off x="2673781" y="1877568"/>
            <a:ext cx="910112" cy="213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3438853-ED6C-4422-A367-824798714931}"/>
              </a:ext>
            </a:extLst>
          </p:cNvPr>
          <p:cNvGrpSpPr/>
          <p:nvPr/>
        </p:nvGrpSpPr>
        <p:grpSpPr>
          <a:xfrm>
            <a:off x="1902487" y="3709937"/>
            <a:ext cx="3047398" cy="3061182"/>
            <a:chOff x="793082" y="3709938"/>
            <a:chExt cx="2135539" cy="3061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D601600-D9DF-494A-8504-BE0C379D8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082" y="3709938"/>
              <a:ext cx="2135539" cy="3061181"/>
            </a:xfrm>
            <a:prstGeom prst="rect">
              <a:avLst/>
            </a:prstGeom>
          </p:spPr>
        </p:pic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E53C6D4E-468C-400D-89B7-37A03F37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7035" y="4575908"/>
              <a:ext cx="1785440" cy="2195212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D434A30-0EBE-4131-B044-8ABD4D387523}"/>
              </a:ext>
            </a:extLst>
          </p:cNvPr>
          <p:cNvSpPr/>
          <p:nvPr/>
        </p:nvSpPr>
        <p:spPr>
          <a:xfrm rot="9451893">
            <a:off x="2389907" y="2658774"/>
            <a:ext cx="487680" cy="31089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6F5AB-8082-4C24-83E3-6D5B4F191742}"/>
              </a:ext>
            </a:extLst>
          </p:cNvPr>
          <p:cNvSpPr/>
          <p:nvPr/>
        </p:nvSpPr>
        <p:spPr>
          <a:xfrm rot="20219500">
            <a:off x="4129507" y="2482114"/>
            <a:ext cx="487680" cy="3108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16E8651-CCB6-4DF7-999A-67EDBE7EC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7859" y="2670871"/>
            <a:ext cx="292071" cy="2740156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9FE619D-C7FF-49BC-AEAD-7757CD8E055E}"/>
              </a:ext>
            </a:extLst>
          </p:cNvPr>
          <p:cNvCxnSpPr/>
          <p:nvPr/>
        </p:nvCxnSpPr>
        <p:spPr>
          <a:xfrm flipV="1">
            <a:off x="2670598" y="1877568"/>
            <a:ext cx="0" cy="824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BCA40B-AA78-4CD0-9822-3C57EC5BBA01}"/>
              </a:ext>
            </a:extLst>
          </p:cNvPr>
          <p:cNvCxnSpPr/>
          <p:nvPr/>
        </p:nvCxnSpPr>
        <p:spPr>
          <a:xfrm flipV="1">
            <a:off x="4475014" y="1846567"/>
            <a:ext cx="0" cy="824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2A15D43-2E85-4145-9DF8-B234C65FB771}"/>
              </a:ext>
            </a:extLst>
          </p:cNvPr>
          <p:cNvCxnSpPr/>
          <p:nvPr/>
        </p:nvCxnSpPr>
        <p:spPr>
          <a:xfrm flipV="1">
            <a:off x="3583893" y="1859280"/>
            <a:ext cx="0" cy="824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A92EFC51-4357-4675-93AF-8E2691D57370}"/>
              </a:ext>
            </a:extLst>
          </p:cNvPr>
          <p:cNvSpPr/>
          <p:nvPr/>
        </p:nvSpPr>
        <p:spPr>
          <a:xfrm>
            <a:off x="2913886" y="1664208"/>
            <a:ext cx="426720" cy="426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F5C9B72-743B-430C-8BB5-102DF990C01E}"/>
              </a:ext>
            </a:extLst>
          </p:cNvPr>
          <p:cNvSpPr/>
          <p:nvPr/>
        </p:nvSpPr>
        <p:spPr>
          <a:xfrm>
            <a:off x="3827181" y="1664208"/>
            <a:ext cx="426720" cy="426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F93EAF67-C3FB-489D-91AB-A6DF3DF0C8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5" y="1799788"/>
            <a:ext cx="328776" cy="15085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9D4668B6-C440-414E-86D7-FC7EA846D2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6" y="1789120"/>
            <a:ext cx="328776" cy="150851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26B5231-7BB4-463B-91B9-50A62C15762C}"/>
              </a:ext>
            </a:extLst>
          </p:cNvPr>
          <p:cNvCxnSpPr/>
          <p:nvPr/>
        </p:nvCxnSpPr>
        <p:spPr>
          <a:xfrm flipV="1">
            <a:off x="2671148" y="1252056"/>
            <a:ext cx="0" cy="824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8F0BB07-BBCD-44D2-8483-094F6DA1AFF1}"/>
              </a:ext>
            </a:extLst>
          </p:cNvPr>
          <p:cNvCxnSpPr/>
          <p:nvPr/>
        </p:nvCxnSpPr>
        <p:spPr>
          <a:xfrm flipV="1">
            <a:off x="4475014" y="1266624"/>
            <a:ext cx="0" cy="824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AD1CFEA-5EFA-4FCA-B7B7-5087D3DE9E8A}"/>
              </a:ext>
            </a:extLst>
          </p:cNvPr>
          <p:cNvCxnSpPr>
            <a:cxnSpLocks/>
          </p:cNvCxnSpPr>
          <p:nvPr/>
        </p:nvCxnSpPr>
        <p:spPr>
          <a:xfrm flipV="1">
            <a:off x="2667966" y="1252056"/>
            <a:ext cx="1834854" cy="145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E63F7A16-5372-4C4C-A307-CC4C7DB7F479}"/>
              </a:ext>
            </a:extLst>
          </p:cNvPr>
          <p:cNvSpPr/>
          <p:nvPr/>
        </p:nvSpPr>
        <p:spPr>
          <a:xfrm>
            <a:off x="3749362" y="1040782"/>
            <a:ext cx="426720" cy="426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AF2BB5F1-63C2-45DC-9E38-C82F0350CF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9" y="1165694"/>
            <a:ext cx="325293" cy="15473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84A019E-1BA1-4799-894D-EADAB5E55588}"/>
              </a:ext>
            </a:extLst>
          </p:cNvPr>
          <p:cNvSpPr/>
          <p:nvPr/>
        </p:nvSpPr>
        <p:spPr>
          <a:xfrm>
            <a:off x="2892263" y="1149137"/>
            <a:ext cx="573057" cy="221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34D6D70-C2C5-4FE2-9361-B7116EBA4E2D}"/>
              </a:ext>
            </a:extLst>
          </p:cNvPr>
          <p:cNvCxnSpPr/>
          <p:nvPr/>
        </p:nvCxnSpPr>
        <p:spPr>
          <a:xfrm flipV="1">
            <a:off x="2913886" y="1003300"/>
            <a:ext cx="539274" cy="5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Image 86">
            <a:extLst>
              <a:ext uri="{FF2B5EF4-FFF2-40B4-BE49-F238E27FC236}">
                <a16:creationId xmlns:a16="http://schemas.microsoft.com/office/drawing/2014/main" id="{5DD3FD64-A930-4F31-A8BC-FB58A0F8D0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30" y="2379889"/>
            <a:ext cx="614095" cy="184381"/>
          </a:xfrm>
          <a:prstGeom prst="rect">
            <a:avLst/>
          </a:prstGeom>
        </p:spPr>
      </p:pic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609E2633-A0BE-45E9-B931-432EEA59B62C}"/>
              </a:ext>
            </a:extLst>
          </p:cNvPr>
          <p:cNvCxnSpPr>
            <a:cxnSpLocks/>
          </p:cNvCxnSpPr>
          <p:nvPr/>
        </p:nvCxnSpPr>
        <p:spPr>
          <a:xfrm flipH="1">
            <a:off x="4817616" y="2965142"/>
            <a:ext cx="585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 99">
            <a:extLst>
              <a:ext uri="{FF2B5EF4-FFF2-40B4-BE49-F238E27FC236}">
                <a16:creationId xmlns:a16="http://schemas.microsoft.com/office/drawing/2014/main" id="{2983A713-6E1B-485D-8D48-922EB8919A7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80" y="2786855"/>
            <a:ext cx="4858347" cy="356574"/>
          </a:xfrm>
          <a:prstGeom prst="rect">
            <a:avLst/>
          </a:prstGeom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D056F37E-A4EF-4A98-A673-862DEF6A3408}"/>
              </a:ext>
            </a:extLst>
          </p:cNvPr>
          <p:cNvCxnSpPr>
            <a:cxnSpLocks/>
          </p:cNvCxnSpPr>
          <p:nvPr/>
        </p:nvCxnSpPr>
        <p:spPr>
          <a:xfrm flipH="1">
            <a:off x="2827598" y="4931547"/>
            <a:ext cx="2488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Image 102">
            <a:extLst>
              <a:ext uri="{FF2B5EF4-FFF2-40B4-BE49-F238E27FC236}">
                <a16:creationId xmlns:a16="http://schemas.microsoft.com/office/drawing/2014/main" id="{34CCC065-3BB5-4AB2-98E8-05D062AE538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81" y="4753260"/>
            <a:ext cx="4718453" cy="350382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8FC6CCD-D414-48A2-890E-34A95CF204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68" y="5063765"/>
            <a:ext cx="1199238" cy="176762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8933B824-D310-2F4E-A8E2-14A2C327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30" y="12588"/>
            <a:ext cx="10515600" cy="1325563"/>
          </a:xfrm>
        </p:spPr>
        <p:txBody>
          <a:bodyPr/>
          <a:lstStyle/>
          <a:p>
            <a:r>
              <a:rPr lang="fr-FR" dirty="0"/>
              <a:t>Obtention d’un diagramme d’Evans</a:t>
            </a:r>
          </a:p>
        </p:txBody>
      </p:sp>
    </p:spTree>
    <p:extLst>
      <p:ext uri="{BB962C8B-B14F-4D97-AF65-F5344CB8AC3E}">
        <p14:creationId xmlns:p14="http://schemas.microsoft.com/office/powerpoint/2010/main" val="231704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4683320-4CCE-6A4B-8083-613187C7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429050"/>
            <a:ext cx="7971193" cy="6001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4CB6DCA-7238-CE44-9EC8-C5CC17A407B5}"/>
                  </a:ext>
                </a:extLst>
              </p:cNvPr>
              <p:cNvSpPr txBox="1"/>
              <p:nvPr/>
            </p:nvSpPr>
            <p:spPr>
              <a:xfrm>
                <a:off x="754873" y="3130194"/>
                <a:ext cx="3467819" cy="79162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Oxydation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4CB6DCA-7238-CE44-9EC8-C5CC17A40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3" y="3130194"/>
                <a:ext cx="3467819" cy="791627"/>
              </a:xfrm>
              <a:prstGeom prst="rect">
                <a:avLst/>
              </a:prstGeom>
              <a:blipFill>
                <a:blip r:embed="rId3"/>
                <a:stretch>
                  <a:fillRect t="-1493"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40993A4-C294-6F4C-A620-E4E4B49A99FB}"/>
              </a:ext>
            </a:extLst>
          </p:cNvPr>
          <p:cNvCxnSpPr>
            <a:cxnSpLocks/>
          </p:cNvCxnSpPr>
          <p:nvPr/>
        </p:nvCxnSpPr>
        <p:spPr>
          <a:xfrm>
            <a:off x="4357340" y="3429000"/>
            <a:ext cx="1486869" cy="7752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7E43605-204C-734B-AD4F-1AEA29E9CAB9}"/>
                  </a:ext>
                </a:extLst>
              </p:cNvPr>
              <p:cNvSpPr txBox="1"/>
              <p:nvPr/>
            </p:nvSpPr>
            <p:spPr>
              <a:xfrm>
                <a:off x="7471412" y="787629"/>
                <a:ext cx="3467819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EF91E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Réduction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→4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7E43605-204C-734B-AD4F-1AEA29E9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12" y="787629"/>
                <a:ext cx="3467819" cy="707886"/>
              </a:xfrm>
              <a:prstGeom prst="rect">
                <a:avLst/>
              </a:prstGeom>
              <a:blipFill>
                <a:blip r:embed="rId4"/>
                <a:stretch>
                  <a:fillRect t="-1667"/>
                </a:stretch>
              </a:blipFill>
              <a:ln w="38100">
                <a:solidFill>
                  <a:srgbClr val="EF91E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02944BF-1F88-A24C-B14A-B9DE6719BD4E}"/>
              </a:ext>
            </a:extLst>
          </p:cNvPr>
          <p:cNvCxnSpPr>
            <a:cxnSpLocks/>
          </p:cNvCxnSpPr>
          <p:nvPr/>
        </p:nvCxnSpPr>
        <p:spPr>
          <a:xfrm flipH="1">
            <a:off x="7969310" y="1550558"/>
            <a:ext cx="509893" cy="2097103"/>
          </a:xfrm>
          <a:prstGeom prst="line">
            <a:avLst/>
          </a:prstGeom>
          <a:ln w="28575">
            <a:solidFill>
              <a:srgbClr val="EF91E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F5D0A9-F522-7D49-B720-FD7716D4AC0A}"/>
              </a:ext>
            </a:extLst>
          </p:cNvPr>
          <p:cNvCxnSpPr>
            <a:cxnSpLocks/>
          </p:cNvCxnSpPr>
          <p:nvPr/>
        </p:nvCxnSpPr>
        <p:spPr>
          <a:xfrm flipH="1">
            <a:off x="5498111" y="1550558"/>
            <a:ext cx="2981092" cy="1186016"/>
          </a:xfrm>
          <a:prstGeom prst="line">
            <a:avLst/>
          </a:prstGeom>
          <a:ln w="28575">
            <a:solidFill>
              <a:srgbClr val="EF91E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9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3DA77E2-42AC-9B4D-A8A2-87E37B61B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" y="1817797"/>
            <a:ext cx="6635964" cy="4423976"/>
          </a:xfrm>
          <a:prstGeom prst="rect">
            <a:avLst/>
          </a:prstGeom>
        </p:spPr>
      </p:pic>
      <p:pic>
        <p:nvPicPr>
          <p:cNvPr id="1028" name="Picture 4" descr="Traitement contre la corrosion pour bateaux et structures maritimes">
            <a:extLst>
              <a:ext uri="{FF2B5EF4-FFF2-40B4-BE49-F238E27FC236}">
                <a16:creationId xmlns:a16="http://schemas.microsoft.com/office/drawing/2014/main" id="{F4AB345E-7C25-0348-83D3-3F35657E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29" y="159025"/>
            <a:ext cx="4727714" cy="31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82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108167" y="284671"/>
                <a:ext cx="4779034" cy="16607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EF91E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𝑁𝑎𝐶𝑙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𝑎𝑞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à 1mol/L </a:t>
                </a:r>
              </a:p>
              <a:p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Agar (3g pour 0,1L d’eau)</a:t>
                </a:r>
              </a:p>
              <a:p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Phénolphtaléine </a:t>
                </a:r>
              </a:p>
              <a:p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Ferricyanure de potassium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nor/>
                      </m:rPr>
                      <a: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67" y="284671"/>
                <a:ext cx="4779034" cy="1660776"/>
              </a:xfrm>
              <a:prstGeom prst="rect">
                <a:avLst/>
              </a:prstGeom>
              <a:blipFill rotWithShape="0">
                <a:blip r:embed="rId3"/>
                <a:stretch>
                  <a:fillRect l="-886" t="-1079"/>
                </a:stretch>
              </a:blipFill>
              <a:ln w="38100">
                <a:solidFill>
                  <a:srgbClr val="EF91E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H="1">
            <a:off x="6096000" y="914659"/>
            <a:ext cx="1012168" cy="482820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118951" y="4475652"/>
            <a:ext cx="1710904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EF91E2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Clous en fer</a:t>
            </a:r>
            <a:endParaRPr lang="fr-FR" sz="20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933646" y="4675707"/>
            <a:ext cx="3174521" cy="137834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1"/>
          </p:cNvCxnSpPr>
          <p:nvPr/>
        </p:nvCxnSpPr>
        <p:spPr>
          <a:xfrm flipH="1" flipV="1">
            <a:off x="6866627" y="3197656"/>
            <a:ext cx="252324" cy="1478051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26443" y="3745624"/>
            <a:ext cx="1710904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EF91E2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 de zinc</a:t>
            </a:r>
            <a:endParaRPr lang="fr-FR" sz="2000" dirty="0"/>
          </a:p>
        </p:txBody>
      </p:sp>
      <p:cxnSp>
        <p:nvCxnSpPr>
          <p:cNvPr id="22" name="Connecteur droit 21"/>
          <p:cNvCxnSpPr/>
          <p:nvPr/>
        </p:nvCxnSpPr>
        <p:spPr>
          <a:xfrm flipH="1" flipV="1">
            <a:off x="7789653" y="3010494"/>
            <a:ext cx="326007" cy="935185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94506" y="3018720"/>
            <a:ext cx="1710904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EF91E2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 de cuivre</a:t>
            </a:r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2305411" y="3218775"/>
            <a:ext cx="1838144" cy="259311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4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5374256" y="5339751"/>
                <a:ext cx="3467819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EF91E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Réduction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→4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56" y="5339751"/>
                <a:ext cx="3467819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2459"/>
                </a:stretch>
              </a:blipFill>
              <a:ln w="38100">
                <a:solidFill>
                  <a:srgbClr val="EF91E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>
            <a:endCxn id="2" idx="0"/>
          </p:cNvCxnSpPr>
          <p:nvPr/>
        </p:nvCxnSpPr>
        <p:spPr>
          <a:xfrm>
            <a:off x="6719977" y="3364302"/>
            <a:ext cx="388189" cy="1975449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endCxn id="2" idx="0"/>
          </p:cNvCxnSpPr>
          <p:nvPr/>
        </p:nvCxnSpPr>
        <p:spPr>
          <a:xfrm flipH="1">
            <a:off x="7108166" y="2915728"/>
            <a:ext cx="1906438" cy="2424023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418162" y="3579962"/>
            <a:ext cx="2690003" cy="1759789"/>
          </a:xfrm>
          <a:prstGeom prst="line">
            <a:avLst/>
          </a:prstGeom>
          <a:ln w="28575">
            <a:solidFill>
              <a:srgbClr val="EF91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019026" y="396035"/>
                <a:ext cx="3467819" cy="7834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Oxydation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𝑍𝑛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𝑍𝑛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6" y="396035"/>
                <a:ext cx="3467819" cy="783420"/>
              </a:xfrm>
              <a:prstGeom prst="rect">
                <a:avLst/>
              </a:prstGeom>
              <a:blipFill rotWithShape="0">
                <a:blip r:embed="rId4"/>
                <a:stretch>
                  <a:fillRect t="-2239" b="-149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>
            <a:off x="7763774" y="1164566"/>
            <a:ext cx="993473" cy="14837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788543" y="134368"/>
                <a:ext cx="3467819" cy="79162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Oxydation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43" y="134368"/>
                <a:ext cx="3467819" cy="791627"/>
              </a:xfrm>
              <a:prstGeom prst="rect">
                <a:avLst/>
              </a:prstGeom>
              <a:blipFill rotWithShape="0">
                <a:blip r:embed="rId5"/>
                <a:stretch>
                  <a:fillRect t="-1471" b="-735"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19" idx="2"/>
          </p:cNvCxnSpPr>
          <p:nvPr/>
        </p:nvCxnSpPr>
        <p:spPr>
          <a:xfrm>
            <a:off x="3522453" y="925995"/>
            <a:ext cx="895709" cy="10925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522452" y="917788"/>
            <a:ext cx="321334" cy="343423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6642340" y="2648309"/>
            <a:ext cx="983411" cy="189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061386" y="2389517"/>
            <a:ext cx="1088365" cy="1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444401" y="2234241"/>
            <a:ext cx="264184" cy="1130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4058368" y="3718245"/>
            <a:ext cx="298332" cy="1328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35638" y="2176848"/>
                <a:ext cx="6642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638" y="2176848"/>
                <a:ext cx="66423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96456" y="1956352"/>
                <a:ext cx="6642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456" y="1956352"/>
                <a:ext cx="66423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598598" y="2545768"/>
                <a:ext cx="6642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98" y="2545768"/>
                <a:ext cx="6642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4206456" y="4302739"/>
                <a:ext cx="6642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56" y="4302739"/>
                <a:ext cx="664234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9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angle isocèle 25"/>
          <p:cNvSpPr/>
          <p:nvPr/>
        </p:nvSpPr>
        <p:spPr>
          <a:xfrm>
            <a:off x="3629187" y="1319843"/>
            <a:ext cx="618226" cy="3690120"/>
          </a:xfrm>
          <a:prstGeom prst="triangle">
            <a:avLst>
              <a:gd name="adj" fmla="val 46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8794" y="1316966"/>
            <a:ext cx="3416060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45169" y="1316966"/>
            <a:ext cx="3298167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4226944" y="1397479"/>
            <a:ext cx="618226" cy="3700731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0800000">
            <a:off x="3705951" y="1492370"/>
            <a:ext cx="1118748" cy="3512538"/>
          </a:xfrm>
          <a:prstGeom prst="triangle">
            <a:avLst>
              <a:gd name="adj" fmla="val 522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258793" y="1311215"/>
            <a:ext cx="3416060" cy="57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845169" y="1308338"/>
            <a:ext cx="3298167" cy="8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674853" y="1311215"/>
            <a:ext cx="552090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26943" y="1311215"/>
            <a:ext cx="618226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Air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dont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408871" y="5004909"/>
            <a:ext cx="1559944" cy="343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767" r="-676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 flipV="1">
            <a:off x="3467480" y="1605415"/>
            <a:ext cx="8627" cy="33125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𝒈𝒓𝒂𝒅</m:t>
                          </m:r>
                        </m:e>
                      </m:acc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761562" y="2342072"/>
                <a:ext cx="3394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𝑁𝑒𝑟𝑛𝑠𝑡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∝</m:t>
                    </m:r>
                    <m:r>
                      <m:rPr>
                        <m:sty m:val="p"/>
                      </m:rPr>
                      <a:rPr lang="fr-FR" sz="3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⁡([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62" y="2342072"/>
                <a:ext cx="3394391" cy="492443"/>
              </a:xfrm>
              <a:prstGeom prst="rect">
                <a:avLst/>
              </a:prstGeom>
              <a:blipFill>
                <a:blip r:embed="rId6"/>
                <a:stretch>
                  <a:fillRect l="-3717" t="-7500" r="-446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/>
          <p:cNvSpPr txBox="1"/>
          <p:nvPr/>
        </p:nvSpPr>
        <p:spPr>
          <a:xfrm>
            <a:off x="437071" y="4534618"/>
            <a:ext cx="64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</a:t>
            </a:r>
          </a:p>
        </p:txBody>
      </p:sp>
    </p:spTree>
    <p:extLst>
      <p:ext uri="{BB962C8B-B14F-4D97-AF65-F5344CB8AC3E}">
        <p14:creationId xmlns:p14="http://schemas.microsoft.com/office/powerpoint/2010/main" val="168462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angle isocèle 25"/>
          <p:cNvSpPr/>
          <p:nvPr/>
        </p:nvSpPr>
        <p:spPr>
          <a:xfrm>
            <a:off x="3629187" y="1319843"/>
            <a:ext cx="618226" cy="3690120"/>
          </a:xfrm>
          <a:prstGeom prst="triangle">
            <a:avLst>
              <a:gd name="adj" fmla="val 46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8794" y="1316966"/>
            <a:ext cx="3416060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45169" y="1316966"/>
            <a:ext cx="3298167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4226944" y="1397479"/>
            <a:ext cx="618226" cy="3700731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0800000">
            <a:off x="3705951" y="1492370"/>
            <a:ext cx="1118748" cy="3512538"/>
          </a:xfrm>
          <a:prstGeom prst="triangle">
            <a:avLst>
              <a:gd name="adj" fmla="val 522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258793" y="1311215"/>
            <a:ext cx="3416060" cy="57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845169" y="1308338"/>
            <a:ext cx="3298167" cy="8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674853" y="1311215"/>
            <a:ext cx="552090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26943" y="1311215"/>
            <a:ext cx="618226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Air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dont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408871" y="5004909"/>
            <a:ext cx="1559944" cy="343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767" r="-676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 flipV="1">
            <a:off x="3467480" y="1605415"/>
            <a:ext cx="8627" cy="33125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𝒈𝒓𝒂𝒅</m:t>
                          </m:r>
                        </m:e>
                      </m:acc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741092" y="590165"/>
                <a:ext cx="3394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𝑁𝑒𝑟𝑛𝑠𝑡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∝</m:t>
                    </m:r>
                    <m:r>
                      <m:rPr>
                        <m:sty m:val="p"/>
                      </m:rPr>
                      <a:rPr lang="fr-FR" sz="3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⁡([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92" y="590165"/>
                <a:ext cx="3394391" cy="492443"/>
              </a:xfrm>
              <a:prstGeom prst="rect">
                <a:avLst/>
              </a:prstGeom>
              <a:blipFill>
                <a:blip r:embed="rId6"/>
                <a:stretch>
                  <a:fillRect l="-4104" t="-7500" r="-485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/>
          <p:cNvSpPr txBox="1"/>
          <p:nvPr/>
        </p:nvSpPr>
        <p:spPr>
          <a:xfrm>
            <a:off x="437071" y="4534618"/>
            <a:ext cx="64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8B0EFD-BC56-0F4A-85D6-13A21C04353A}"/>
              </a:ext>
            </a:extLst>
          </p:cNvPr>
          <p:cNvSpPr txBox="1"/>
          <p:nvPr/>
        </p:nvSpPr>
        <p:spPr>
          <a:xfrm>
            <a:off x="8339208" y="2241448"/>
            <a:ext cx="3796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Atteinte d’équilibre : homogénéisation des potentiels</a:t>
            </a:r>
          </a:p>
        </p:txBody>
      </p:sp>
    </p:spTree>
    <p:extLst>
      <p:ext uri="{BB962C8B-B14F-4D97-AF65-F5344CB8AC3E}">
        <p14:creationId xmlns:p14="http://schemas.microsoft.com/office/powerpoint/2010/main" val="188187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angle isocèle 25"/>
          <p:cNvSpPr/>
          <p:nvPr/>
        </p:nvSpPr>
        <p:spPr>
          <a:xfrm>
            <a:off x="3629187" y="1319843"/>
            <a:ext cx="618226" cy="3690120"/>
          </a:xfrm>
          <a:prstGeom prst="triangle">
            <a:avLst>
              <a:gd name="adj" fmla="val 46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8794" y="1316966"/>
            <a:ext cx="3416060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45169" y="1316966"/>
            <a:ext cx="3298167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4226944" y="1397479"/>
            <a:ext cx="618226" cy="3700731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0800000">
            <a:off x="3705951" y="1492370"/>
            <a:ext cx="1118748" cy="3512538"/>
          </a:xfrm>
          <a:prstGeom prst="triangle">
            <a:avLst>
              <a:gd name="adj" fmla="val 522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258793" y="1311215"/>
            <a:ext cx="3416060" cy="57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845169" y="1308338"/>
            <a:ext cx="3298167" cy="8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674853" y="1311215"/>
            <a:ext cx="552090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26943" y="1311215"/>
            <a:ext cx="618226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Air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dont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408871" y="5004909"/>
            <a:ext cx="1559944" cy="343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767" r="-676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 flipV="1">
            <a:off x="3467480" y="1605415"/>
            <a:ext cx="8627" cy="33125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𝒈𝒓𝒂𝒅</m:t>
                          </m:r>
                        </m:e>
                      </m:acc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741092" y="590165"/>
                <a:ext cx="3394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𝑁𝑒𝑟𝑛𝑠𝑡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∝</m:t>
                    </m:r>
                    <m:r>
                      <m:rPr>
                        <m:sty m:val="p"/>
                      </m:rPr>
                      <a:rPr lang="fr-FR" sz="3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⁡([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92" y="590165"/>
                <a:ext cx="3394391" cy="492443"/>
              </a:xfrm>
              <a:prstGeom prst="rect">
                <a:avLst/>
              </a:prstGeom>
              <a:blipFill>
                <a:blip r:embed="rId6"/>
                <a:stretch>
                  <a:fillRect l="-4104" t="-7500" r="-485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/>
          <p:cNvSpPr txBox="1"/>
          <p:nvPr/>
        </p:nvSpPr>
        <p:spPr>
          <a:xfrm>
            <a:off x="437071" y="4534618"/>
            <a:ext cx="64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</a:t>
            </a:r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8C45B30C-C3EE-DB45-87A6-A317826FFCA7}"/>
              </a:ext>
            </a:extLst>
          </p:cNvPr>
          <p:cNvSpPr/>
          <p:nvPr/>
        </p:nvSpPr>
        <p:spPr>
          <a:xfrm>
            <a:off x="437072" y="5754756"/>
            <a:ext cx="1014042" cy="5764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CCEFDF-CAEF-4B4C-921F-A64FD6896232}"/>
              </a:ext>
            </a:extLst>
          </p:cNvPr>
          <p:cNvSpPr txBox="1"/>
          <p:nvPr/>
        </p:nvSpPr>
        <p:spPr>
          <a:xfrm>
            <a:off x="1561058" y="5609558"/>
            <a:ext cx="3001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Diminution du potentiel en surface, augmentation en profondeur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D7A6FF2-5C94-F44A-AEC1-38CAF9E83CF7}"/>
              </a:ext>
            </a:extLst>
          </p:cNvPr>
          <p:cNvSpPr txBox="1"/>
          <p:nvPr/>
        </p:nvSpPr>
        <p:spPr>
          <a:xfrm>
            <a:off x="8339208" y="2241448"/>
            <a:ext cx="3796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Atteinte d’équilibre : homogénéisation des potentiels</a:t>
            </a:r>
          </a:p>
        </p:txBody>
      </p:sp>
    </p:spTree>
    <p:extLst>
      <p:ext uri="{BB962C8B-B14F-4D97-AF65-F5344CB8AC3E}">
        <p14:creationId xmlns:p14="http://schemas.microsoft.com/office/powerpoint/2010/main" val="349328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8794" y="1316966"/>
            <a:ext cx="3416060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45169" y="1316966"/>
            <a:ext cx="3298167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258793" y="1311215"/>
            <a:ext cx="3416060" cy="57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845169" y="1308338"/>
            <a:ext cx="3298167" cy="8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Air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dont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408871" y="5004909"/>
            <a:ext cx="1559944" cy="343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3467480" y="1605415"/>
            <a:ext cx="8627" cy="33125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𝒈𝒓𝒂𝒅</m:t>
                          </m:r>
                        </m:e>
                      </m:acc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741092" y="590165"/>
                <a:ext cx="3394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𝑁𝑒𝑟𝑛𝑠𝑡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∝</m:t>
                    </m:r>
                    <m:r>
                      <m:rPr>
                        <m:sty m:val="p"/>
                      </m:rPr>
                      <a:rPr lang="fr-FR" sz="3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⁡([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92" y="590165"/>
                <a:ext cx="3394391" cy="492443"/>
              </a:xfrm>
              <a:prstGeom prst="rect">
                <a:avLst/>
              </a:prstGeom>
              <a:blipFill>
                <a:blip r:embed="rId6"/>
                <a:stretch>
                  <a:fillRect l="-4104" t="-7500" r="-485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/>
          <p:cNvSpPr txBox="1"/>
          <p:nvPr/>
        </p:nvSpPr>
        <p:spPr>
          <a:xfrm>
            <a:off x="437071" y="4534618"/>
            <a:ext cx="64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5AFD80-E7AF-F84D-9D34-54E5E5F50B23}"/>
              </a:ext>
            </a:extLst>
          </p:cNvPr>
          <p:cNvSpPr txBox="1"/>
          <p:nvPr/>
        </p:nvSpPr>
        <p:spPr>
          <a:xfrm>
            <a:off x="8339208" y="2241448"/>
            <a:ext cx="3796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Atteinte d’équilibre : homogénéisation des potentiels</a:t>
            </a:r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3DF24053-6738-F647-8F84-58662FE20613}"/>
              </a:ext>
            </a:extLst>
          </p:cNvPr>
          <p:cNvSpPr/>
          <p:nvPr/>
        </p:nvSpPr>
        <p:spPr>
          <a:xfrm>
            <a:off x="437072" y="5744817"/>
            <a:ext cx="1014042" cy="5764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5013E8-EB9D-7A4A-A423-CC77A4B8D22F}"/>
              </a:ext>
            </a:extLst>
          </p:cNvPr>
          <p:cNvSpPr txBox="1"/>
          <p:nvPr/>
        </p:nvSpPr>
        <p:spPr>
          <a:xfrm>
            <a:off x="1561058" y="5599619"/>
            <a:ext cx="3001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Diminution du potentiel en surface, augmentation en profondeur</a:t>
            </a:r>
          </a:p>
        </p:txBody>
      </p:sp>
      <p:sp>
        <p:nvSpPr>
          <p:cNvPr id="4" name="Flèche vers la droite 3">
            <a:extLst>
              <a:ext uri="{FF2B5EF4-FFF2-40B4-BE49-F238E27FC236}">
                <a16:creationId xmlns:a16="http://schemas.microsoft.com/office/drawing/2014/main" id="{6F52D8C0-3E46-5B4A-A80D-1D9B0A0D2D5A}"/>
              </a:ext>
            </a:extLst>
          </p:cNvPr>
          <p:cNvSpPr/>
          <p:nvPr/>
        </p:nvSpPr>
        <p:spPr>
          <a:xfrm>
            <a:off x="5216441" y="5650861"/>
            <a:ext cx="874643" cy="670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38659C-C4C4-FD47-BEAE-ADCA026E7663}"/>
              </a:ext>
            </a:extLst>
          </p:cNvPr>
          <p:cNvSpPr txBox="1"/>
          <p:nvPr/>
        </p:nvSpPr>
        <p:spPr>
          <a:xfrm>
            <a:off x="6494251" y="5560673"/>
            <a:ext cx="5134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FF0000"/>
                </a:solidFill>
              </a:rPr>
              <a:t>Réduction de O2 en surface, </a:t>
            </a:r>
          </a:p>
          <a:p>
            <a:pPr algn="ctr"/>
            <a:r>
              <a:rPr lang="fr-FR" sz="2800" b="1" u="sng" dirty="0">
                <a:solidFill>
                  <a:srgbClr val="FF0000"/>
                </a:solidFill>
              </a:rPr>
              <a:t>oxydation de Fe en profondeur</a:t>
            </a:r>
          </a:p>
        </p:txBody>
      </p:sp>
      <p:sp>
        <p:nvSpPr>
          <p:cNvPr id="62" name="Triangle isocèle 25">
            <a:extLst>
              <a:ext uri="{FF2B5EF4-FFF2-40B4-BE49-F238E27FC236}">
                <a16:creationId xmlns:a16="http://schemas.microsoft.com/office/drawing/2014/main" id="{07A8ABE7-A8E3-1148-86B9-287AE28E35C3}"/>
              </a:ext>
            </a:extLst>
          </p:cNvPr>
          <p:cNvSpPr/>
          <p:nvPr/>
        </p:nvSpPr>
        <p:spPr>
          <a:xfrm>
            <a:off x="3629187" y="1319843"/>
            <a:ext cx="618226" cy="3690120"/>
          </a:xfrm>
          <a:prstGeom prst="triangle">
            <a:avLst>
              <a:gd name="adj" fmla="val 46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isocèle 24">
            <a:extLst>
              <a:ext uri="{FF2B5EF4-FFF2-40B4-BE49-F238E27FC236}">
                <a16:creationId xmlns:a16="http://schemas.microsoft.com/office/drawing/2014/main" id="{C09868E7-8D7A-6D4E-A797-97D770CAD556}"/>
              </a:ext>
            </a:extLst>
          </p:cNvPr>
          <p:cNvSpPr/>
          <p:nvPr/>
        </p:nvSpPr>
        <p:spPr>
          <a:xfrm>
            <a:off x="4226944" y="1397479"/>
            <a:ext cx="618226" cy="3700731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iangle isocèle 13">
            <a:extLst>
              <a:ext uri="{FF2B5EF4-FFF2-40B4-BE49-F238E27FC236}">
                <a16:creationId xmlns:a16="http://schemas.microsoft.com/office/drawing/2014/main" id="{1417F1DA-6DC9-BE4F-A334-C80F79713A16}"/>
              </a:ext>
            </a:extLst>
          </p:cNvPr>
          <p:cNvSpPr/>
          <p:nvPr/>
        </p:nvSpPr>
        <p:spPr>
          <a:xfrm rot="10800000">
            <a:off x="3705951" y="1492370"/>
            <a:ext cx="1118748" cy="3512538"/>
          </a:xfrm>
          <a:prstGeom prst="triangle">
            <a:avLst>
              <a:gd name="adj" fmla="val 522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5DF72A2-4333-1042-B0A0-194E79767941}"/>
              </a:ext>
            </a:extLst>
          </p:cNvPr>
          <p:cNvCxnSpPr/>
          <p:nvPr/>
        </p:nvCxnSpPr>
        <p:spPr>
          <a:xfrm>
            <a:off x="3674853" y="1311215"/>
            <a:ext cx="552090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146B120-B672-8943-B11F-5771AD6B3355}"/>
              </a:ext>
            </a:extLst>
          </p:cNvPr>
          <p:cNvCxnSpPr/>
          <p:nvPr/>
        </p:nvCxnSpPr>
        <p:spPr>
          <a:xfrm flipH="1">
            <a:off x="4226943" y="1311215"/>
            <a:ext cx="618226" cy="368506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10D4CA6-700D-F84F-A188-3B57E1295C86}"/>
                  </a:ext>
                </a:extLst>
              </p:cNvPr>
              <p:cNvSpPr/>
              <p:nvPr/>
            </p:nvSpPr>
            <p:spPr>
              <a:xfrm>
                <a:off x="3882584" y="3488740"/>
                <a:ext cx="918007" cy="459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10D4CA6-700D-F84F-A188-3B57E129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84" y="3488740"/>
                <a:ext cx="918007" cy="459293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>
            <a:extLst>
              <a:ext uri="{FF2B5EF4-FFF2-40B4-BE49-F238E27FC236}">
                <a16:creationId xmlns:a16="http://schemas.microsoft.com/office/drawing/2014/main" id="{76DB01CB-2425-EA48-B269-B5604A9E1DEF}"/>
              </a:ext>
            </a:extLst>
          </p:cNvPr>
          <p:cNvSpPr/>
          <p:nvPr/>
        </p:nvSpPr>
        <p:spPr>
          <a:xfrm rot="9565950">
            <a:off x="4190576" y="3486199"/>
            <a:ext cx="667427" cy="67886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132EE71-2B15-9149-93D3-AFD511A92E3C}"/>
              </a:ext>
            </a:extLst>
          </p:cNvPr>
          <p:cNvCxnSpPr/>
          <p:nvPr/>
        </p:nvCxnSpPr>
        <p:spPr>
          <a:xfrm flipH="1">
            <a:off x="4779033" y="2239730"/>
            <a:ext cx="84655" cy="170357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E16CEF3-B7E0-8742-A44F-3707D1B29AD6}"/>
                  </a:ext>
                </a:extLst>
              </p:cNvPr>
              <p:cNvSpPr txBox="1"/>
              <p:nvPr/>
            </p:nvSpPr>
            <p:spPr>
              <a:xfrm>
                <a:off x="4912638" y="2830800"/>
                <a:ext cx="484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E16CEF3-B7E0-8742-A44F-3707D1B2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38" y="2830800"/>
                <a:ext cx="484620" cy="430887"/>
              </a:xfrm>
              <a:prstGeom prst="rect">
                <a:avLst/>
              </a:prstGeom>
              <a:blipFill>
                <a:blip r:embed="rId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5D3639A-1721-2247-815E-123268386A0F}"/>
                  </a:ext>
                </a:extLst>
              </p:cNvPr>
              <p:cNvSpPr txBox="1"/>
              <p:nvPr/>
            </p:nvSpPr>
            <p:spPr>
              <a:xfrm>
                <a:off x="3816905" y="2098418"/>
                <a:ext cx="685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𝐻𝑂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5D3639A-1721-2247-815E-12326838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05" y="2098418"/>
                <a:ext cx="685509" cy="369332"/>
              </a:xfrm>
              <a:prstGeom prst="rect">
                <a:avLst/>
              </a:prstGeom>
              <a:blipFill>
                <a:blip r:embed="rId9"/>
                <a:stretch>
                  <a:fillRect l="-909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CF151C2F-B274-1347-BDB9-F5D31DA6BD66}"/>
              </a:ext>
            </a:extLst>
          </p:cNvPr>
          <p:cNvSpPr/>
          <p:nvPr/>
        </p:nvSpPr>
        <p:spPr>
          <a:xfrm rot="6295041">
            <a:off x="4196089" y="1757270"/>
            <a:ext cx="667427" cy="435883"/>
          </a:xfrm>
          <a:prstGeom prst="arc">
            <a:avLst>
              <a:gd name="adj1" fmla="val 10534887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AC01C412-6F9E-5E44-9CC6-25D90969EA1E}"/>
                  </a:ext>
                </a:extLst>
              </p:cNvPr>
              <p:cNvSpPr txBox="1"/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AC01C412-6F9E-5E44-9CC6-25D90969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blipFill>
                <a:blip r:embed="rId10"/>
                <a:stretch>
                  <a:fillRect l="-7692" r="-4615" b="-18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279D349-2764-AA43-B5E3-1934021AF5B2}"/>
                  </a:ext>
                </a:extLst>
              </p:cNvPr>
              <p:cNvSpPr/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279D349-2764-AA43-B5E3-1934021AF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46" y="3907452"/>
                <a:ext cx="1018356" cy="564706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39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8793" y="5327792"/>
            <a:ext cx="7884543" cy="110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>
            <a:off x="3629187" y="1319843"/>
            <a:ext cx="618226" cy="3690120"/>
          </a:xfrm>
          <a:prstGeom prst="triangle">
            <a:avLst>
              <a:gd name="adj" fmla="val 46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8794" y="1316966"/>
            <a:ext cx="3416060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845169" y="1316966"/>
            <a:ext cx="3298167" cy="4031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4226944" y="1397479"/>
            <a:ext cx="618226" cy="3700731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408871" y="5004909"/>
            <a:ext cx="1559944" cy="343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408869" y="4025878"/>
            <a:ext cx="1604515" cy="20158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0800000">
            <a:off x="3705951" y="1492370"/>
            <a:ext cx="1118748" cy="3512538"/>
          </a:xfrm>
          <a:prstGeom prst="triangle">
            <a:avLst>
              <a:gd name="adj" fmla="val 522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258793" y="1311215"/>
            <a:ext cx="3416060" cy="57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4845169" y="1308338"/>
            <a:ext cx="3298167" cy="86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674853" y="1311215"/>
            <a:ext cx="417748" cy="2760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399472" y="1311215"/>
            <a:ext cx="445697" cy="2760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Air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dont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71" y="215660"/>
                <a:ext cx="239814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44627" y="4949536"/>
                <a:ext cx="1214884" cy="608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627" y="4949536"/>
                <a:ext cx="1214884" cy="608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 rot="9565950">
            <a:off x="4502291" y="5099230"/>
            <a:ext cx="667427" cy="67886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00247" y="5503825"/>
                <a:ext cx="101835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47" y="5503825"/>
                <a:ext cx="1018356" cy="5647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>
            <a:off x="5022541" y="2098418"/>
            <a:ext cx="120868" cy="343020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99374" y="2830798"/>
                <a:ext cx="484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74" y="2830798"/>
                <a:ext cx="48462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816905" y="2098418"/>
                <a:ext cx="685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𝐻𝑂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05" y="2098418"/>
                <a:ext cx="6855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735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 rot="6295041">
            <a:off x="4196089" y="1757270"/>
            <a:ext cx="667427" cy="435883"/>
          </a:xfrm>
          <a:prstGeom prst="arc">
            <a:avLst>
              <a:gd name="adj1" fmla="val 10534887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230" y="1498536"/>
                <a:ext cx="8154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67" r="-676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 flipH="1" flipV="1">
            <a:off x="3254057" y="1558438"/>
            <a:ext cx="10301" cy="432135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𝒈𝒓𝒂𝒅</m:t>
                          </m:r>
                        </m:e>
                      </m:acc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36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22" y="2943489"/>
                <a:ext cx="2192844" cy="6363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437071" y="4534618"/>
            <a:ext cx="64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</a:t>
            </a:r>
          </a:p>
        </p:txBody>
      </p:sp>
      <p:sp>
        <p:nvSpPr>
          <p:cNvPr id="8" name="Arc 7"/>
          <p:cNvSpPr/>
          <p:nvPr/>
        </p:nvSpPr>
        <p:spPr>
          <a:xfrm rot="10800000">
            <a:off x="3408871" y="4028363"/>
            <a:ext cx="1604513" cy="2029089"/>
          </a:xfrm>
          <a:prstGeom prst="arc">
            <a:avLst>
              <a:gd name="adj1" fmla="val 6038997"/>
              <a:gd name="adj2" fmla="val 4906843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276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517DC-8819-B544-885F-D699D141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Anode sacrificielle de Zinc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FF90D-AA92-F648-B98F-B842B834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E°(Zn2+/Zn) &lt; E°(Fe2+/Fe) : </a:t>
            </a:r>
            <a:r>
              <a:rPr lang="fr-FR" dirty="0" err="1"/>
              <a:t>zn</a:t>
            </a:r>
            <a:r>
              <a:rPr lang="fr-FR" dirty="0"/>
              <a:t> oxydé en priorité</a:t>
            </a:r>
          </a:p>
          <a:p>
            <a:r>
              <a:rPr lang="fr-FR" dirty="0"/>
              <a:t>Eta H+ -&gt;H2 sur Zn plus grand que sur fer : courant plus fort que si </a:t>
            </a:r>
            <a:r>
              <a:rPr lang="fr-FR" dirty="0" err="1"/>
              <a:t>zn</a:t>
            </a:r>
            <a:r>
              <a:rPr lang="fr-FR" dirty="0"/>
              <a:t> tout seul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83F303-915E-D340-8698-4BF470A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22" y="2612032"/>
            <a:ext cx="7868478" cy="36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5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BB4F643-9E95-5047-9E99-DBB0C343D102}"/>
              </a:ext>
            </a:extLst>
          </p:cNvPr>
          <p:cNvCxnSpPr/>
          <p:nvPr/>
        </p:nvCxnSpPr>
        <p:spPr>
          <a:xfrm>
            <a:off x="1526876" y="5658928"/>
            <a:ext cx="737558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6561725-21F5-D149-8D83-878AB72BE3AA}"/>
              </a:ext>
            </a:extLst>
          </p:cNvPr>
          <p:cNvCxnSpPr/>
          <p:nvPr/>
        </p:nvCxnSpPr>
        <p:spPr>
          <a:xfrm>
            <a:off x="175655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1D19BB9-3173-9C4E-AF5D-41B52E966535}"/>
              </a:ext>
            </a:extLst>
          </p:cNvPr>
          <p:cNvCxnSpPr/>
          <p:nvPr/>
        </p:nvCxnSpPr>
        <p:spPr>
          <a:xfrm>
            <a:off x="1980842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8D70378-70EA-B34F-A525-17693B26784B}"/>
              </a:ext>
            </a:extLst>
          </p:cNvPr>
          <p:cNvCxnSpPr/>
          <p:nvPr/>
        </p:nvCxnSpPr>
        <p:spPr>
          <a:xfrm>
            <a:off x="220512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7554605-F3D9-BB4A-9EAD-908238DDC8DB}"/>
              </a:ext>
            </a:extLst>
          </p:cNvPr>
          <p:cNvCxnSpPr/>
          <p:nvPr/>
        </p:nvCxnSpPr>
        <p:spPr>
          <a:xfrm>
            <a:off x="243516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EBC885-E83F-5E45-B1A4-4CF58CD541A5}"/>
              </a:ext>
            </a:extLst>
          </p:cNvPr>
          <p:cNvCxnSpPr/>
          <p:nvPr/>
        </p:nvCxnSpPr>
        <p:spPr>
          <a:xfrm>
            <a:off x="26594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E16AAA2-AE86-7448-B7A3-2751DA71A48D}"/>
              </a:ext>
            </a:extLst>
          </p:cNvPr>
          <p:cNvCxnSpPr/>
          <p:nvPr/>
        </p:nvCxnSpPr>
        <p:spPr>
          <a:xfrm>
            <a:off x="288661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82C24F-72E9-7D40-A6E1-512908A3A3FB}"/>
              </a:ext>
            </a:extLst>
          </p:cNvPr>
          <p:cNvCxnSpPr/>
          <p:nvPr/>
        </p:nvCxnSpPr>
        <p:spPr>
          <a:xfrm>
            <a:off x="31166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39A215-AEB3-FF41-8828-EEAB13BD553B}"/>
              </a:ext>
            </a:extLst>
          </p:cNvPr>
          <p:cNvCxnSpPr/>
          <p:nvPr/>
        </p:nvCxnSpPr>
        <p:spPr>
          <a:xfrm>
            <a:off x="3340940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5A4BFCA-429D-EB4E-898A-1D5F4D74E788}"/>
              </a:ext>
            </a:extLst>
          </p:cNvPr>
          <p:cNvCxnSpPr/>
          <p:nvPr/>
        </p:nvCxnSpPr>
        <p:spPr>
          <a:xfrm>
            <a:off x="356522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B256C81-217B-CB49-A294-DD6C1D7BBBE7}"/>
              </a:ext>
            </a:extLst>
          </p:cNvPr>
          <p:cNvCxnSpPr/>
          <p:nvPr/>
        </p:nvCxnSpPr>
        <p:spPr>
          <a:xfrm>
            <a:off x="3795264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7F575E0-7340-0C40-A146-AC35A85AD434}"/>
              </a:ext>
            </a:extLst>
          </p:cNvPr>
          <p:cNvCxnSpPr/>
          <p:nvPr/>
        </p:nvCxnSpPr>
        <p:spPr>
          <a:xfrm>
            <a:off x="4019551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D162188-FC8A-274B-8535-0B032C60491C}"/>
              </a:ext>
            </a:extLst>
          </p:cNvPr>
          <p:cNvCxnSpPr/>
          <p:nvPr/>
        </p:nvCxnSpPr>
        <p:spPr>
          <a:xfrm>
            <a:off x="424958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37A5485-DE05-8442-9191-1E136B1ED4F0}"/>
                  </a:ext>
                </a:extLst>
              </p:cNvPr>
              <p:cNvSpPr txBox="1"/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37A5485-DE05-8442-9191-1E136B1E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blipFill>
                <a:blip r:embed="rId2"/>
                <a:stretch>
                  <a:fillRect l="-6316" r="-5263" b="-255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829E180-1FFC-114B-A3CE-CF25117F1527}"/>
              </a:ext>
            </a:extLst>
          </p:cNvPr>
          <p:cNvCxnSpPr/>
          <p:nvPr/>
        </p:nvCxnSpPr>
        <p:spPr>
          <a:xfrm>
            <a:off x="447962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10BF6C-3BD6-1444-BC25-ED09568986F0}"/>
              </a:ext>
            </a:extLst>
          </p:cNvPr>
          <p:cNvCxnSpPr/>
          <p:nvPr/>
        </p:nvCxnSpPr>
        <p:spPr>
          <a:xfrm>
            <a:off x="470391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F22B21B-E0E7-354E-B374-B9AE50943168}"/>
              </a:ext>
            </a:extLst>
          </p:cNvPr>
          <p:cNvCxnSpPr/>
          <p:nvPr/>
        </p:nvCxnSpPr>
        <p:spPr>
          <a:xfrm>
            <a:off x="492820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4CA9037-5618-6244-BAFF-E92C850E346A}"/>
              </a:ext>
            </a:extLst>
          </p:cNvPr>
          <p:cNvCxnSpPr/>
          <p:nvPr/>
        </p:nvCxnSpPr>
        <p:spPr>
          <a:xfrm>
            <a:off x="515823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3AB1A2D-678D-B54B-8F8B-6A86848D9DAC}"/>
              </a:ext>
            </a:extLst>
          </p:cNvPr>
          <p:cNvCxnSpPr/>
          <p:nvPr/>
        </p:nvCxnSpPr>
        <p:spPr>
          <a:xfrm>
            <a:off x="53825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74638AE-4BF3-564B-81E1-12199283332B}"/>
              </a:ext>
            </a:extLst>
          </p:cNvPr>
          <p:cNvCxnSpPr/>
          <p:nvPr/>
        </p:nvCxnSpPr>
        <p:spPr>
          <a:xfrm>
            <a:off x="560968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8B964A6-C7F6-E447-B23A-BBEC9FEBBE81}"/>
              </a:ext>
            </a:extLst>
          </p:cNvPr>
          <p:cNvCxnSpPr/>
          <p:nvPr/>
        </p:nvCxnSpPr>
        <p:spPr>
          <a:xfrm>
            <a:off x="58397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61264A7-F3CC-D344-ACFD-B654AD41A54D}"/>
              </a:ext>
            </a:extLst>
          </p:cNvPr>
          <p:cNvCxnSpPr/>
          <p:nvPr/>
        </p:nvCxnSpPr>
        <p:spPr>
          <a:xfrm>
            <a:off x="6064012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884429A-F2CE-B547-A66B-2DE5F7F0AB63}"/>
              </a:ext>
            </a:extLst>
          </p:cNvPr>
          <p:cNvCxnSpPr/>
          <p:nvPr/>
        </p:nvCxnSpPr>
        <p:spPr>
          <a:xfrm>
            <a:off x="628829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8AABE77-6FD2-D642-8AFC-47059A4DED27}"/>
              </a:ext>
            </a:extLst>
          </p:cNvPr>
          <p:cNvCxnSpPr/>
          <p:nvPr/>
        </p:nvCxnSpPr>
        <p:spPr>
          <a:xfrm>
            <a:off x="651833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6ACC764-3614-4840-86A9-0E2148A973DF}"/>
              </a:ext>
            </a:extLst>
          </p:cNvPr>
          <p:cNvCxnSpPr/>
          <p:nvPr/>
        </p:nvCxnSpPr>
        <p:spPr>
          <a:xfrm>
            <a:off x="6742623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2C4FC79-B363-F649-8873-DB7C963C1C3E}"/>
              </a:ext>
            </a:extLst>
          </p:cNvPr>
          <p:cNvSpPr txBox="1"/>
          <p:nvPr/>
        </p:nvSpPr>
        <p:spPr>
          <a:xfrm>
            <a:off x="1378789" y="57914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ED558E2-0245-B142-9DFF-C38CBCB8ADD3}"/>
              </a:ext>
            </a:extLst>
          </p:cNvPr>
          <p:cNvSpPr txBox="1"/>
          <p:nvPr/>
        </p:nvSpPr>
        <p:spPr>
          <a:xfrm>
            <a:off x="1833114" y="5801069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4BC8D22-BCBB-544E-AF38-39D3B8DCF24E}"/>
              </a:ext>
            </a:extLst>
          </p:cNvPr>
          <p:cNvSpPr txBox="1"/>
          <p:nvPr/>
        </p:nvSpPr>
        <p:spPr>
          <a:xfrm>
            <a:off x="228743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5ED03C-2846-2F4F-B2F2-EB712FFEE010}"/>
              </a:ext>
            </a:extLst>
          </p:cNvPr>
          <p:cNvSpPr txBox="1"/>
          <p:nvPr/>
        </p:nvSpPr>
        <p:spPr>
          <a:xfrm>
            <a:off x="274391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15E94C-77D3-FC44-B0A7-640425761201}"/>
              </a:ext>
            </a:extLst>
          </p:cNvPr>
          <p:cNvSpPr txBox="1"/>
          <p:nvPr/>
        </p:nvSpPr>
        <p:spPr>
          <a:xfrm>
            <a:off x="3193212" y="579675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CC8274D-75F8-9C44-8794-AEC31076CA9E}"/>
              </a:ext>
            </a:extLst>
          </p:cNvPr>
          <p:cNvSpPr txBox="1"/>
          <p:nvPr/>
        </p:nvSpPr>
        <p:spPr>
          <a:xfrm>
            <a:off x="3651130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58D5B9B-F8B2-7243-8098-610B523E4680}"/>
              </a:ext>
            </a:extLst>
          </p:cNvPr>
          <p:cNvSpPr txBox="1"/>
          <p:nvPr/>
        </p:nvSpPr>
        <p:spPr>
          <a:xfrm>
            <a:off x="7645880" y="5790158"/>
            <a:ext cx="45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F0E62F6-00E3-AC4B-BCCC-AAAB5D7447DE}"/>
              </a:ext>
            </a:extLst>
          </p:cNvPr>
          <p:cNvSpPr txBox="1"/>
          <p:nvPr/>
        </p:nvSpPr>
        <p:spPr>
          <a:xfrm>
            <a:off x="4558342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3BC0938-EA08-3C4A-9EB7-38D2CFC1B297}"/>
              </a:ext>
            </a:extLst>
          </p:cNvPr>
          <p:cNvSpPr txBox="1"/>
          <p:nvPr/>
        </p:nvSpPr>
        <p:spPr>
          <a:xfrm>
            <a:off x="4098985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4752E9E-F1BD-DA4E-9030-548514054A20}"/>
              </a:ext>
            </a:extLst>
          </p:cNvPr>
          <p:cNvSpPr txBox="1"/>
          <p:nvPr/>
        </p:nvSpPr>
        <p:spPr>
          <a:xfrm>
            <a:off x="7217785" y="5796750"/>
            <a:ext cx="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68D882-AA63-2749-947B-2CE1730FCFA9}"/>
              </a:ext>
            </a:extLst>
          </p:cNvPr>
          <p:cNvSpPr txBox="1"/>
          <p:nvPr/>
        </p:nvSpPr>
        <p:spPr>
          <a:xfrm>
            <a:off x="5015543" y="5800711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CA06B94-1776-0044-87A1-13AE5C811F68}"/>
              </a:ext>
            </a:extLst>
          </p:cNvPr>
          <p:cNvSpPr txBox="1"/>
          <p:nvPr/>
        </p:nvSpPr>
        <p:spPr>
          <a:xfrm>
            <a:off x="6772809" y="5790158"/>
            <a:ext cx="4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40B64CB-C98D-A346-A65A-5BA12E6DD1AE}"/>
              </a:ext>
            </a:extLst>
          </p:cNvPr>
          <p:cNvSpPr txBox="1"/>
          <p:nvPr/>
        </p:nvSpPr>
        <p:spPr>
          <a:xfrm>
            <a:off x="5461599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F55F8D5-CDA3-E745-BF34-5339331F2E36}"/>
              </a:ext>
            </a:extLst>
          </p:cNvPr>
          <p:cNvSpPr txBox="1"/>
          <p:nvPr/>
        </p:nvSpPr>
        <p:spPr>
          <a:xfrm>
            <a:off x="6330709" y="5790158"/>
            <a:ext cx="4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6BEE1E9-7AE1-9047-A731-BDAD5CD23E07}"/>
              </a:ext>
            </a:extLst>
          </p:cNvPr>
          <p:cNvSpPr txBox="1"/>
          <p:nvPr/>
        </p:nvSpPr>
        <p:spPr>
          <a:xfrm>
            <a:off x="5836127" y="5790158"/>
            <a:ext cx="4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45DDB81-B530-D44F-9C43-BCF524EA4943}"/>
              </a:ext>
            </a:extLst>
          </p:cNvPr>
          <p:cNvCxnSpPr/>
          <p:nvPr/>
        </p:nvCxnSpPr>
        <p:spPr>
          <a:xfrm>
            <a:off x="696691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2C0970A-439F-ED43-BB94-4758CA2C2ABC}"/>
              </a:ext>
            </a:extLst>
          </p:cNvPr>
          <p:cNvCxnSpPr/>
          <p:nvPr/>
        </p:nvCxnSpPr>
        <p:spPr>
          <a:xfrm>
            <a:off x="719119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ADF8721-7CDD-0D48-A5C2-84C576443E75}"/>
              </a:ext>
            </a:extLst>
          </p:cNvPr>
          <p:cNvCxnSpPr/>
          <p:nvPr/>
        </p:nvCxnSpPr>
        <p:spPr>
          <a:xfrm>
            <a:off x="742123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A3CA656-40A6-344C-BF91-C315677F6E02}"/>
              </a:ext>
            </a:extLst>
          </p:cNvPr>
          <p:cNvCxnSpPr/>
          <p:nvPr/>
        </p:nvCxnSpPr>
        <p:spPr>
          <a:xfrm>
            <a:off x="7645521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09B87FB-2A16-A048-9CB5-23AD704AE2FE}"/>
              </a:ext>
            </a:extLst>
          </p:cNvPr>
          <p:cNvCxnSpPr/>
          <p:nvPr/>
        </p:nvCxnSpPr>
        <p:spPr>
          <a:xfrm>
            <a:off x="787555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B0CDC11-817E-9D4F-8CFC-E718071A69A0}"/>
              </a:ext>
            </a:extLst>
          </p:cNvPr>
          <p:cNvSpPr txBox="1"/>
          <p:nvPr/>
        </p:nvSpPr>
        <p:spPr>
          <a:xfrm>
            <a:off x="9061408" y="5352156"/>
            <a:ext cx="117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C9F9494-8F3B-2B48-87AF-A1398A541AF8}"/>
              </a:ext>
            </a:extLst>
          </p:cNvPr>
          <p:cNvCxnSpPr/>
          <p:nvPr/>
        </p:nvCxnSpPr>
        <p:spPr>
          <a:xfrm flipH="1" flipV="1">
            <a:off x="1515655" y="966158"/>
            <a:ext cx="22736" cy="46927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1EBC1474-2E44-6742-98A7-1C73CD32C4F6}"/>
              </a:ext>
            </a:extLst>
          </p:cNvPr>
          <p:cNvCxnSpPr/>
          <p:nvPr/>
        </p:nvCxnSpPr>
        <p:spPr>
          <a:xfrm flipH="1">
            <a:off x="1430391" y="409990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FF73FEE-9807-F849-8460-AE7EA2E80B6B}"/>
              </a:ext>
            </a:extLst>
          </p:cNvPr>
          <p:cNvCxnSpPr/>
          <p:nvPr/>
        </p:nvCxnSpPr>
        <p:spPr>
          <a:xfrm flipH="1">
            <a:off x="1430391" y="438169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8EF3A9A-D494-AB46-8455-73F1076D3042}"/>
              </a:ext>
            </a:extLst>
          </p:cNvPr>
          <p:cNvCxnSpPr/>
          <p:nvPr/>
        </p:nvCxnSpPr>
        <p:spPr>
          <a:xfrm flipH="1">
            <a:off x="1430391" y="381235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6409529-2B48-5143-8DDF-4F554CC9BECD}"/>
              </a:ext>
            </a:extLst>
          </p:cNvPr>
          <p:cNvCxnSpPr/>
          <p:nvPr/>
        </p:nvCxnSpPr>
        <p:spPr>
          <a:xfrm flipH="1">
            <a:off x="1430391" y="3527682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34A06C2-15B1-FD4A-A8CE-120846C1C5F0}"/>
              </a:ext>
            </a:extLst>
          </p:cNvPr>
          <p:cNvCxnSpPr/>
          <p:nvPr/>
        </p:nvCxnSpPr>
        <p:spPr>
          <a:xfrm flipH="1">
            <a:off x="1430391" y="324013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7BD43CB-85AA-BE4B-89D6-6988CB1AB6D3}"/>
              </a:ext>
            </a:extLst>
          </p:cNvPr>
          <p:cNvCxnSpPr/>
          <p:nvPr/>
        </p:nvCxnSpPr>
        <p:spPr>
          <a:xfrm flipH="1">
            <a:off x="1430391" y="524433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943A3C4-CEA0-6844-A4BF-34CCA3101B7C}"/>
              </a:ext>
            </a:extLst>
          </p:cNvPr>
          <p:cNvCxnSpPr/>
          <p:nvPr/>
        </p:nvCxnSpPr>
        <p:spPr>
          <a:xfrm flipH="1">
            <a:off x="1430391" y="552613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EC3BC03-51D3-C54F-86A8-688BAAB472C8}"/>
              </a:ext>
            </a:extLst>
          </p:cNvPr>
          <p:cNvCxnSpPr/>
          <p:nvPr/>
        </p:nvCxnSpPr>
        <p:spPr>
          <a:xfrm flipH="1">
            <a:off x="1430391" y="495679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0E36829-8654-7D48-B321-C9B500FBAB9E}"/>
              </a:ext>
            </a:extLst>
          </p:cNvPr>
          <p:cNvCxnSpPr/>
          <p:nvPr/>
        </p:nvCxnSpPr>
        <p:spPr>
          <a:xfrm flipH="1">
            <a:off x="1430391" y="4672119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52B7DB0-1329-5F4D-BA9D-CA3D2117964A}"/>
              </a:ext>
            </a:extLst>
          </p:cNvPr>
          <p:cNvCxnSpPr/>
          <p:nvPr/>
        </p:nvCxnSpPr>
        <p:spPr>
          <a:xfrm flipH="1">
            <a:off x="1430391" y="181965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5C18107-A5E7-D84D-B0E1-274F9560BDBF}"/>
              </a:ext>
            </a:extLst>
          </p:cNvPr>
          <p:cNvCxnSpPr/>
          <p:nvPr/>
        </p:nvCxnSpPr>
        <p:spPr>
          <a:xfrm flipH="1">
            <a:off x="1430391" y="210144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E294354-B5AE-E344-98E6-F95E13FBC456}"/>
              </a:ext>
            </a:extLst>
          </p:cNvPr>
          <p:cNvCxnSpPr/>
          <p:nvPr/>
        </p:nvCxnSpPr>
        <p:spPr>
          <a:xfrm flipH="1">
            <a:off x="1430391" y="153210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E284CE0-A27E-4346-8973-B6D64A3C3C24}"/>
              </a:ext>
            </a:extLst>
          </p:cNvPr>
          <p:cNvCxnSpPr/>
          <p:nvPr/>
        </p:nvCxnSpPr>
        <p:spPr>
          <a:xfrm flipH="1">
            <a:off x="1430391" y="2964088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ABAD51FB-87D2-174D-A306-325FC7FC9C11}"/>
              </a:ext>
            </a:extLst>
          </p:cNvPr>
          <p:cNvCxnSpPr/>
          <p:nvPr/>
        </p:nvCxnSpPr>
        <p:spPr>
          <a:xfrm flipH="1">
            <a:off x="1430391" y="26765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48B8563-32A3-554B-9AB1-E34F113B55D9}"/>
              </a:ext>
            </a:extLst>
          </p:cNvPr>
          <p:cNvCxnSpPr/>
          <p:nvPr/>
        </p:nvCxnSpPr>
        <p:spPr>
          <a:xfrm flipH="1">
            <a:off x="1430391" y="239187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FA7982B2-97DF-4546-AA52-37B26BA7AB1E}"/>
              </a:ext>
            </a:extLst>
          </p:cNvPr>
          <p:cNvSpPr txBox="1"/>
          <p:nvPr/>
        </p:nvSpPr>
        <p:spPr>
          <a:xfrm>
            <a:off x="1095160" y="346210"/>
            <a:ext cx="10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E(V)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956A2D6-5CFC-6E4B-BD0F-26C54A614E60}"/>
              </a:ext>
            </a:extLst>
          </p:cNvPr>
          <p:cNvSpPr txBox="1"/>
          <p:nvPr/>
        </p:nvSpPr>
        <p:spPr>
          <a:xfrm>
            <a:off x="807436" y="5056367"/>
            <a:ext cx="7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-0,8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10DFD41-9016-2340-A69D-0B23AF40FA83}"/>
              </a:ext>
            </a:extLst>
          </p:cNvPr>
          <p:cNvSpPr txBox="1"/>
          <p:nvPr/>
        </p:nvSpPr>
        <p:spPr>
          <a:xfrm>
            <a:off x="807436" y="4487453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-0,4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CB9087-E077-B042-A745-276F1D9A2CA5}"/>
              </a:ext>
            </a:extLst>
          </p:cNvPr>
          <p:cNvSpPr txBox="1"/>
          <p:nvPr/>
        </p:nvSpPr>
        <p:spPr>
          <a:xfrm>
            <a:off x="1018892" y="39152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6E143F5-2AA0-2845-8294-BEB2F33F98EE}"/>
              </a:ext>
            </a:extLst>
          </p:cNvPr>
          <p:cNvSpPr txBox="1"/>
          <p:nvPr/>
        </p:nvSpPr>
        <p:spPr>
          <a:xfrm>
            <a:off x="838199" y="3341000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2270EDE-263B-BB46-9086-4069FB7E4AF6}"/>
              </a:ext>
            </a:extLst>
          </p:cNvPr>
          <p:cNvSpPr txBox="1"/>
          <p:nvPr/>
        </p:nvSpPr>
        <p:spPr>
          <a:xfrm>
            <a:off x="845232" y="2778156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3352B4C-51E2-574C-B954-01A87218127B}"/>
              </a:ext>
            </a:extLst>
          </p:cNvPr>
          <p:cNvSpPr txBox="1"/>
          <p:nvPr/>
        </p:nvSpPr>
        <p:spPr>
          <a:xfrm>
            <a:off x="859515" y="2208815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9B803AB-6A48-3C42-83B1-A6DC96AD4797}"/>
              </a:ext>
            </a:extLst>
          </p:cNvPr>
          <p:cNvSpPr txBox="1"/>
          <p:nvPr/>
        </p:nvSpPr>
        <p:spPr>
          <a:xfrm>
            <a:off x="866047" y="1636489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25BFA00F-B2AC-9E46-8B6A-D9AF6A8D4E62}"/>
              </a:ext>
            </a:extLst>
          </p:cNvPr>
          <p:cNvCxnSpPr/>
          <p:nvPr/>
        </p:nvCxnSpPr>
        <p:spPr>
          <a:xfrm>
            <a:off x="1500871" y="1305810"/>
            <a:ext cx="6655047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D2EB3738-24BA-1146-B930-0D9153409B6A}"/>
              </a:ext>
            </a:extLst>
          </p:cNvPr>
          <p:cNvCxnSpPr/>
          <p:nvPr/>
        </p:nvCxnSpPr>
        <p:spPr>
          <a:xfrm>
            <a:off x="8155918" y="1305812"/>
            <a:ext cx="0" cy="434693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AB34C26-8560-DD44-B3BC-C19A26EAE529}"/>
              </a:ext>
            </a:extLst>
          </p:cNvPr>
          <p:cNvCxnSpPr/>
          <p:nvPr/>
        </p:nvCxnSpPr>
        <p:spPr>
          <a:xfrm>
            <a:off x="1524733" y="3009335"/>
            <a:ext cx="143412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142E826-389D-DE4E-800B-EF2F8323C0D8}"/>
              </a:ext>
            </a:extLst>
          </p:cNvPr>
          <p:cNvCxnSpPr/>
          <p:nvPr/>
        </p:nvCxnSpPr>
        <p:spPr>
          <a:xfrm>
            <a:off x="2958860" y="1305810"/>
            <a:ext cx="0" cy="17035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98B1BB1-7BB8-0543-80F6-AF2F30CC2910}"/>
              </a:ext>
            </a:extLst>
          </p:cNvPr>
          <p:cNvCxnSpPr/>
          <p:nvPr/>
        </p:nvCxnSpPr>
        <p:spPr>
          <a:xfrm>
            <a:off x="1549238" y="4956790"/>
            <a:ext cx="420853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AE98FA02-C2F1-D040-BF57-3EAE6E53E2DB}"/>
              </a:ext>
            </a:extLst>
          </p:cNvPr>
          <p:cNvCxnSpPr/>
          <p:nvPr/>
        </p:nvCxnSpPr>
        <p:spPr>
          <a:xfrm>
            <a:off x="2958860" y="3009335"/>
            <a:ext cx="2764410" cy="14772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A7822E5-0C86-EB40-8E99-4667AAE15484}"/>
              </a:ext>
            </a:extLst>
          </p:cNvPr>
          <p:cNvCxnSpPr/>
          <p:nvPr/>
        </p:nvCxnSpPr>
        <p:spPr>
          <a:xfrm>
            <a:off x="5737643" y="4486565"/>
            <a:ext cx="0" cy="4702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EC6EDE5-30DA-4D49-B86C-29FD0A9999E9}"/>
              </a:ext>
            </a:extLst>
          </p:cNvPr>
          <p:cNvCxnSpPr/>
          <p:nvPr/>
        </p:nvCxnSpPr>
        <p:spPr>
          <a:xfrm>
            <a:off x="5725248" y="4956790"/>
            <a:ext cx="2421761" cy="44566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3E6591A3-C0FA-B341-BAA7-E0DF3B20B2B8}"/>
              </a:ext>
            </a:extLst>
          </p:cNvPr>
          <p:cNvCxnSpPr/>
          <p:nvPr/>
        </p:nvCxnSpPr>
        <p:spPr>
          <a:xfrm>
            <a:off x="5714401" y="4466670"/>
            <a:ext cx="2441517" cy="4541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2A79019-C4A4-4E49-897F-EEB2DFAC4F98}"/>
                  </a:ext>
                </a:extLst>
              </p:cNvPr>
              <p:cNvSpPr/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2A79019-C4A4-4E49-897F-EEB2DFAC4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E8B3FD-B35A-0843-BF8B-9CAA5059B9CD}"/>
                  </a:ext>
                </a:extLst>
              </p:cNvPr>
              <p:cNvSpPr txBox="1"/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E8B3FD-B35A-0843-BF8B-9CAA5059B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blipFill>
                <a:blip r:embed="rId4"/>
                <a:stretch>
                  <a:fillRect l="-7447" r="-6383" b="-23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382A434-390D-DF40-883F-0A279673BBB1}"/>
                  </a:ext>
                </a:extLst>
              </p:cNvPr>
              <p:cNvSpPr/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 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382A434-390D-DF40-883F-0A279673B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5664E47-D865-E641-BC64-6A07127D9C85}"/>
              </a:ext>
            </a:extLst>
          </p:cNvPr>
          <p:cNvCxnSpPr/>
          <p:nvPr/>
        </p:nvCxnSpPr>
        <p:spPr>
          <a:xfrm>
            <a:off x="1555590" y="4109425"/>
            <a:ext cx="6585067" cy="1195344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B6858B3-6F8C-9D44-99DB-0DFA680FCE2E}"/>
              </a:ext>
            </a:extLst>
          </p:cNvPr>
          <p:cNvCxnSpPr/>
          <p:nvPr/>
        </p:nvCxnSpPr>
        <p:spPr>
          <a:xfrm>
            <a:off x="1512516" y="2356213"/>
            <a:ext cx="6643402" cy="120322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652AB1-89C2-3E4D-8305-8A3AFFFC4FCC}"/>
                  </a:ext>
                </a:extLst>
              </p:cNvPr>
              <p:cNvSpPr/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652AB1-89C2-3E4D-8305-8A3AFFFC4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5E645B8-EA1E-3F41-98F3-F6CA144D293A}"/>
                  </a:ext>
                </a:extLst>
              </p:cNvPr>
              <p:cNvSpPr/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5E645B8-EA1E-3F41-98F3-F6CA144D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  <a:blipFill>
                <a:blip r:embed="rId7"/>
                <a:stretch>
                  <a:fillRect l="-6024" r="-28916" b="-137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CA2F60F-9313-DE40-8FED-1C48E2BB411A}"/>
                  </a:ext>
                </a:extLst>
              </p:cNvPr>
              <p:cNvSpPr/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CA2F60F-9313-DE40-8FED-1C48E2BB4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  <a:blipFill>
                <a:blip r:embed="rId8"/>
                <a:stretch>
                  <a:fillRect l="-3571" r="-13095" b="-137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4FD1A5F-D278-1A49-A9F1-F373987AD426}"/>
                  </a:ext>
                </a:extLst>
              </p:cNvPr>
              <p:cNvSpPr txBox="1"/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4FD1A5F-D278-1A49-A9F1-F373987AD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blipFill>
                <a:blip r:embed="rId9"/>
                <a:stretch>
                  <a:fillRect l="-1418" r="-709" b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50B6EEF-94E2-E746-B410-AD4CAD63C8BD}"/>
                  </a:ext>
                </a:extLst>
              </p:cNvPr>
              <p:cNvSpPr/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b="0" dirty="0">
                    <a:solidFill>
                      <a:srgbClr val="FF0000"/>
                    </a:solidFill>
                  </a:rPr>
                  <a:t>Fe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50B6EEF-94E2-E746-B410-AD4CAD63C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  <a:blipFill>
                <a:blip r:embed="rId10"/>
                <a:stretch>
                  <a:fillRect l="-12000" t="-1000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ZoneTexte 92">
            <a:extLst>
              <a:ext uri="{FF2B5EF4-FFF2-40B4-BE49-F238E27FC236}">
                <a16:creationId xmlns:a16="http://schemas.microsoft.com/office/drawing/2014/main" id="{64706322-2B50-D044-A661-E743C42E82F6}"/>
              </a:ext>
            </a:extLst>
          </p:cNvPr>
          <p:cNvSpPr txBox="1"/>
          <p:nvPr/>
        </p:nvSpPr>
        <p:spPr>
          <a:xfrm>
            <a:off x="8618935" y="610405"/>
            <a:ext cx="3041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Diagramme E-pH du fer </a:t>
            </a:r>
          </a:p>
        </p:txBody>
      </p:sp>
    </p:spTree>
    <p:extLst>
      <p:ext uri="{BB962C8B-B14F-4D97-AF65-F5344CB8AC3E}">
        <p14:creationId xmlns:p14="http://schemas.microsoft.com/office/powerpoint/2010/main" val="24788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/>
          <p:cNvSpPr/>
          <p:nvPr/>
        </p:nvSpPr>
        <p:spPr>
          <a:xfrm>
            <a:off x="5723270" y="4962671"/>
            <a:ext cx="2441362" cy="454167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658026" y="5393800"/>
            <a:ext cx="2506606" cy="2562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555590" y="4956789"/>
            <a:ext cx="4182053" cy="6877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26876" y="5658928"/>
            <a:ext cx="737558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5655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80842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20512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3516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6594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88661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166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40940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6522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795264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019551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4958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447962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70391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2820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15823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3825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60968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8397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064012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28829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51833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42623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378789" y="57914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833114" y="5801069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8743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74391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193212" y="579675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51130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645880" y="5790158"/>
            <a:ext cx="45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558342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098985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217785" y="5796750"/>
            <a:ext cx="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015543" y="5800711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772809" y="5790158"/>
            <a:ext cx="4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61599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330709" y="5790158"/>
            <a:ext cx="4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836127" y="5790158"/>
            <a:ext cx="4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6" name="Connecteur droit 65"/>
          <p:cNvCxnSpPr/>
          <p:nvPr/>
        </p:nvCxnSpPr>
        <p:spPr>
          <a:xfrm>
            <a:off x="696691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19119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42123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645521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87555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9061408" y="5352156"/>
            <a:ext cx="117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cxnSp>
        <p:nvCxnSpPr>
          <p:cNvPr id="77" name="Connecteur droit 76"/>
          <p:cNvCxnSpPr/>
          <p:nvPr/>
        </p:nvCxnSpPr>
        <p:spPr>
          <a:xfrm flipH="1" flipV="1">
            <a:off x="1515655" y="966158"/>
            <a:ext cx="22736" cy="46927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1430391" y="409990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430391" y="438169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1430391" y="381235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1430391" y="3527682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1430391" y="324013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1430391" y="524433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1430391" y="552613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1430391" y="495679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430391" y="4672119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1430391" y="181965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430391" y="210144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1430391" y="153210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1430391" y="2964088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1430391" y="26765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430391" y="239187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1095160" y="346210"/>
            <a:ext cx="10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E(V)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807436" y="5056367"/>
            <a:ext cx="7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-0,8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807436" y="4487453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-0,4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1018892" y="39152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838199" y="3341000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845232" y="2778156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859515" y="2208815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866047" y="1636489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cxnSp>
        <p:nvCxnSpPr>
          <p:cNvPr id="178" name="Connecteur droit 177"/>
          <p:cNvCxnSpPr/>
          <p:nvPr/>
        </p:nvCxnSpPr>
        <p:spPr>
          <a:xfrm>
            <a:off x="1500871" y="1305810"/>
            <a:ext cx="6655047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8155918" y="1305812"/>
            <a:ext cx="0" cy="434693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524733" y="3009335"/>
            <a:ext cx="143412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958860" y="1305810"/>
            <a:ext cx="0" cy="17035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549238" y="4956790"/>
            <a:ext cx="420853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958860" y="3009335"/>
            <a:ext cx="2764410" cy="14772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737643" y="4486565"/>
            <a:ext cx="0" cy="4702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725248" y="4956790"/>
            <a:ext cx="2421761" cy="44566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5714401" y="4466670"/>
            <a:ext cx="2441517" cy="4541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ZoneTexte 201"/>
              <p:cNvSpPr txBox="1"/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ZoneTexte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eur droit 204"/>
          <p:cNvCxnSpPr/>
          <p:nvPr/>
        </p:nvCxnSpPr>
        <p:spPr>
          <a:xfrm>
            <a:off x="1555590" y="4109425"/>
            <a:ext cx="6585067" cy="1195344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512516" y="2356213"/>
            <a:ext cx="6643402" cy="120322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  <a:blipFill rotWithShape="0">
                <a:blip r:embed="rId8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88494" y="4664401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70" t="-4348" r="-6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b="0" dirty="0">
                    <a:solidFill>
                      <a:srgbClr val="FF0000"/>
                    </a:solidFill>
                  </a:rPr>
                  <a:t>Fe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  <a:blipFill rotWithShape="0">
                <a:blip r:embed="rId11"/>
                <a:stretch>
                  <a:fillRect l="-11165" t="-9756" b="-56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 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13DDEFD0-852A-A648-9E8A-69D40B786835}"/>
              </a:ext>
            </a:extLst>
          </p:cNvPr>
          <p:cNvSpPr txBox="1"/>
          <p:nvPr/>
        </p:nvSpPr>
        <p:spPr>
          <a:xfrm>
            <a:off x="8618935" y="610405"/>
            <a:ext cx="3041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Diagramme E-pH du fer </a:t>
            </a:r>
          </a:p>
        </p:txBody>
      </p:sp>
    </p:spTree>
    <p:extLst>
      <p:ext uri="{BB962C8B-B14F-4D97-AF65-F5344CB8AC3E}">
        <p14:creationId xmlns:p14="http://schemas.microsoft.com/office/powerpoint/2010/main" val="23491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2516" y="1305810"/>
            <a:ext cx="1446344" cy="1703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49238" y="3009335"/>
            <a:ext cx="1409622" cy="19474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958860" y="4486565"/>
            <a:ext cx="2778783" cy="470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2958858" y="3017541"/>
            <a:ext cx="2763523" cy="1477230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/>
          <p:cNvSpPr/>
          <p:nvPr/>
        </p:nvSpPr>
        <p:spPr>
          <a:xfrm>
            <a:off x="5723270" y="4962671"/>
            <a:ext cx="2441362" cy="454167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658026" y="5393800"/>
            <a:ext cx="2506606" cy="2562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555590" y="4956789"/>
            <a:ext cx="4182053" cy="6877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26876" y="5658928"/>
            <a:ext cx="737558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5655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80842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20512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3516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6594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88661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166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40940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6522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795264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019551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4958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447962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70391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2820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15823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3825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60968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8397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064012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28829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51833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42623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378789" y="57914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833114" y="5801069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8743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74391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193212" y="579675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51130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645880" y="5790158"/>
            <a:ext cx="45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558342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098985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217785" y="5796750"/>
            <a:ext cx="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015543" y="5800711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772809" y="5790158"/>
            <a:ext cx="4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61599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330709" y="5790158"/>
            <a:ext cx="4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836127" y="5790158"/>
            <a:ext cx="4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6" name="Connecteur droit 65"/>
          <p:cNvCxnSpPr/>
          <p:nvPr/>
        </p:nvCxnSpPr>
        <p:spPr>
          <a:xfrm>
            <a:off x="696691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19119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42123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645521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87555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9061408" y="5352156"/>
            <a:ext cx="117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cxnSp>
        <p:nvCxnSpPr>
          <p:cNvPr id="77" name="Connecteur droit 76"/>
          <p:cNvCxnSpPr/>
          <p:nvPr/>
        </p:nvCxnSpPr>
        <p:spPr>
          <a:xfrm flipH="1" flipV="1">
            <a:off x="1515655" y="966158"/>
            <a:ext cx="22736" cy="46927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1430391" y="409990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430391" y="438169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1430391" y="381235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1430391" y="3527682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1430391" y="324013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1430391" y="524433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1430391" y="552613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1430391" y="495679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430391" y="4672119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1430391" y="181965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430391" y="210144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1430391" y="153210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1430391" y="2964088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1430391" y="26765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430391" y="239187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1095160" y="346210"/>
            <a:ext cx="10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E(V)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807436" y="5056367"/>
            <a:ext cx="7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-0,8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807436" y="4487453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-0,4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1018892" y="39152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838199" y="3341000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845232" y="2778156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859515" y="2208815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866047" y="1636489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cxnSp>
        <p:nvCxnSpPr>
          <p:cNvPr id="178" name="Connecteur droit 177"/>
          <p:cNvCxnSpPr/>
          <p:nvPr/>
        </p:nvCxnSpPr>
        <p:spPr>
          <a:xfrm>
            <a:off x="1500871" y="1305810"/>
            <a:ext cx="6655047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8155918" y="1305812"/>
            <a:ext cx="0" cy="434693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524733" y="3009335"/>
            <a:ext cx="143412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958860" y="1305810"/>
            <a:ext cx="0" cy="17035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549238" y="4956790"/>
            <a:ext cx="420853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958860" y="3009335"/>
            <a:ext cx="2764410" cy="14772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737643" y="4486565"/>
            <a:ext cx="0" cy="4702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725248" y="4956790"/>
            <a:ext cx="2421761" cy="44566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5714401" y="4466670"/>
            <a:ext cx="2441517" cy="4541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ZoneTexte 201"/>
              <p:cNvSpPr txBox="1"/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ZoneTexte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eur droit 204"/>
          <p:cNvCxnSpPr/>
          <p:nvPr/>
        </p:nvCxnSpPr>
        <p:spPr>
          <a:xfrm>
            <a:off x="1555590" y="4109425"/>
            <a:ext cx="6585067" cy="1195344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512516" y="2356213"/>
            <a:ext cx="6643402" cy="120322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  <a:blipFill rotWithShape="0">
                <a:blip r:embed="rId8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88494" y="4664401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43758" y="3817037"/>
            <a:ext cx="1956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70" t="-4348" r="-6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 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b="0" dirty="0">
                    <a:solidFill>
                      <a:srgbClr val="FF0000"/>
                    </a:solidFill>
                  </a:rPr>
                  <a:t>Fe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  <a:blipFill rotWithShape="0">
                <a:blip r:embed="rId12"/>
                <a:stretch>
                  <a:fillRect l="-11165" t="-9756" b="-56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ZoneTexte 102">
            <a:extLst>
              <a:ext uri="{FF2B5EF4-FFF2-40B4-BE49-F238E27FC236}">
                <a16:creationId xmlns:a16="http://schemas.microsoft.com/office/drawing/2014/main" id="{D7D5435C-0F2D-324B-8300-D903C2B14861}"/>
              </a:ext>
            </a:extLst>
          </p:cNvPr>
          <p:cNvSpPr txBox="1"/>
          <p:nvPr/>
        </p:nvSpPr>
        <p:spPr>
          <a:xfrm>
            <a:off x="8618935" y="610405"/>
            <a:ext cx="3041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Diagramme E-pH du fer </a:t>
            </a:r>
          </a:p>
        </p:txBody>
      </p:sp>
    </p:spTree>
    <p:extLst>
      <p:ext uri="{BB962C8B-B14F-4D97-AF65-F5344CB8AC3E}">
        <p14:creationId xmlns:p14="http://schemas.microsoft.com/office/powerpoint/2010/main" val="357607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958858" y="1305810"/>
            <a:ext cx="5197060" cy="1703525"/>
          </a:xfrm>
          <a:prstGeom prst="rect">
            <a:avLst/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717570" y="2973335"/>
            <a:ext cx="2444700" cy="1990046"/>
          </a:xfrm>
          <a:prstGeom prst="rect">
            <a:avLst/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 flipV="1">
            <a:off x="2998353" y="3009935"/>
            <a:ext cx="2729775" cy="1476627"/>
          </a:xfrm>
          <a:prstGeom prst="triangle">
            <a:avLst>
              <a:gd name="adj" fmla="val 100000"/>
            </a:avLst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riangle isocèle 101"/>
          <p:cNvSpPr/>
          <p:nvPr/>
        </p:nvSpPr>
        <p:spPr>
          <a:xfrm flipV="1">
            <a:off x="5770716" y="4956443"/>
            <a:ext cx="2369551" cy="434673"/>
          </a:xfrm>
          <a:prstGeom prst="triangle">
            <a:avLst>
              <a:gd name="adj" fmla="val 100000"/>
            </a:avLst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512516" y="1305810"/>
            <a:ext cx="1446344" cy="1703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49238" y="3009335"/>
            <a:ext cx="1409622" cy="19474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958860" y="4486565"/>
            <a:ext cx="2778783" cy="470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2958858" y="3017541"/>
            <a:ext cx="2763523" cy="1477230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/>
          <p:cNvSpPr/>
          <p:nvPr/>
        </p:nvSpPr>
        <p:spPr>
          <a:xfrm>
            <a:off x="5723270" y="4962671"/>
            <a:ext cx="2441362" cy="454167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658026" y="5393800"/>
            <a:ext cx="2506606" cy="2562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555590" y="4956789"/>
            <a:ext cx="4182053" cy="6877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26876" y="5658928"/>
            <a:ext cx="737558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5655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980842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20512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3516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6594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886615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16653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40940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65226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795264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019551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49588" y="565798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44" y="1862717"/>
                <a:ext cx="1187505" cy="5897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>
            <a:off x="447962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70391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2820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15823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3825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609687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839725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064012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28829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51833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42623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378789" y="57914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833114" y="5801069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8743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743919" y="579566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193212" y="579675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51130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645880" y="5790158"/>
            <a:ext cx="45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558342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098985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217785" y="5796750"/>
            <a:ext cx="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015543" y="5800711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772809" y="5790158"/>
            <a:ext cx="4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61599" y="5790158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330709" y="5790158"/>
            <a:ext cx="4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836127" y="5790158"/>
            <a:ext cx="4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6" name="Connecteur droit 65"/>
          <p:cNvCxnSpPr/>
          <p:nvPr/>
        </p:nvCxnSpPr>
        <p:spPr>
          <a:xfrm>
            <a:off x="6966910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191196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421234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645521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875558" y="5652750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9061408" y="5352156"/>
            <a:ext cx="117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cxnSp>
        <p:nvCxnSpPr>
          <p:cNvPr id="77" name="Connecteur droit 76"/>
          <p:cNvCxnSpPr/>
          <p:nvPr/>
        </p:nvCxnSpPr>
        <p:spPr>
          <a:xfrm flipH="1" flipV="1">
            <a:off x="1515655" y="966158"/>
            <a:ext cx="22736" cy="46927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1430391" y="409990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430391" y="438169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1430391" y="381235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1430391" y="3527682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1430391" y="324013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1430391" y="524433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1430391" y="552613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1430391" y="495679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430391" y="4672119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1430391" y="181965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430391" y="210144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1430391" y="153210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1430391" y="2964088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1430391" y="26765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430391" y="239187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1095160" y="346210"/>
            <a:ext cx="10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E(V)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807436" y="5056367"/>
            <a:ext cx="7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-0,8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807436" y="4487453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-0,4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1018892" y="39152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838199" y="3341000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845232" y="2778156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859515" y="2208815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866047" y="1636489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cxnSp>
        <p:nvCxnSpPr>
          <p:cNvPr id="178" name="Connecteur droit 177"/>
          <p:cNvCxnSpPr/>
          <p:nvPr/>
        </p:nvCxnSpPr>
        <p:spPr>
          <a:xfrm>
            <a:off x="1500871" y="1305810"/>
            <a:ext cx="6655047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8155918" y="1305812"/>
            <a:ext cx="0" cy="434693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524733" y="3009335"/>
            <a:ext cx="143412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958860" y="1305810"/>
            <a:ext cx="0" cy="17035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549238" y="4956790"/>
            <a:ext cx="420853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958860" y="3009335"/>
            <a:ext cx="2764410" cy="147723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737643" y="4486565"/>
            <a:ext cx="0" cy="47022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725248" y="4956790"/>
            <a:ext cx="2421761" cy="44566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5714401" y="4466670"/>
            <a:ext cx="2441517" cy="4541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02" y="5012383"/>
                <a:ext cx="1136850" cy="632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ZoneTexte 201"/>
              <p:cNvSpPr txBox="1"/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ZoneTexte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9" y="3420136"/>
                <a:ext cx="1187505" cy="589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eur droit 204"/>
          <p:cNvCxnSpPr/>
          <p:nvPr/>
        </p:nvCxnSpPr>
        <p:spPr>
          <a:xfrm>
            <a:off x="1555590" y="4109425"/>
            <a:ext cx="6585067" cy="1195344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512516" y="2356213"/>
            <a:ext cx="6643402" cy="120322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97" y="3639542"/>
                <a:ext cx="104646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77" y="2506024"/>
                <a:ext cx="1046469" cy="632161"/>
              </a:xfrm>
              <a:prstGeom prst="rect">
                <a:avLst/>
              </a:prstGeom>
              <a:blipFill rotWithShape="0">
                <a:blip r:embed="rId8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03" y="4986198"/>
                <a:ext cx="1046469" cy="6321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88494" y="4664401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43758" y="3817037"/>
            <a:ext cx="1956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39746" y="3009335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EF91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Passivation</a:t>
            </a:r>
            <a:endParaRPr lang="fr-FR" sz="3200" dirty="0">
              <a:solidFill>
                <a:srgbClr val="EF91E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70" t="-4348" r="-6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 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56" y="1664514"/>
                <a:ext cx="1825180" cy="6321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800" b="0" dirty="0">
                    <a:solidFill>
                      <a:srgbClr val="FF0000"/>
                    </a:solidFill>
                  </a:rPr>
                  <a:t>Fe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5799">
                <a:off x="6460028" y="4627380"/>
                <a:ext cx="1171346" cy="564706"/>
              </a:xfrm>
              <a:prstGeom prst="rect">
                <a:avLst/>
              </a:prstGeom>
              <a:blipFill rotWithShape="0">
                <a:blip r:embed="rId12"/>
                <a:stretch>
                  <a:fillRect l="-11165" t="-9756" b="-56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>
            <a:extLst>
              <a:ext uri="{FF2B5EF4-FFF2-40B4-BE49-F238E27FC236}">
                <a16:creationId xmlns:a16="http://schemas.microsoft.com/office/drawing/2014/main" id="{E78B1489-09A9-E244-81E9-F6E1B4B4E00B}"/>
              </a:ext>
            </a:extLst>
          </p:cNvPr>
          <p:cNvSpPr txBox="1"/>
          <p:nvPr/>
        </p:nvSpPr>
        <p:spPr>
          <a:xfrm>
            <a:off x="8618935" y="610405"/>
            <a:ext cx="3041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Diagramme E-pH du fer </a:t>
            </a:r>
          </a:p>
        </p:txBody>
      </p:sp>
    </p:spTree>
    <p:extLst>
      <p:ext uri="{BB962C8B-B14F-4D97-AF65-F5344CB8AC3E}">
        <p14:creationId xmlns:p14="http://schemas.microsoft.com/office/powerpoint/2010/main" val="16776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62172" y="1305810"/>
            <a:ext cx="2793745" cy="4016938"/>
          </a:xfrm>
          <a:prstGeom prst="rect">
            <a:avLst/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riangle isocèle 99"/>
          <p:cNvSpPr/>
          <p:nvPr/>
        </p:nvSpPr>
        <p:spPr>
          <a:xfrm flipV="1">
            <a:off x="5334078" y="5322745"/>
            <a:ext cx="2839759" cy="572062"/>
          </a:xfrm>
          <a:prstGeom prst="triangle">
            <a:avLst>
              <a:gd name="adj" fmla="val 100000"/>
            </a:avLst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1512516" y="1305810"/>
            <a:ext cx="3842660" cy="402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1544744" y="5345961"/>
            <a:ext cx="3811902" cy="6179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riangle isocèle 88"/>
          <p:cNvSpPr/>
          <p:nvPr/>
        </p:nvSpPr>
        <p:spPr>
          <a:xfrm>
            <a:off x="5350206" y="5352156"/>
            <a:ext cx="2805712" cy="522307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5356645" y="5854759"/>
            <a:ext cx="2780027" cy="1069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49238" y="5968300"/>
            <a:ext cx="737558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8917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003204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227490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57528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681815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908977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39015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63302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87588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17626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041913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71950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501989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726276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50562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180600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404887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632049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862087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086374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310660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540698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64985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401151" y="6100806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855476" y="6110441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309801" y="610504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766281" y="610504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215574" y="6106122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73492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668242" y="6099530"/>
            <a:ext cx="45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580704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121347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240147" y="6106122"/>
            <a:ext cx="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037905" y="6110083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795171" y="6099530"/>
            <a:ext cx="4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83961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353071" y="6099530"/>
            <a:ext cx="4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858489" y="6099530"/>
            <a:ext cx="4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6" name="Connecteur droit 65"/>
          <p:cNvCxnSpPr/>
          <p:nvPr/>
        </p:nvCxnSpPr>
        <p:spPr>
          <a:xfrm>
            <a:off x="6989272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213558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443596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667883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897920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9061408" y="5352156"/>
            <a:ext cx="117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cxnSp>
        <p:nvCxnSpPr>
          <p:cNvPr id="77" name="Connecteur droit 76"/>
          <p:cNvCxnSpPr/>
          <p:nvPr/>
        </p:nvCxnSpPr>
        <p:spPr>
          <a:xfrm flipH="1" flipV="1">
            <a:off x="1515655" y="966158"/>
            <a:ext cx="24205" cy="49959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1430391" y="409990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430391" y="438169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1430391" y="381235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1430391" y="3527682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1430391" y="324013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1430391" y="524433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1430391" y="552613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1430391" y="495679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430391" y="4672119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1430391" y="181965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430391" y="210144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1430391" y="153210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1430391" y="2964088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1430391" y="26765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430391" y="239187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1095160" y="346210"/>
            <a:ext cx="10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E(V)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807436" y="5056367"/>
            <a:ext cx="7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-0,8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807436" y="4487453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-0,4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1018892" y="39152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838199" y="3341000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845232" y="2778156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859515" y="2208815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866047" y="1636489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cxnSp>
        <p:nvCxnSpPr>
          <p:cNvPr id="178" name="Connecteur droit 177"/>
          <p:cNvCxnSpPr/>
          <p:nvPr/>
        </p:nvCxnSpPr>
        <p:spPr>
          <a:xfrm>
            <a:off x="1500871" y="1305810"/>
            <a:ext cx="6655047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8155918" y="1305812"/>
            <a:ext cx="0" cy="465631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555590" y="5339782"/>
            <a:ext cx="382693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338726" y="5337902"/>
            <a:ext cx="2788873" cy="53980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2896978" y="5363961"/>
                <a:ext cx="1271245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78" y="5363961"/>
                <a:ext cx="1271245" cy="632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ZoneTexte 201"/>
              <p:cNvSpPr txBox="1"/>
              <p:nvPr/>
            </p:nvSpPr>
            <p:spPr>
              <a:xfrm>
                <a:off x="2612814" y="2922686"/>
                <a:ext cx="1290866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ZoneTexte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14" y="2922686"/>
                <a:ext cx="1290866" cy="58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eur droit 204"/>
          <p:cNvCxnSpPr/>
          <p:nvPr/>
        </p:nvCxnSpPr>
        <p:spPr>
          <a:xfrm>
            <a:off x="1555590" y="4109425"/>
            <a:ext cx="6585067" cy="1195344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512516" y="2356213"/>
            <a:ext cx="6643402" cy="120322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3969624" y="3360893"/>
                <a:ext cx="10464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24" y="3360893"/>
                <a:ext cx="104646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4085414" y="2101445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14" y="2101445"/>
                <a:ext cx="1046469" cy="632161"/>
              </a:xfrm>
              <a:prstGeom prst="rect">
                <a:avLst/>
              </a:prstGeom>
              <a:blipFill rotWithShape="0">
                <a:blip r:embed="rId5"/>
                <a:stretch>
                  <a:fillRect r="-127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3629072" y="4563027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72" y="4563027"/>
                <a:ext cx="1046469" cy="6321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70" t="-4348" r="-6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/>
          <p:cNvCxnSpPr/>
          <p:nvPr/>
        </p:nvCxnSpPr>
        <p:spPr>
          <a:xfrm>
            <a:off x="5356645" y="1305810"/>
            <a:ext cx="0" cy="403209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348929" y="3633967"/>
                <a:ext cx="1336007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>
                    <a:solidFill>
                      <a:srgbClr val="FF0000"/>
                    </a:solidFill>
                  </a:rPr>
                  <a:t>Zn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929" y="3633967"/>
                <a:ext cx="1336007" cy="632161"/>
              </a:xfrm>
              <a:prstGeom prst="rect">
                <a:avLst/>
              </a:prstGeom>
              <a:blipFill rotWithShape="0">
                <a:blip r:embed="rId11"/>
                <a:stretch>
                  <a:fillRect l="-11364" t="-11538" b="-240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8988494" y="4664401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Immunité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943758" y="3817037"/>
            <a:ext cx="1956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939746" y="3009335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EF91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Passivation</a:t>
            </a:r>
            <a:endParaRPr lang="fr-FR" sz="3200" dirty="0">
              <a:solidFill>
                <a:srgbClr val="EF91E2"/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F10F87D-4C93-A640-BA80-35EC09486163}"/>
              </a:ext>
            </a:extLst>
          </p:cNvPr>
          <p:cNvSpPr txBox="1"/>
          <p:nvPr/>
        </p:nvSpPr>
        <p:spPr>
          <a:xfrm>
            <a:off x="8618934" y="610405"/>
            <a:ext cx="3379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Diagramme E-pH du Zinc </a:t>
            </a:r>
          </a:p>
        </p:txBody>
      </p:sp>
    </p:spTree>
    <p:extLst>
      <p:ext uri="{BB962C8B-B14F-4D97-AF65-F5344CB8AC3E}">
        <p14:creationId xmlns:p14="http://schemas.microsoft.com/office/powerpoint/2010/main" val="18100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6204917" y="3009335"/>
            <a:ext cx="1950894" cy="1616826"/>
          </a:xfrm>
          <a:prstGeom prst="rect">
            <a:avLst/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riangle isocèle 114"/>
          <p:cNvSpPr/>
          <p:nvPr/>
        </p:nvSpPr>
        <p:spPr>
          <a:xfrm flipV="1">
            <a:off x="5593226" y="3115539"/>
            <a:ext cx="2534373" cy="759423"/>
          </a:xfrm>
          <a:prstGeom prst="triangle">
            <a:avLst>
              <a:gd name="adj" fmla="val 100000"/>
            </a:avLst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riangle isocèle 113"/>
          <p:cNvSpPr/>
          <p:nvPr/>
        </p:nvSpPr>
        <p:spPr>
          <a:xfrm flipV="1">
            <a:off x="1968090" y="1325781"/>
            <a:ext cx="3665535" cy="1792298"/>
          </a:xfrm>
          <a:prstGeom prst="triangle">
            <a:avLst>
              <a:gd name="adj" fmla="val 100000"/>
            </a:avLst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5633624" y="3308787"/>
            <a:ext cx="569717" cy="1181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riangle isocèle 111"/>
          <p:cNvSpPr/>
          <p:nvPr/>
        </p:nvSpPr>
        <p:spPr>
          <a:xfrm>
            <a:off x="5611635" y="3171752"/>
            <a:ext cx="549993" cy="138942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riangle isocèle 112"/>
          <p:cNvSpPr/>
          <p:nvPr/>
        </p:nvSpPr>
        <p:spPr>
          <a:xfrm rot="10800000">
            <a:off x="5635140" y="4474283"/>
            <a:ext cx="549993" cy="138942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riangle isocèle 106"/>
          <p:cNvSpPr/>
          <p:nvPr/>
        </p:nvSpPr>
        <p:spPr>
          <a:xfrm>
            <a:off x="1968295" y="1326151"/>
            <a:ext cx="3644810" cy="1825068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1545925" y="1303032"/>
            <a:ext cx="439587" cy="20379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5626337" y="1296743"/>
            <a:ext cx="2520672" cy="1834692"/>
          </a:xfrm>
          <a:prstGeom prst="rect">
            <a:avLst/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riangle isocèle 99"/>
          <p:cNvSpPr/>
          <p:nvPr/>
        </p:nvSpPr>
        <p:spPr>
          <a:xfrm flipV="1">
            <a:off x="6168525" y="4578791"/>
            <a:ext cx="1972133" cy="384542"/>
          </a:xfrm>
          <a:prstGeom prst="triangle">
            <a:avLst>
              <a:gd name="adj" fmla="val 100000"/>
            </a:avLst>
          </a:prstGeom>
          <a:solidFill>
            <a:srgbClr val="EF9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1512515" y="3148755"/>
            <a:ext cx="4107471" cy="13531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1544744" y="4508475"/>
            <a:ext cx="4093654" cy="1455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riangle isocèle 88"/>
          <p:cNvSpPr/>
          <p:nvPr/>
        </p:nvSpPr>
        <p:spPr>
          <a:xfrm>
            <a:off x="5626285" y="4490228"/>
            <a:ext cx="2529579" cy="453241"/>
          </a:xfrm>
          <a:prstGeom prst="triangl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5631766" y="4935215"/>
            <a:ext cx="2504906" cy="10265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549238" y="5968300"/>
            <a:ext cx="737558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8917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003204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227490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57528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681815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908977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39015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363302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87588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17626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041913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71950" y="596735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501989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726276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50562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5180600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404887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632049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862087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086374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310660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540698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764985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401151" y="6100806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855476" y="6110441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309801" y="610504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766281" y="610504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215574" y="6106122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673492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668242" y="6099530"/>
            <a:ext cx="45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580704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121347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240147" y="6106122"/>
            <a:ext cx="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037905" y="6110083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795171" y="6099530"/>
            <a:ext cx="4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83961" y="6099530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353071" y="6099530"/>
            <a:ext cx="43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858489" y="6099530"/>
            <a:ext cx="4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6" name="Connecteur droit 65"/>
          <p:cNvCxnSpPr/>
          <p:nvPr/>
        </p:nvCxnSpPr>
        <p:spPr>
          <a:xfrm>
            <a:off x="6989272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213558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443596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667883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897920" y="5962122"/>
            <a:ext cx="0" cy="1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9061408" y="5352156"/>
            <a:ext cx="117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cxnSp>
        <p:nvCxnSpPr>
          <p:cNvPr id="77" name="Connecteur droit 76"/>
          <p:cNvCxnSpPr/>
          <p:nvPr/>
        </p:nvCxnSpPr>
        <p:spPr>
          <a:xfrm flipH="1" flipV="1">
            <a:off x="1515655" y="966158"/>
            <a:ext cx="24205" cy="49959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1430391" y="409990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430391" y="438169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1430391" y="381235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1430391" y="3527682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1430391" y="324013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1430391" y="524433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1430391" y="552613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1430391" y="495679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430391" y="4672119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1430391" y="181965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430391" y="2101445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1430391" y="1532104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1430391" y="2964088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1430391" y="26765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430391" y="2391870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1095160" y="346210"/>
            <a:ext cx="108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E(V)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807436" y="5056367"/>
            <a:ext cx="7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-0,8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807436" y="4487453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-0,4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1018892" y="3915234"/>
            <a:ext cx="2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838199" y="3341000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845232" y="2778156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859515" y="2208815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866047" y="1636489"/>
            <a:ext cx="6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cxnSp>
        <p:nvCxnSpPr>
          <p:cNvPr id="178" name="Connecteur droit 177"/>
          <p:cNvCxnSpPr/>
          <p:nvPr/>
        </p:nvCxnSpPr>
        <p:spPr>
          <a:xfrm>
            <a:off x="1500871" y="1305810"/>
            <a:ext cx="6655047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8155918" y="1305812"/>
            <a:ext cx="0" cy="465631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523271" y="4508475"/>
            <a:ext cx="410877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619988" y="4492422"/>
            <a:ext cx="2527021" cy="46436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4299818" y="5095673"/>
                <a:ext cx="1270091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18" y="5095673"/>
                <a:ext cx="1270091" cy="632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ZoneTexte 201"/>
              <p:cNvSpPr txBox="1"/>
              <p:nvPr/>
            </p:nvSpPr>
            <p:spPr>
              <a:xfrm>
                <a:off x="3541749" y="3174338"/>
                <a:ext cx="1274644" cy="589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ZoneTexte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3174338"/>
                <a:ext cx="1274644" cy="58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eur droit 204"/>
          <p:cNvCxnSpPr/>
          <p:nvPr/>
        </p:nvCxnSpPr>
        <p:spPr>
          <a:xfrm>
            <a:off x="1555590" y="4109425"/>
            <a:ext cx="6585067" cy="1195344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512516" y="2356213"/>
            <a:ext cx="6643402" cy="120322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2017570" y="3171752"/>
                <a:ext cx="10464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570" y="3171752"/>
                <a:ext cx="104646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2293127" y="1835846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27" y="1835846"/>
                <a:ext cx="1046469" cy="632161"/>
              </a:xfrm>
              <a:prstGeom prst="rect">
                <a:avLst/>
              </a:prstGeom>
              <a:blipFill rotWithShape="0">
                <a:blip r:embed="rId5"/>
                <a:stretch>
                  <a:fillRect r="-127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1855476" y="4199553"/>
                <a:ext cx="1046469" cy="632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76" y="4199553"/>
                <a:ext cx="1046469" cy="6321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70" y="471906"/>
                <a:ext cx="177574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70" t="-4348" r="-6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/>
          <p:cNvCxnSpPr/>
          <p:nvPr/>
        </p:nvCxnSpPr>
        <p:spPr>
          <a:xfrm>
            <a:off x="5632049" y="3147488"/>
            <a:ext cx="0" cy="13609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570887" y="3815653"/>
                <a:ext cx="1355243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>
                    <a:solidFill>
                      <a:srgbClr val="FF0000"/>
                    </a:solidFill>
                  </a:rPr>
                  <a:t>Pb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87" y="3815653"/>
                <a:ext cx="1355243" cy="632161"/>
              </a:xfrm>
              <a:prstGeom prst="rect">
                <a:avLst/>
              </a:prstGeom>
              <a:blipFill rotWithShape="0">
                <a:blip r:embed="rId11"/>
                <a:stretch>
                  <a:fillRect l="-11712" t="-11538" b="-240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8988494" y="4664401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Immunité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943758" y="3817037"/>
            <a:ext cx="1956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939746" y="3009335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EF91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Passivation</a:t>
            </a:r>
            <a:endParaRPr lang="fr-FR" sz="3200" dirty="0">
              <a:solidFill>
                <a:srgbClr val="EF91E2"/>
              </a:solidFill>
            </a:endParaRPr>
          </a:p>
        </p:txBody>
      </p:sp>
      <p:cxnSp>
        <p:nvCxnSpPr>
          <p:cNvPr id="101" name="Connecteur droit 100"/>
          <p:cNvCxnSpPr/>
          <p:nvPr/>
        </p:nvCxnSpPr>
        <p:spPr>
          <a:xfrm>
            <a:off x="6188309" y="3265174"/>
            <a:ext cx="0" cy="13609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6165374" y="3288186"/>
            <a:ext cx="1997539" cy="3650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613105" y="3128710"/>
            <a:ext cx="2527021" cy="46436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968090" y="1311990"/>
            <a:ext cx="3662384" cy="182317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5630474" y="3163353"/>
            <a:ext cx="646299" cy="1509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5683007" y="1861555"/>
                <a:ext cx="1528367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>
                    <a:solidFill>
                      <a:srgbClr val="FF0000"/>
                    </a:solidFill>
                  </a:rPr>
                  <a:t>Pb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 (</m:t>
                        </m:r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07" y="1861555"/>
                <a:ext cx="1528367" cy="632161"/>
              </a:xfrm>
              <a:prstGeom prst="rect">
                <a:avLst/>
              </a:prstGeom>
              <a:blipFill rotWithShape="0">
                <a:blip r:embed="rId12"/>
                <a:stretch>
                  <a:fillRect l="-9960" t="-11538" b="-240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 rot="16200000">
                <a:off x="5423247" y="3675370"/>
                <a:ext cx="1007455" cy="3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23247" y="3675370"/>
                <a:ext cx="1007455" cy="350224"/>
              </a:xfrm>
              <a:prstGeom prst="rect">
                <a:avLst/>
              </a:prstGeom>
              <a:blipFill rotWithShape="0">
                <a:blip r:embed="rId13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ZoneTexte 116">
            <a:extLst>
              <a:ext uri="{FF2B5EF4-FFF2-40B4-BE49-F238E27FC236}">
                <a16:creationId xmlns:a16="http://schemas.microsoft.com/office/drawing/2014/main" id="{E6EB3CC6-1AF9-DC49-B23C-370C6E85F477}"/>
              </a:ext>
            </a:extLst>
          </p:cNvPr>
          <p:cNvSpPr txBox="1"/>
          <p:nvPr/>
        </p:nvSpPr>
        <p:spPr>
          <a:xfrm>
            <a:off x="8682376" y="500256"/>
            <a:ext cx="30412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Diagramme E-pH du plomb </a:t>
            </a:r>
          </a:p>
        </p:txBody>
      </p:sp>
    </p:spTree>
    <p:extLst>
      <p:ext uri="{BB962C8B-B14F-4D97-AF65-F5344CB8AC3E}">
        <p14:creationId xmlns:p14="http://schemas.microsoft.com/office/powerpoint/2010/main" val="143406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819509" y="4011283"/>
            <a:ext cx="974784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748513" y="3712717"/>
            <a:ext cx="124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5371662" y="879893"/>
            <a:ext cx="25662" cy="52966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922806" y="147132"/>
            <a:ext cx="135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67" name="Forme libre 66"/>
          <p:cNvSpPr/>
          <p:nvPr/>
        </p:nvSpPr>
        <p:spPr>
          <a:xfrm>
            <a:off x="4368887" y="4013201"/>
            <a:ext cx="731520" cy="22047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rot="10800000">
            <a:off x="4003127" y="982980"/>
            <a:ext cx="731520" cy="3030220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9128057" y="982980"/>
            <a:ext cx="731520" cy="3022124"/>
          </a:xfrm>
          <a:custGeom>
            <a:avLst/>
            <a:gdLst>
              <a:gd name="connsiteX0" fmla="*/ 731520 w 731520"/>
              <a:gd name="connsiteY0" fmla="*/ 0 h 2204720"/>
              <a:gd name="connsiteX1" fmla="*/ 284480 w 731520"/>
              <a:gd name="connsiteY1" fmla="*/ 386080 h 2204720"/>
              <a:gd name="connsiteX2" fmla="*/ 0 w 731520"/>
              <a:gd name="connsiteY2" fmla="*/ 2204720 h 2204720"/>
              <a:gd name="connsiteX3" fmla="*/ 0 w 731520"/>
              <a:gd name="connsiteY3" fmla="*/ 2204720 h 22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2204720">
                <a:moveTo>
                  <a:pt x="731520" y="0"/>
                </a:moveTo>
                <a:cubicBezTo>
                  <a:pt x="568960" y="9313"/>
                  <a:pt x="406400" y="18627"/>
                  <a:pt x="284480" y="386080"/>
                </a:cubicBezTo>
                <a:cubicBezTo>
                  <a:pt x="162560" y="753533"/>
                  <a:pt x="0" y="2204720"/>
                  <a:pt x="0" y="2204720"/>
                </a:cubicBezTo>
                <a:lnTo>
                  <a:pt x="0" y="220472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63340" y="1800384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 : oxydation</a:t>
            </a:r>
            <a:endParaRPr lang="fr-FR" sz="2800" dirty="0"/>
          </a:p>
        </p:txBody>
      </p:sp>
      <p:sp>
        <p:nvSpPr>
          <p:cNvPr id="71" name="Rectangle 70"/>
          <p:cNvSpPr/>
          <p:nvPr/>
        </p:nvSpPr>
        <p:spPr>
          <a:xfrm>
            <a:off x="8353395" y="5595483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: réduction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63677" y="5442513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677" y="5442513"/>
                <a:ext cx="10464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35" y="1665656"/>
                <a:ext cx="104646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85758" y="5418818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58" y="5418818"/>
                <a:ext cx="1046469" cy="6321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33" y="1646121"/>
                <a:ext cx="1046469" cy="632161"/>
              </a:xfrm>
              <a:prstGeom prst="rect">
                <a:avLst/>
              </a:prstGeom>
              <a:blipFill rotWithShape="0">
                <a:blip r:embed="rId5"/>
                <a:stretch>
                  <a:fillRect r="-12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9570104" y="1958043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154911" y="5734899"/>
            <a:ext cx="4569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127354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1,23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50" y="4058829"/>
                <a:ext cx="6412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1" y="1663418"/>
                <a:ext cx="1134541" cy="5647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19" y="1698869"/>
                <a:ext cx="1114279" cy="5159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4429144" y="1958043"/>
            <a:ext cx="4569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03126" y="3957558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100407" y="3957082"/>
            <a:ext cx="0" cy="111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507351" y="3139440"/>
            <a:ext cx="0" cy="1927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935419" y="3147537"/>
            <a:ext cx="0" cy="865664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905227" y="3139440"/>
            <a:ext cx="1602124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064354" y="3315696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394199" y="3446961"/>
                <a:ext cx="1115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𝒎𝒊𝒙𝒕𝒆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199" y="3446961"/>
                <a:ext cx="111594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790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876,266"/>
  <p:tag name="LATEXADDIN" val="\documentclass{article}&#10;\usepackage{amsmath}&#10;\pagestyle{empty}&#10;\begin{document}&#10;&#10;&#10;Solution aqueuse acidifiée (pH$\sim$ 1)&#10;&#10;\end{document}"/>
  <p:tag name="IGUANATEXSIZE" val="20"/>
  <p:tag name="IGUANATEXCURSOR" val="12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269,9662"/>
  <p:tag name="LATEXADDIN" val="\documentclass{article}&#10;\usepackage{amsmath}&#10;\pagestyle{empty}&#10;\begin{document}&#10;&#10;$H^{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68,4665"/>
  <p:tag name="LATEXADDIN" val="\documentclass{article}&#10;\usepackage{amsmath}&#10;\pagestyle{empty}&#10;\begin{document}&#10;&#10;$H_{2(g)}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77,4653"/>
  <p:tag name="LATEXADDIN" val="\documentclass{article}&#10;\usepackage{amsmath}&#10;\pagestyle{empty}&#10;\begin{document}&#10;&#10;$Zn_{(s)}$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32,9583"/>
  <p:tag name="LATEXADDIN" val="\documentclass{article}&#10;\usepackage{amsmath}&#10;\pagestyle{empty}&#10;\begin{document}&#10;&#10;$Zn_{(aq)}^{2+}$&#10;&#10;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7"/>
  <p:tag name="LAY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269,9662"/>
  <p:tag name="LATEXADDIN" val="\documentclass{article}&#10;\usepackage{amsmath}&#10;\pagestyle{empty}&#10;\begin{document}&#10;&#10;$H^{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68,4665"/>
  <p:tag name="LATEXADDIN" val="\documentclass{article}&#10;\usepackage{amsmath}&#10;\pagestyle{empty}&#10;\begin{document}&#10;&#10;$H_{2(g)}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66,2167"/>
  <p:tag name="LATEXADDIN" val="\documentclass{article}&#10;\usepackage{amsmath}&#10;\pagestyle{empty}&#10;\begin{document}&#10;&#10;$Fe_{(s)}$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_{(aq)}^{2+}$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876,266"/>
  <p:tag name="LATEXADDIN" val="\documentclass{article}&#10;\usepackage{amsmath}&#10;\pagestyle{empty}&#10;\begin{document}&#10;&#10;&#10;Solution aqueuse acidifiée (pH$\sim$ 1)&#10;&#10;\end{document}"/>
  <p:tag name="IGUANATEXSIZE" val="20"/>
  <p:tag name="IGUANATEXCURSOR" val="12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2,4635"/>
  <p:tag name="LATEXADDIN" val="\documentclass{article}&#10;\usepackage{amsmath}&#10;\pagestyle{empty}&#10;\begin{document}&#10;&#10;I(a.u)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77,2028"/>
  <p:tag name="LATEXADDIN" val="\documentclass{article}&#10;\usepackage{amsmath}&#10;\pagestyle{empty}&#10;\begin{document}&#10;&#10;&#10;sur Fer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35,6955"/>
  <p:tag name="LATEXADDIN" val="\documentclass{article}&#10;\usepackage{amsmath}&#10;\pagestyle{empty}&#10;\begin{document}&#10;&#10;&#10;sur Zinc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1085,114"/>
  <p:tag name="LATEXADDIN" val="\documentclass{article}&#10;\usepackage{amsmath}&#10;\pagestyle{empty}&#10;\begin{document}&#10;$E^{\circ}_{Fe^{2+}/Fe}=-0.44 V$&#10;&#10;&#10;&#10;\end{document}"/>
  <p:tag name="IGUANATEXSIZE" val="20"/>
  <p:tag name="IGUANATEXCURSOR" val="11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1103,112"/>
  <p:tag name="LATEXADDIN" val="\documentclass{article}&#10;\usepackage{amsmath}&#10;\pagestyle{empty}&#10;\begin{document}&#10;$E^{\circ}_{Zn^{2+}/Zn}=-0.76 V$&#10;&#10;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pagestyle{empty}&#10;\begin{document}&#10;&#10;&#10;+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347,2066"/>
  <p:tag name="LATEXADDIN" val="\documentclass{article}&#10;\usepackage{amsmath}&#10;\pagestyle{empty}&#10;\begin{document}&#10;&#10;&#10;$E_{(corr)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310,4612"/>
  <p:tag name="LATEXADDIN" val="\documentclass{article}&#10;\usepackage{amsmath}&#10;\pagestyle{empty}&#10;\begin{document}&#10;&#10;&#10;$I_{(corr)}$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2,4635"/>
  <p:tag name="LATEXADDIN" val="\documentclass{article}&#10;\usepackage{amsmath}&#10;\pagestyle{empty}&#10;\begin{document}&#10;&#10;I(a.u)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,499055"/>
  <p:tag name="ORIGINALWIDTH" val="33,74575"/>
  <p:tag name="LATEXADDIN" val="\documentclass{article}&#10;\usepackage{amsmath}&#10;\pagestyle{empty}&#10;\begin{document}&#10;&#10;&#10;-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5"/>
  <p:tag name="LAY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4"/>
  <p:tag name="LAY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269,9662"/>
  <p:tag name="LATEXADDIN" val="\documentclass{article}&#10;\usepackage{amsmath}&#10;\pagestyle{empty}&#10;\begin{document}&#10;&#10;$H^{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68,4665"/>
  <p:tag name="LATEXADDIN" val="\documentclass{article}&#10;\usepackage{amsmath}&#10;\pagestyle{empty}&#10;\begin{document}&#10;&#10;$H_{2(g)}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77,4653"/>
  <p:tag name="LATEXADDIN" val="\documentclass{article}&#10;\usepackage{amsmath}&#10;\pagestyle{empty}&#10;\begin{document}&#10;&#10;$Zn_{(s)}$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32,9583"/>
  <p:tag name="LATEXADDIN" val="\documentclass{article}&#10;\usepackage{amsmath}&#10;\pagestyle{empty}&#10;\begin{document}&#10;&#10;$Zn_{(aq)}^{2+}$&#10;&#10;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7"/>
  <p:tag name="LAY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269,9662"/>
  <p:tag name="LATEXADDIN" val="\documentclass{article}&#10;\usepackage{amsmath}&#10;\pagestyle{empty}&#10;\begin{document}&#10;&#10;$H^{+}_{(aq)}$&#10;&#10;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77,2028"/>
  <p:tag name="LATEXADDIN" val="\documentclass{article}&#10;\usepackage{amsmath}&#10;\pagestyle{empty}&#10;\begin{document}&#10;&#10;&#10;sur Fer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68,4665"/>
  <p:tag name="LATEXADDIN" val="\documentclass{article}&#10;\usepackage{amsmath}&#10;\pagestyle{empty}&#10;\begin{document}&#10;&#10;$H_{2(g)}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66,2167"/>
  <p:tag name="LATEXADDIN" val="\documentclass{article}&#10;\usepackage{amsmath}&#10;\pagestyle{empty}&#10;\begin{document}&#10;&#10;$Fe_{(s)}$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321,7098"/>
  <p:tag name="LATEXADDIN" val="\documentclass{article}&#10;\usepackage{amsmath}&#10;\pagestyle{empty}&#10;\begin{document}&#10;&#10;$Fe_{(aq)}^{2+}$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91,2261"/>
  <p:tag name="LATEXADDIN" val="\documentclass{article}&#10;\usepackage{amsmath}&#10;\pagestyle{empty}&#10;\begin{document}&#10;&#10;&#10;mV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91,2261"/>
  <p:tag name="LATEXADDIN" val="\documentclass{article}&#10;\usepackage{amsmath}&#10;\pagestyle{empty}&#10;\begin{document}&#10;&#10;&#10;mV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188,9764"/>
  <p:tag name="LATEXADDIN" val="\documentclass{article}&#10;\usepackage{amsmath}&#10;\pagestyle{empty}&#10;\begin{document}&#10;&#10;&#10;mA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02,2122"/>
  <p:tag name="LATEXADDIN" val="\documentclass{article}&#10;\usepackage{amsmath}&#10;\pagestyle{empty}&#10;\begin{document}&#10;&#10;&#10;E.C.S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2389,201"/>
  <p:tag name="LATEXADDIN" val="\documentclass{article}&#10;\usepackage{amsmath}&#10;\pagestyle{empty}&#10;\begin{document}&#10;&#10;&#10;Mesure du potentiel du couple $Zn^{2+}_{(aq)}/Zn_{(s)}$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2320,21"/>
  <p:tag name="LATEXADDIN" val="\documentclass{article}&#10;\usepackage{amsmath}&#10;\pagestyle{empty}&#10;\begin{document}&#10;&#10;&#10;Mesure du potentiel du couple $H^{+}_{(aq)}/H_{2(g)}$&#10;&#10;\end{document}"/>
  <p:tag name="IGUANATEXSIZE" val="20"/>
  <p:tag name="IGUANATEXCURSOR" val="13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590,1762"/>
  <p:tag name="LATEXADDIN" val="\documentclass{article}&#10;\usepackage{amsmath}&#10;\pagestyle{empty}&#10;\begin{document}&#10;&#10;&#10;\textbf{sur le Fer}&#10;&#10;\end{document}"/>
  <p:tag name="IGUANATEXSIZE" val="20"/>
  <p:tag name="IGUANATEXCURSOR" val="10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35,6955"/>
  <p:tag name="LATEXADDIN" val="\documentclass{article}&#10;\usepackage{amsmath}&#10;\pagestyle{empty}&#10;\begin{document}&#10;&#10;&#10;sur Zinc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1085,114"/>
  <p:tag name="LATEXADDIN" val="\documentclass{article}&#10;\usepackage{amsmath}&#10;\pagestyle{empty}&#10;\begin{document}&#10;$E^{\circ}_{Fe^{2+}/Fe}=-0.44 V$&#10;&#10;&#10;&#10;\end{document}"/>
  <p:tag name="IGUANATEXSIZE" val="20"/>
  <p:tag name="IGUANATEXCURSOR" val="11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1103,112"/>
  <p:tag name="LATEXADDIN" val="\documentclass{article}&#10;\usepackage{amsmath}&#10;\pagestyle{empty}&#10;\begin{document}&#10;$E^{\circ}_{Zn^{2+}/Zn}=-0.76 V$&#10;&#10;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5"/>
  <p:tag name="LAY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4"/>
  <p:tag name="LAYER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10104</TotalTime>
  <Words>805</Words>
  <Application>Microsoft Macintosh PowerPoint</Application>
  <PresentationFormat>Grand écran</PresentationFormat>
  <Paragraphs>372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Thème Office</vt:lpstr>
      <vt:lpstr>LC25 : Corrosion humide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de corrosion  galvanique</vt:lpstr>
      <vt:lpstr>Exemple de corrosion galvanique</vt:lpstr>
      <vt:lpstr>Présentation PowerPoint</vt:lpstr>
      <vt:lpstr>Obtention d’un diagramme d’Evans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Anode sacrificielle de Zinc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LC25 : Corrosion humide</dc:title>
  <dc:creator>Louis Heitz</dc:creator>
  <cp:lastModifiedBy>Louis Heitz</cp:lastModifiedBy>
  <cp:revision>9</cp:revision>
  <dcterms:created xsi:type="dcterms:W3CDTF">2021-04-28T07:01:40Z</dcterms:created>
  <dcterms:modified xsi:type="dcterms:W3CDTF">2021-06-20T15:53:16Z</dcterms:modified>
</cp:coreProperties>
</file>