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65" r:id="rId4"/>
    <p:sldId id="280" r:id="rId5"/>
    <p:sldId id="260" r:id="rId6"/>
    <p:sldId id="282" r:id="rId7"/>
    <p:sldId id="266" r:id="rId8"/>
    <p:sldId id="267" r:id="rId9"/>
    <p:sldId id="276" r:id="rId10"/>
    <p:sldId id="263" r:id="rId11"/>
    <p:sldId id="270" r:id="rId12"/>
    <p:sldId id="278" r:id="rId13"/>
    <p:sldId id="279" r:id="rId14"/>
    <p:sldId id="283" r:id="rId15"/>
    <p:sldId id="28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4"/>
    <p:restoredTop sz="96327"/>
  </p:normalViewPr>
  <p:slideViewPr>
    <p:cSldViewPr snapToGrid="0" snapToObjects="1">
      <p:cViewPr varScale="1">
        <p:scale>
          <a:sx n="129" d="100"/>
          <a:sy n="129" d="100"/>
        </p:scale>
        <p:origin x="24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1F69C-5F67-4248-BA26-B20C64D00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06784A-67D2-704B-8FF8-B35453CAF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9A4AE6-B72D-2446-8127-A888C368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3214-78A4-AB47-8CDA-F48AA2161D3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26F490-E7BB-C14D-AD38-1DC74507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7B6FBF-31C9-F24F-A5D4-CF4182A6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B876-657F-F84E-B91F-B3A5836E5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17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BB6A8-0CFA-B943-B051-726B5F60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BE13A0-813F-994C-8077-727D59A7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15172-49F7-7F43-B8AD-E346CC6A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3214-78A4-AB47-8CDA-F48AA2161D3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4141D2-3911-2C44-BD5B-DFE619BE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3A404-E5BB-2C4F-9F9E-0DAC79A3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B876-657F-F84E-B91F-B3A5836E5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90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6D2E56-348B-3946-9EF9-D19DABDBC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20930B-44B0-3443-A9C5-08C2B0BF1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439040-E1B0-2F40-A20F-963E761F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3214-78A4-AB47-8CDA-F48AA2161D3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4EC9A-8ABC-AE48-8F4C-13CB2644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58B03-6ABD-E640-8167-BFAF21A7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B876-657F-F84E-B91F-B3A5836E5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23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DF519-5923-604C-98D0-7C6074DA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AAEAE6-E78E-9043-8517-D6A8EF8FB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263AC-5240-3445-8594-1783CFD0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3214-78A4-AB47-8CDA-F48AA2161D3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5366F8-F601-2E43-A47E-591DB9A0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967C2D-2EF9-BB4A-97DF-5085B6B5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B876-657F-F84E-B91F-B3A5836E5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52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E5B8E-BEF0-D447-B886-3D2063D4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695814-68B3-1146-9C06-C0BEF56D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21A395-A2DF-5F48-844C-A9072D18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3214-78A4-AB47-8CDA-F48AA2161D3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14C340-D254-A043-BCDB-4A3A63E2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9F216-4B5C-764D-8B6F-0FD594F9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B876-657F-F84E-B91F-B3A5836E5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72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3BEA4-1B4A-9847-820D-DA57D620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7AC2F-ECD5-724F-B5EF-9BE827541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8104E5-236B-8F4C-80ED-E27C9A74E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6A4BF1-CE04-BC47-8B19-6BE2FE1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3214-78A4-AB47-8CDA-F48AA2161D3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E9BBA3-CB58-D648-BBFE-C2B9DDBE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5005DA-6B16-4542-B259-948B9620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B876-657F-F84E-B91F-B3A5836E5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6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CC542-83D9-9340-9B3E-0159B0D0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D0A0A-23CF-7E47-BEBD-14037CB3C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988DE1-0C34-684A-9D11-9C945E4B4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C6AFCD-68A1-9A45-BBE0-B382E96AD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6485BB-5A16-E941-A39E-F1D10AF2C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ABEDD3-4866-7A46-9095-6BD1788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3214-78A4-AB47-8CDA-F48AA2161D3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B81A95-4113-9C40-827C-3069CAA6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C752BB-2761-7946-AC4B-71A35FE4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B876-657F-F84E-B91F-B3A5836E5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87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99539-74D5-9B42-870A-15C8D4B1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39A749-03EE-6E41-98F3-668A5DDA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3214-78A4-AB47-8CDA-F48AA2161D3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404CC1-65CE-E94E-96C0-2206C358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03C824-DF1D-354A-A579-EB5B769A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B876-657F-F84E-B91F-B3A5836E5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85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4BA006-810F-0849-9611-B981C392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3214-78A4-AB47-8CDA-F48AA2161D3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7C4083-6B18-6443-9D26-4E00D296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B5B352-2266-524D-8185-706D2878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B876-657F-F84E-B91F-B3A5836E5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31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A7DB2-E615-7D48-83C7-97B9D350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CABA3-E1C4-284B-9359-6493D528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CE581C-52EE-CC42-82F1-FB2A8F71D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521038-2558-8A49-85E7-A15C55BD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3214-78A4-AB47-8CDA-F48AA2161D3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37EBD2-B885-F348-8489-772CC93A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010716-A0CD-9C47-80EC-69977AB8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B876-657F-F84E-B91F-B3A5836E5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D30BC-21B5-E842-973B-FDB2E71F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F2C2B6-34F5-9A4B-B6D9-B95C0EBA5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9E8D79-83BC-4240-ADBB-157B9A4A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BBAA67-84F7-BC4B-B7D7-70B74DB6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3214-78A4-AB47-8CDA-F48AA2161D3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757748-BB08-4F4F-98F7-6CF34F37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B22861-737F-F440-92DE-AD80B48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B876-657F-F84E-B91F-B3A5836E5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17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C8C00C-E8D7-CB45-B4E7-97F089DF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9C130-42BA-524B-9BBF-7CD02678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884EC6-D2CE-E74A-AED5-0E76D709F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53214-78A4-AB47-8CDA-F48AA2161D33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812FB-777E-D54E-B7D1-7B461A912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EFAE6-4718-494C-8A46-74DDA6DB9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B876-657F-F84E-B91F-B3A5836E5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1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4RkKvyf-dg?feature=oembed" TargetMode="External"/><Relationship Id="rId4" Type="http://schemas.openxmlformats.org/officeDocument/2006/relationships/hyperlink" Target="https://youtu.be/R4RkKvyf-d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D8325-E0FF-7041-8544-EDCE4A6A8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LC15 : Solvants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8159CF-C62B-EF46-9C6E-9DE7245CE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Niveau : CPGE</a:t>
            </a:r>
          </a:p>
          <a:p>
            <a:r>
              <a:rPr lang="fr-FR" dirty="0"/>
              <a:t>Prérequis :</a:t>
            </a:r>
          </a:p>
        </p:txBody>
      </p:sp>
    </p:spTree>
    <p:extLst>
      <p:ext uri="{BB962C8B-B14F-4D97-AF65-F5344CB8AC3E}">
        <p14:creationId xmlns:p14="http://schemas.microsoft.com/office/powerpoint/2010/main" val="177340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D142B-A017-42C8-A71F-D5305F76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750" u="sng" dirty="0"/>
              <a:t>Récapitulatif :</a:t>
            </a:r>
            <a:r>
              <a:rPr lang="fr-FR" sz="3750" dirty="0"/>
              <a:t> classification des solvants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D133563-A8CB-4CF3-955B-C4997CC5DB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42051" y="2421215"/>
          <a:ext cx="8507900" cy="262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975">
                  <a:extLst>
                    <a:ext uri="{9D8B030D-6E8A-4147-A177-3AD203B41FA5}">
                      <a16:colId xmlns:a16="http://schemas.microsoft.com/office/drawing/2014/main" val="1365520792"/>
                    </a:ext>
                  </a:extLst>
                </a:gridCol>
                <a:gridCol w="2126975">
                  <a:extLst>
                    <a:ext uri="{9D8B030D-6E8A-4147-A177-3AD203B41FA5}">
                      <a16:colId xmlns:a16="http://schemas.microsoft.com/office/drawing/2014/main" val="2027630385"/>
                    </a:ext>
                  </a:extLst>
                </a:gridCol>
                <a:gridCol w="2126975">
                  <a:extLst>
                    <a:ext uri="{9D8B030D-6E8A-4147-A177-3AD203B41FA5}">
                      <a16:colId xmlns:a16="http://schemas.microsoft.com/office/drawing/2014/main" val="176982650"/>
                    </a:ext>
                  </a:extLst>
                </a:gridCol>
                <a:gridCol w="2126975">
                  <a:extLst>
                    <a:ext uri="{9D8B030D-6E8A-4147-A177-3AD203B41FA5}">
                      <a16:colId xmlns:a16="http://schemas.microsoft.com/office/drawing/2014/main" val="304905604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Solvants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Caractères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Moment dipolaire µ (en D)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Permittivité relative (à 25°C)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66953102"/>
                  </a:ext>
                </a:extLst>
              </a:tr>
              <a:tr h="42612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eau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Polaire et protique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1,80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78,4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3687589"/>
                  </a:ext>
                </a:extLst>
              </a:tr>
              <a:tr h="42612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éthanol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Polaire et protique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1,74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24,5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3580191"/>
                  </a:ext>
                </a:extLst>
              </a:tr>
              <a:tr h="42612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DMSO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Polaire et aprotique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3,90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46,7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38059445"/>
                  </a:ext>
                </a:extLst>
              </a:tr>
              <a:tr h="42612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cyclohexane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Apolaire et aprotique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2,02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494525"/>
                  </a:ext>
                </a:extLst>
              </a:tr>
              <a:tr h="42612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toluène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Apolaire et aprotique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0,43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2,38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5263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37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EFCA04E-9BDA-4928-ACE1-C570487B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34399"/>
          </a:xfrm>
        </p:spPr>
        <p:txBody>
          <a:bodyPr>
            <a:normAutofit/>
          </a:bodyPr>
          <a:lstStyle/>
          <a:p>
            <a:pPr algn="ctr"/>
            <a:r>
              <a:rPr lang="fr-FR" sz="3750" u="sng" dirty="0"/>
              <a:t>Extraction liquide-liquide : principe</a:t>
            </a:r>
            <a:endParaRPr lang="fr-FR" sz="375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7E26C3-E4B5-479A-99B0-A34368DC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69" y="1224036"/>
            <a:ext cx="2625110" cy="5268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685DB30-6002-4C16-8E67-67B38FC62F76}"/>
              </a:ext>
            </a:extLst>
          </p:cNvPr>
          <p:cNvSpPr txBox="1"/>
          <p:nvPr/>
        </p:nvSpPr>
        <p:spPr>
          <a:xfrm>
            <a:off x="3350702" y="4062157"/>
            <a:ext cx="201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Diiode + eau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5ADC923-EA0C-46D4-B36F-2986E90C8837}"/>
              </a:ext>
            </a:extLst>
          </p:cNvPr>
          <p:cNvCxnSpPr>
            <a:cxnSpLocks/>
          </p:cNvCxnSpPr>
          <p:nvPr/>
        </p:nvCxnSpPr>
        <p:spPr>
          <a:xfrm flipV="1">
            <a:off x="3470245" y="2442262"/>
            <a:ext cx="352338" cy="3301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A5CF845-368C-458A-9860-4FF6102CE07D}"/>
              </a:ext>
            </a:extLst>
          </p:cNvPr>
          <p:cNvCxnSpPr>
            <a:cxnSpLocks/>
          </p:cNvCxnSpPr>
          <p:nvPr/>
        </p:nvCxnSpPr>
        <p:spPr>
          <a:xfrm>
            <a:off x="3268910" y="3742093"/>
            <a:ext cx="377505" cy="3434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2E4650A-DAB9-4D5D-A370-04D9849FAEB9}"/>
              </a:ext>
            </a:extLst>
          </p:cNvPr>
          <p:cNvSpPr txBox="1"/>
          <p:nvPr/>
        </p:nvSpPr>
        <p:spPr>
          <a:xfrm>
            <a:off x="3457662" y="1917867"/>
            <a:ext cx="3263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Diiode + cyclohexane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26B1557-6524-4931-BFF1-CB71F4BDC30E}"/>
              </a:ext>
            </a:extLst>
          </p:cNvPr>
          <p:cNvSpPr txBox="1"/>
          <p:nvPr/>
        </p:nvSpPr>
        <p:spPr>
          <a:xfrm>
            <a:off x="5440629" y="2772436"/>
            <a:ext cx="5017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Protocole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Dissoudre 1g de diiode dans 200mL de cyclohexane (C = 1,97.10</a:t>
            </a:r>
            <a:r>
              <a:rPr lang="fr-FR" sz="2000" baseline="30000" dirty="0"/>
              <a:t>-2</a:t>
            </a:r>
            <a:r>
              <a:rPr lang="fr-FR" sz="2000" dirty="0"/>
              <a:t> mol/L)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Prélever </a:t>
            </a:r>
            <a:r>
              <a:rPr lang="fr-FR" sz="2000" dirty="0" err="1"/>
              <a:t>V</a:t>
            </a:r>
            <a:r>
              <a:rPr lang="fr-FR" sz="2000" baseline="-25000" dirty="0" err="1"/>
              <a:t>org</a:t>
            </a:r>
            <a:r>
              <a:rPr lang="fr-FR" sz="2000" dirty="0"/>
              <a:t> = 20 </a:t>
            </a:r>
            <a:r>
              <a:rPr lang="fr-FR" sz="2000" dirty="0" err="1"/>
              <a:t>mL</a:t>
            </a:r>
            <a:r>
              <a:rPr lang="fr-FR" sz="2000" dirty="0"/>
              <a:t> de cette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Ajouter </a:t>
            </a:r>
            <a:r>
              <a:rPr lang="fr-FR" sz="2000" dirty="0" err="1"/>
              <a:t>V</a:t>
            </a:r>
            <a:r>
              <a:rPr lang="fr-FR" sz="2000" baseline="-25000" dirty="0" err="1"/>
              <a:t>aq</a:t>
            </a:r>
            <a:r>
              <a:rPr lang="fr-FR" sz="2000" dirty="0"/>
              <a:t> = 200 </a:t>
            </a:r>
            <a:r>
              <a:rPr lang="fr-FR" sz="2000" dirty="0" err="1"/>
              <a:t>mL</a:t>
            </a:r>
            <a:r>
              <a:rPr lang="fr-FR" sz="2000" dirty="0"/>
              <a:t> d’eau distillée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Agiter pendant 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Laisser décanter 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Extraire la phase aqueuse pour le titrage, en prélever V</a:t>
            </a:r>
            <a:r>
              <a:rPr lang="fr-FR" sz="2000" baseline="-25000" dirty="0"/>
              <a:t>0</a:t>
            </a:r>
            <a:r>
              <a:rPr lang="fr-FR" sz="2000" dirty="0"/>
              <a:t> = 50 </a:t>
            </a:r>
            <a:r>
              <a:rPr lang="fr-FR" sz="2000" dirty="0" err="1"/>
              <a:t>mL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6794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EFCA04E-9BDA-4928-ACE1-C570487B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34399"/>
          </a:xfrm>
        </p:spPr>
        <p:txBody>
          <a:bodyPr>
            <a:normAutofit/>
          </a:bodyPr>
          <a:lstStyle/>
          <a:p>
            <a:pPr algn="ctr"/>
            <a:r>
              <a:rPr lang="fr-FR" sz="3750" u="sng" dirty="0"/>
              <a:t>Titrage du diiode dans la phase aqueuse</a:t>
            </a:r>
            <a:endParaRPr lang="fr-FR" sz="37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B6101D-485C-4A13-B28E-F4FC8D645C26}"/>
                  </a:ext>
                </a:extLst>
              </p:cNvPr>
              <p:cNvSpPr/>
              <p:nvPr/>
            </p:nvSpPr>
            <p:spPr>
              <a:xfrm>
                <a:off x="5453301" y="1986190"/>
                <a:ext cx="2756263" cy="92746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Thiosulfate de sodium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volume versé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=5,0.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/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𝑚𝑜𝑙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B6101D-485C-4A13-B28E-F4FC8D645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01" y="1986190"/>
                <a:ext cx="2756263" cy="927461"/>
              </a:xfrm>
              <a:prstGeom prst="rect">
                <a:avLst/>
              </a:prstGeom>
              <a:blipFill>
                <a:blip r:embed="rId2"/>
                <a:stretch>
                  <a:fillRect t="-4054" b="-67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37BF0-0093-47DD-BC48-AEB02DAC7032}"/>
                  </a:ext>
                </a:extLst>
              </p:cNvPr>
              <p:cNvSpPr/>
              <p:nvPr/>
            </p:nvSpPr>
            <p:spPr>
              <a:xfrm>
                <a:off x="5595914" y="4691331"/>
                <a:ext cx="2756263" cy="9144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Phase aqueuse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=50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𝑚𝐿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[I</a:t>
                </a:r>
                <a:r>
                  <a:rPr lang="fr-FR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fr-FR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aq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?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37BF0-0093-47DD-BC48-AEB02DAC7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914" y="4691331"/>
                <a:ext cx="2756263" cy="914400"/>
              </a:xfrm>
              <a:prstGeom prst="rect">
                <a:avLst/>
              </a:prstGeom>
              <a:blipFill>
                <a:blip r:embed="rId3"/>
                <a:stretch>
                  <a:fillRect t="-2703" b="-9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F9677088-A543-4F9F-8961-19EFAE6C6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14" y="1452874"/>
            <a:ext cx="2901153" cy="5040000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B70D2DC-2D5D-4F19-8B8F-E627218A0640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105652" y="2449920"/>
            <a:ext cx="134764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35C1037-5680-4FA5-A1E4-94EA283791DC}"/>
              </a:ext>
            </a:extLst>
          </p:cNvPr>
          <p:cNvCxnSpPr/>
          <p:nvPr/>
        </p:nvCxnSpPr>
        <p:spPr>
          <a:xfrm flipH="1" flipV="1">
            <a:off x="4373300" y="5148532"/>
            <a:ext cx="108000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6A0E55C-0710-4FCC-9FE9-E69AAD1124D0}"/>
                  </a:ext>
                </a:extLst>
              </p:cNvPr>
              <p:cNvSpPr txBox="1"/>
              <p:nvPr/>
            </p:nvSpPr>
            <p:spPr>
              <a:xfrm>
                <a:off x="5002631" y="3440164"/>
                <a:ext cx="5523414" cy="53271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 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 (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6A0E55C-0710-4FCC-9FE9-E69AAD112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31" y="3440164"/>
                <a:ext cx="5523414" cy="5327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1A652767-82E6-433F-BC5B-79B69F5A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636" y="4032066"/>
            <a:ext cx="2642314" cy="25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95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EFCA04E-9BDA-4928-ACE1-C570487B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34399"/>
          </a:xfrm>
        </p:spPr>
        <p:txBody>
          <a:bodyPr>
            <a:normAutofit/>
          </a:bodyPr>
          <a:lstStyle/>
          <a:p>
            <a:pPr algn="ctr"/>
            <a:r>
              <a:rPr lang="fr-FR" sz="3750" u="sng" dirty="0"/>
              <a:t>Calcul de la constante de partage</a:t>
            </a:r>
            <a:endParaRPr lang="fr-FR" sz="375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30A21F-3842-4EE0-AE92-F95353F0944F}"/>
              </a:ext>
            </a:extLst>
          </p:cNvPr>
          <p:cNvSpPr txBox="1"/>
          <p:nvPr/>
        </p:nvSpPr>
        <p:spPr>
          <a:xfrm>
            <a:off x="2152651" y="2013359"/>
            <a:ext cx="75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l’équivalence :</a:t>
            </a: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346453-628A-45A5-87B3-081046680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64" y="1823325"/>
            <a:ext cx="49815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6FABA5B-0894-4039-BD39-0D63D285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79" y="3118070"/>
            <a:ext cx="7333464" cy="229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8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462E5-09F5-884E-A4D9-E0E4AA12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CCM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B1B207-6981-354D-9AD2-1275FBD6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Deux phases : </a:t>
            </a:r>
            <a:r>
              <a:rPr lang="fr-FR" b="1" dirty="0"/>
              <a:t>stationnaire</a:t>
            </a:r>
            <a:r>
              <a:rPr lang="fr-FR" dirty="0"/>
              <a:t> (silice) et </a:t>
            </a:r>
            <a:r>
              <a:rPr lang="fr-FR" b="1" dirty="0"/>
              <a:t>mobile</a:t>
            </a:r>
            <a:r>
              <a:rPr lang="fr-FR" dirty="0"/>
              <a:t> (éluant).</a:t>
            </a:r>
          </a:p>
          <a:p>
            <a:endParaRPr lang="fr-FR" dirty="0"/>
          </a:p>
          <a:p>
            <a:r>
              <a:rPr lang="fr-FR" dirty="0"/>
              <a:t>Phase </a:t>
            </a:r>
            <a:r>
              <a:rPr lang="fr-FR" b="1" dirty="0"/>
              <a:t>stationnaire</a:t>
            </a:r>
            <a:r>
              <a:rPr lang="fr-FR" dirty="0"/>
              <a:t> a tendance a </a:t>
            </a:r>
            <a:r>
              <a:rPr lang="fr-FR" b="1" dirty="0"/>
              <a:t>retenir</a:t>
            </a:r>
            <a:r>
              <a:rPr lang="fr-FR" dirty="0"/>
              <a:t> le composé</a:t>
            </a:r>
          </a:p>
          <a:p>
            <a:r>
              <a:rPr lang="fr-FR" dirty="0"/>
              <a:t>Phase </a:t>
            </a:r>
            <a:r>
              <a:rPr lang="fr-FR" b="1" dirty="0"/>
              <a:t>mobile</a:t>
            </a:r>
            <a:r>
              <a:rPr lang="fr-FR" dirty="0"/>
              <a:t> a tendance à </a:t>
            </a:r>
            <a:r>
              <a:rPr lang="fr-FR" b="1" dirty="0"/>
              <a:t>entraîner</a:t>
            </a:r>
            <a:r>
              <a:rPr lang="fr-FR" dirty="0"/>
              <a:t> le composé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→ Migration : dépend </a:t>
            </a:r>
            <a:r>
              <a:rPr lang="fr-FR" b="1" dirty="0"/>
              <a:t>affinité relative avec phase stationnaire/mobile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88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E7FF0-3706-644F-9285-D1C8A55C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d’une CCM : migration des espèces</a:t>
            </a:r>
            <a:endParaRPr lang="fr-FR" baseline="-25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382EC-7E5A-1146-89A1-3095B7D1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Deux phases : </a:t>
            </a:r>
            <a:r>
              <a:rPr lang="fr-FR" b="1" dirty="0"/>
              <a:t>stationnaire</a:t>
            </a:r>
            <a:r>
              <a:rPr lang="fr-FR" dirty="0"/>
              <a:t> (silice) et </a:t>
            </a:r>
            <a:r>
              <a:rPr lang="fr-FR" b="1" dirty="0"/>
              <a:t>mobile</a:t>
            </a:r>
            <a:r>
              <a:rPr lang="fr-FR" dirty="0"/>
              <a:t> (éluant).</a:t>
            </a:r>
          </a:p>
          <a:p>
            <a:endParaRPr lang="fr-FR" dirty="0"/>
          </a:p>
          <a:p>
            <a:r>
              <a:rPr lang="fr-FR" dirty="0"/>
              <a:t>Phase </a:t>
            </a:r>
            <a:r>
              <a:rPr lang="fr-FR" b="1" dirty="0"/>
              <a:t>stationnaire</a:t>
            </a:r>
            <a:r>
              <a:rPr lang="fr-FR" dirty="0"/>
              <a:t> a tendance a </a:t>
            </a:r>
            <a:r>
              <a:rPr lang="fr-FR" b="1" dirty="0"/>
              <a:t>retenir</a:t>
            </a:r>
            <a:r>
              <a:rPr lang="fr-FR" dirty="0"/>
              <a:t> le composé</a:t>
            </a:r>
          </a:p>
          <a:p>
            <a:r>
              <a:rPr lang="fr-FR" dirty="0"/>
              <a:t>Phase </a:t>
            </a:r>
            <a:r>
              <a:rPr lang="fr-FR" b="1" dirty="0"/>
              <a:t>mobile</a:t>
            </a:r>
            <a:r>
              <a:rPr lang="fr-FR" dirty="0"/>
              <a:t> a tendance à </a:t>
            </a:r>
            <a:r>
              <a:rPr lang="fr-FR" b="1" dirty="0"/>
              <a:t>entraîner</a:t>
            </a:r>
            <a:r>
              <a:rPr lang="fr-FR" dirty="0"/>
              <a:t> le composé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→ Migration : dépend </a:t>
            </a:r>
            <a:r>
              <a:rPr lang="fr-FR" b="1" dirty="0"/>
              <a:t>affinité relative avec phase stationnaire/mobile</a:t>
            </a:r>
          </a:p>
        </p:txBody>
      </p:sp>
    </p:spTree>
    <p:extLst>
      <p:ext uri="{BB962C8B-B14F-4D97-AF65-F5344CB8AC3E}">
        <p14:creationId xmlns:p14="http://schemas.microsoft.com/office/powerpoint/2010/main" val="272720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C4725-D87C-4342-91E3-2A73BE71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l’éluant sur une CCM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08CE61-19A7-A946-991D-2D13F284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20" y="1690688"/>
            <a:ext cx="3412435" cy="454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0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DE52C45-A09A-4C2B-9666-138DD823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39" y="960029"/>
            <a:ext cx="2362200" cy="58102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84411753-591A-4349-AB7E-2A25654218BE}"/>
              </a:ext>
            </a:extLst>
          </p:cNvPr>
          <p:cNvSpPr txBox="1"/>
          <p:nvPr/>
        </p:nvSpPr>
        <p:spPr>
          <a:xfrm>
            <a:off x="6421222" y="406031"/>
            <a:ext cx="3953236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000" dirty="0"/>
              <a:t>Solvants apolaires (</a:t>
            </a:r>
            <a:r>
              <a:rPr lang="fr-FR" sz="3000" i="1" dirty="0"/>
              <a:t>µ≈0</a:t>
            </a:r>
            <a:r>
              <a:rPr lang="fr-FR" sz="3000" dirty="0"/>
              <a:t>)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1C5D5E1A-94F7-45CC-949B-B48FF95BD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016" y="962545"/>
            <a:ext cx="2834984" cy="296163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053676F-F97B-4203-B4AD-F1937E74C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558" y="3650138"/>
            <a:ext cx="2247900" cy="29718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8327E61-C492-41F9-B2B6-6302E22F0FD2}"/>
              </a:ext>
            </a:extLst>
          </p:cNvPr>
          <p:cNvSpPr txBox="1"/>
          <p:nvPr/>
        </p:nvSpPr>
        <p:spPr>
          <a:xfrm>
            <a:off x="6626012" y="2204833"/>
            <a:ext cx="1957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cyclohexane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5D116FF-7AA3-4772-85DD-2FB8D10F168B}"/>
              </a:ext>
            </a:extLst>
          </p:cNvPr>
          <p:cNvSpPr txBox="1"/>
          <p:nvPr/>
        </p:nvSpPr>
        <p:spPr>
          <a:xfrm>
            <a:off x="7147810" y="5150824"/>
            <a:ext cx="1957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toluène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C2B611-E107-4143-8B43-3B80C0EC500F}"/>
              </a:ext>
            </a:extLst>
          </p:cNvPr>
          <p:cNvSpPr txBox="1"/>
          <p:nvPr/>
        </p:nvSpPr>
        <p:spPr>
          <a:xfrm>
            <a:off x="4436525" y="1845650"/>
            <a:ext cx="1477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eau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4726DD2-1F3F-4E10-A1CC-C3AB4D85823C}"/>
              </a:ext>
            </a:extLst>
          </p:cNvPr>
          <p:cNvSpPr txBox="1"/>
          <p:nvPr/>
        </p:nvSpPr>
        <p:spPr>
          <a:xfrm>
            <a:off x="4247576" y="3529482"/>
            <a:ext cx="1477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éthanol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6CA3214-2F53-4222-A3A8-B9F572FB7B4A}"/>
              </a:ext>
            </a:extLst>
          </p:cNvPr>
          <p:cNvSpPr txBox="1"/>
          <p:nvPr/>
        </p:nvSpPr>
        <p:spPr>
          <a:xfrm>
            <a:off x="3276438" y="5779106"/>
            <a:ext cx="28238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DMSO</a:t>
            </a:r>
          </a:p>
          <a:p>
            <a:pPr algn="ctr"/>
            <a:r>
              <a:rPr lang="fr-FR" sz="2500" dirty="0"/>
              <a:t>(</a:t>
            </a:r>
            <a:r>
              <a:rPr lang="fr-FR" sz="2500" dirty="0" err="1"/>
              <a:t>diméthylsulfoxyde</a:t>
            </a:r>
            <a:r>
              <a:rPr lang="fr-FR" sz="2500" dirty="0"/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EF93DC2-7D46-4D6C-A5BE-AFF836C7926E}"/>
              </a:ext>
            </a:extLst>
          </p:cNvPr>
          <p:cNvSpPr txBox="1"/>
          <p:nvPr/>
        </p:nvSpPr>
        <p:spPr>
          <a:xfrm>
            <a:off x="2037456" y="406031"/>
            <a:ext cx="3780265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Solvants polaires (</a:t>
            </a:r>
            <a:r>
              <a:rPr lang="fr-FR" sz="3000" i="1" dirty="0"/>
              <a:t>µ≠0</a:t>
            </a:r>
            <a:r>
              <a:rPr lang="fr-FR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9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1A493-7F8A-F14F-811C-AE778DE6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Pouvoir ionisant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3823997-F103-5B4A-A5E1-DFF31482C05C}"/>
              </a:ext>
            </a:extLst>
          </p:cNvPr>
          <p:cNvSpPr/>
          <p:nvPr/>
        </p:nvSpPr>
        <p:spPr>
          <a:xfrm>
            <a:off x="2209800" y="3180782"/>
            <a:ext cx="889907" cy="824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6C21D3-A1E6-AC45-812D-B7F1EB6964D7}"/>
              </a:ext>
            </a:extLst>
          </p:cNvPr>
          <p:cNvSpPr/>
          <p:nvPr/>
        </p:nvSpPr>
        <p:spPr>
          <a:xfrm>
            <a:off x="3099707" y="3176701"/>
            <a:ext cx="889907" cy="8245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A1BA3E-E4C4-644B-AE79-11FC19BC5E8B}"/>
              </a:ext>
            </a:extLst>
          </p:cNvPr>
          <p:cNvSpPr txBox="1"/>
          <p:nvPr/>
        </p:nvSpPr>
        <p:spPr>
          <a:xfrm>
            <a:off x="2679248" y="4869707"/>
            <a:ext cx="1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Na</a:t>
            </a:r>
            <a:r>
              <a:rPr lang="fr-FR" dirty="0" err="1">
                <a:solidFill>
                  <a:schemeClr val="accent1"/>
                </a:solidFill>
              </a:rPr>
              <a:t>Cl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9B7E9A6-3E36-9D45-949A-131FD5551C8E}"/>
              </a:ext>
            </a:extLst>
          </p:cNvPr>
          <p:cNvCxnSpPr/>
          <p:nvPr/>
        </p:nvCxnSpPr>
        <p:spPr>
          <a:xfrm>
            <a:off x="4587650" y="3561752"/>
            <a:ext cx="2155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E1219B09-426C-8343-ADEF-2C37E1383C5B}"/>
              </a:ext>
            </a:extLst>
          </p:cNvPr>
          <p:cNvSpPr/>
          <p:nvPr/>
        </p:nvSpPr>
        <p:spPr>
          <a:xfrm>
            <a:off x="7571014" y="3176700"/>
            <a:ext cx="889907" cy="824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B357860-9F95-FD4F-AC68-2980D1C70B43}"/>
              </a:ext>
            </a:extLst>
          </p:cNvPr>
          <p:cNvSpPr/>
          <p:nvPr/>
        </p:nvSpPr>
        <p:spPr>
          <a:xfrm>
            <a:off x="8586107" y="3176699"/>
            <a:ext cx="889907" cy="8245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5CC0DA5-FCF8-5543-BA91-7CE4D9641B65}"/>
              </a:ext>
            </a:extLst>
          </p:cNvPr>
          <p:cNvSpPr/>
          <p:nvPr/>
        </p:nvSpPr>
        <p:spPr>
          <a:xfrm>
            <a:off x="1138238" y="1583350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FD20DED-A828-E94C-907E-CCE10C54ECE4}"/>
              </a:ext>
            </a:extLst>
          </p:cNvPr>
          <p:cNvSpPr/>
          <p:nvPr/>
        </p:nvSpPr>
        <p:spPr>
          <a:xfrm>
            <a:off x="957944" y="1829243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22451C1-905D-3140-BF51-CC23884DE229}"/>
              </a:ext>
            </a:extLst>
          </p:cNvPr>
          <p:cNvSpPr/>
          <p:nvPr/>
        </p:nvSpPr>
        <p:spPr>
          <a:xfrm>
            <a:off x="1458686" y="1829243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E6FFEB0-5E83-6945-9CE8-206B42D4CBE3}"/>
              </a:ext>
            </a:extLst>
          </p:cNvPr>
          <p:cNvSpPr/>
          <p:nvPr/>
        </p:nvSpPr>
        <p:spPr>
          <a:xfrm>
            <a:off x="3650117" y="1362877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19AA8E2-C22D-994F-9CE1-ABEA3D13F59C}"/>
              </a:ext>
            </a:extLst>
          </p:cNvPr>
          <p:cNvSpPr/>
          <p:nvPr/>
        </p:nvSpPr>
        <p:spPr>
          <a:xfrm>
            <a:off x="3469823" y="1608770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E06F4A5-7087-9342-AE3B-3054B972C068}"/>
              </a:ext>
            </a:extLst>
          </p:cNvPr>
          <p:cNvSpPr/>
          <p:nvPr/>
        </p:nvSpPr>
        <p:spPr>
          <a:xfrm>
            <a:off x="3947093" y="162348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AE19472-C4BB-814F-911F-3FB99BCEDEB7}"/>
              </a:ext>
            </a:extLst>
          </p:cNvPr>
          <p:cNvSpPr/>
          <p:nvPr/>
        </p:nvSpPr>
        <p:spPr>
          <a:xfrm>
            <a:off x="1458686" y="4775313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04E7BE7-6A87-F94D-B65F-F7FFB0AA0AF3}"/>
              </a:ext>
            </a:extLst>
          </p:cNvPr>
          <p:cNvSpPr/>
          <p:nvPr/>
        </p:nvSpPr>
        <p:spPr>
          <a:xfrm>
            <a:off x="1278392" y="502120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ADE9A59-E6FC-6840-A45E-76934CA3B7B8}"/>
              </a:ext>
            </a:extLst>
          </p:cNvPr>
          <p:cNvSpPr/>
          <p:nvPr/>
        </p:nvSpPr>
        <p:spPr>
          <a:xfrm>
            <a:off x="1779134" y="502120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DBAA8A1-3BF5-0741-963C-8F4414A19D01}"/>
              </a:ext>
            </a:extLst>
          </p:cNvPr>
          <p:cNvSpPr/>
          <p:nvPr/>
        </p:nvSpPr>
        <p:spPr>
          <a:xfrm>
            <a:off x="1177699" y="3716225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5206145-C6F3-D641-9C99-4011510FEC53}"/>
              </a:ext>
            </a:extLst>
          </p:cNvPr>
          <p:cNvSpPr/>
          <p:nvPr/>
        </p:nvSpPr>
        <p:spPr>
          <a:xfrm>
            <a:off x="997405" y="3962118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84C3E4D-951B-9D41-85A1-794D463B7CB4}"/>
              </a:ext>
            </a:extLst>
          </p:cNvPr>
          <p:cNvSpPr/>
          <p:nvPr/>
        </p:nvSpPr>
        <p:spPr>
          <a:xfrm>
            <a:off x="1498147" y="3962118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79A83BF-99C2-254C-A599-081FFFD48580}"/>
              </a:ext>
            </a:extLst>
          </p:cNvPr>
          <p:cNvSpPr/>
          <p:nvPr/>
        </p:nvSpPr>
        <p:spPr>
          <a:xfrm>
            <a:off x="4233864" y="5106703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C0593-3A60-8347-A31C-DBBC64B48BC5}"/>
              </a:ext>
            </a:extLst>
          </p:cNvPr>
          <p:cNvSpPr/>
          <p:nvPr/>
        </p:nvSpPr>
        <p:spPr>
          <a:xfrm>
            <a:off x="4053570" y="535259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4CEA37D-0D29-5A42-ACD8-38BBCD4ED8B5}"/>
              </a:ext>
            </a:extLst>
          </p:cNvPr>
          <p:cNvSpPr/>
          <p:nvPr/>
        </p:nvSpPr>
        <p:spPr>
          <a:xfrm>
            <a:off x="4554312" y="535259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FFAF19B-00A4-814A-8BC7-BDE9FF4B1F0E}"/>
              </a:ext>
            </a:extLst>
          </p:cNvPr>
          <p:cNvSpPr/>
          <p:nvPr/>
        </p:nvSpPr>
        <p:spPr>
          <a:xfrm>
            <a:off x="2657136" y="5415247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6C86F5C-BC02-E041-B655-BB159AEF08B1}"/>
              </a:ext>
            </a:extLst>
          </p:cNvPr>
          <p:cNvSpPr/>
          <p:nvPr/>
        </p:nvSpPr>
        <p:spPr>
          <a:xfrm>
            <a:off x="2476842" y="5661140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4D8BB37-8163-5F45-A973-699DEC3F551F}"/>
              </a:ext>
            </a:extLst>
          </p:cNvPr>
          <p:cNvSpPr/>
          <p:nvPr/>
        </p:nvSpPr>
        <p:spPr>
          <a:xfrm>
            <a:off x="2977584" y="5661140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1BEF5AE-3128-4840-AAA1-06AC236C102F}"/>
              </a:ext>
            </a:extLst>
          </p:cNvPr>
          <p:cNvSpPr/>
          <p:nvPr/>
        </p:nvSpPr>
        <p:spPr>
          <a:xfrm>
            <a:off x="7935005" y="2915584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D2F6B93-9F2A-2947-A3AE-EA667932F554}"/>
              </a:ext>
            </a:extLst>
          </p:cNvPr>
          <p:cNvSpPr/>
          <p:nvPr/>
        </p:nvSpPr>
        <p:spPr>
          <a:xfrm>
            <a:off x="7341734" y="3524929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3C78E4A-510D-9A47-B0AC-6DD07F36AD2B}"/>
              </a:ext>
            </a:extLst>
          </p:cNvPr>
          <p:cNvSpPr/>
          <p:nvPr/>
        </p:nvSpPr>
        <p:spPr>
          <a:xfrm>
            <a:off x="8040460" y="3938651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42F0DDB-D856-AC41-A2B5-07DDEFE3C2EB}"/>
              </a:ext>
            </a:extLst>
          </p:cNvPr>
          <p:cNvSpPr/>
          <p:nvPr/>
        </p:nvSpPr>
        <p:spPr>
          <a:xfrm>
            <a:off x="8205107" y="2778747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04BA7CC-BAA2-644C-A06B-CE19BF57F2DC}"/>
              </a:ext>
            </a:extLst>
          </p:cNvPr>
          <p:cNvSpPr/>
          <p:nvPr/>
        </p:nvSpPr>
        <p:spPr>
          <a:xfrm>
            <a:off x="7780564" y="2887463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3D261F2-1FAE-7D47-972C-659FC611E76B}"/>
              </a:ext>
            </a:extLst>
          </p:cNvPr>
          <p:cNvSpPr/>
          <p:nvPr/>
        </p:nvSpPr>
        <p:spPr>
          <a:xfrm>
            <a:off x="7181171" y="342491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9F1AA30-F2EC-EA46-B777-014B7BD330FF}"/>
              </a:ext>
            </a:extLst>
          </p:cNvPr>
          <p:cNvSpPr/>
          <p:nvPr/>
        </p:nvSpPr>
        <p:spPr>
          <a:xfrm>
            <a:off x="7287305" y="3798552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6E743CE-3FDC-AC4A-99AA-9E940B87DCD2}"/>
              </a:ext>
            </a:extLst>
          </p:cNvPr>
          <p:cNvSpPr/>
          <p:nvPr/>
        </p:nvSpPr>
        <p:spPr>
          <a:xfrm>
            <a:off x="7935005" y="4240907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C3A82B6-174A-DA4C-9CCD-1E35D7086EED}"/>
              </a:ext>
            </a:extLst>
          </p:cNvPr>
          <p:cNvSpPr/>
          <p:nvPr/>
        </p:nvSpPr>
        <p:spPr>
          <a:xfrm>
            <a:off x="8345942" y="4126827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FD01A56-4C39-1D4E-BD8D-2C57EEE590B0}"/>
              </a:ext>
            </a:extLst>
          </p:cNvPr>
          <p:cNvSpPr/>
          <p:nvPr/>
        </p:nvSpPr>
        <p:spPr>
          <a:xfrm>
            <a:off x="8972550" y="2947845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1C9475A7-EFB1-DC4D-9DE6-5DCE9B32D613}"/>
              </a:ext>
            </a:extLst>
          </p:cNvPr>
          <p:cNvSpPr/>
          <p:nvPr/>
        </p:nvSpPr>
        <p:spPr>
          <a:xfrm>
            <a:off x="9337902" y="3155099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E11EFF6-B57C-DE42-B3F5-EB9B12795FB8}"/>
              </a:ext>
            </a:extLst>
          </p:cNvPr>
          <p:cNvSpPr/>
          <p:nvPr/>
        </p:nvSpPr>
        <p:spPr>
          <a:xfrm>
            <a:off x="9337902" y="3630727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56F0400-78AC-A247-BFD4-28AE94CFAA0D}"/>
              </a:ext>
            </a:extLst>
          </p:cNvPr>
          <p:cNvSpPr/>
          <p:nvPr/>
        </p:nvSpPr>
        <p:spPr>
          <a:xfrm>
            <a:off x="9031060" y="392200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DAB5DF5-3D75-7E40-B417-2C24BA978E79}"/>
              </a:ext>
            </a:extLst>
          </p:cNvPr>
          <p:cNvSpPr/>
          <p:nvPr/>
        </p:nvSpPr>
        <p:spPr>
          <a:xfrm>
            <a:off x="9259660" y="3875884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1EB28FD-DCB9-8748-ACC8-04A3AC4F2710}"/>
              </a:ext>
            </a:extLst>
          </p:cNvPr>
          <p:cNvSpPr/>
          <p:nvPr/>
        </p:nvSpPr>
        <p:spPr>
          <a:xfrm>
            <a:off x="9203190" y="2822204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DE5FE9-E2C4-C741-9E4F-D6B7FF1A28CB}"/>
              </a:ext>
            </a:extLst>
          </p:cNvPr>
          <p:cNvSpPr txBox="1"/>
          <p:nvPr/>
        </p:nvSpPr>
        <p:spPr>
          <a:xfrm>
            <a:off x="7814582" y="3424916"/>
            <a:ext cx="62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Na</a:t>
            </a:r>
            <a:r>
              <a:rPr lang="fr-FR" b="1" baseline="30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131AB78-6B5A-774C-8C8E-1869D5111DB7}"/>
              </a:ext>
            </a:extLst>
          </p:cNvPr>
          <p:cNvSpPr txBox="1"/>
          <p:nvPr/>
        </p:nvSpPr>
        <p:spPr>
          <a:xfrm>
            <a:off x="8777287" y="3412958"/>
            <a:ext cx="62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Cl</a:t>
            </a:r>
            <a:r>
              <a:rPr lang="fr-FR" b="1" baseline="300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90023B4-BDB0-C446-A5C2-56836E1DBB46}"/>
              </a:ext>
            </a:extLst>
          </p:cNvPr>
          <p:cNvSpPr/>
          <p:nvPr/>
        </p:nvSpPr>
        <p:spPr>
          <a:xfrm>
            <a:off x="7441067" y="799306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BD719A4-EA75-1C40-83A9-DD955047CFE2}"/>
              </a:ext>
            </a:extLst>
          </p:cNvPr>
          <p:cNvSpPr/>
          <p:nvPr/>
        </p:nvSpPr>
        <p:spPr>
          <a:xfrm>
            <a:off x="7260773" y="1045199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F850000-7622-6C42-AF64-E44EC7FA11AD}"/>
              </a:ext>
            </a:extLst>
          </p:cNvPr>
          <p:cNvSpPr/>
          <p:nvPr/>
        </p:nvSpPr>
        <p:spPr>
          <a:xfrm>
            <a:off x="7738043" y="1059910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D18A03D-0781-EA45-B279-B0CB17F4F611}"/>
              </a:ext>
            </a:extLst>
          </p:cNvPr>
          <p:cNvSpPr txBox="1"/>
          <p:nvPr/>
        </p:nvSpPr>
        <p:spPr>
          <a:xfrm>
            <a:off x="7441067" y="1690688"/>
            <a:ext cx="101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</a:rPr>
              <a:t>H</a:t>
            </a:r>
            <a:r>
              <a:rPr lang="fr-FR" sz="2800" baseline="-25000" dirty="0">
                <a:solidFill>
                  <a:schemeClr val="accent2"/>
                </a:solidFill>
              </a:rPr>
              <a:t>2</a:t>
            </a:r>
            <a:r>
              <a:rPr lang="fr-FR" sz="2800" dirty="0">
                <a:solidFill>
                  <a:schemeClr val="accent6"/>
                </a:solidFill>
              </a:rPr>
              <a:t>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0647159-44A0-9F43-BE5C-4A2CD2A35E51}"/>
              </a:ext>
            </a:extLst>
          </p:cNvPr>
          <p:cNvSpPr txBox="1"/>
          <p:nvPr/>
        </p:nvSpPr>
        <p:spPr>
          <a:xfrm>
            <a:off x="7343606" y="443695"/>
            <a:ext cx="59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2𝛿-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DB4D80B-8C21-FE4E-B1EF-72DF43183891}"/>
              </a:ext>
            </a:extLst>
          </p:cNvPr>
          <p:cNvSpPr txBox="1"/>
          <p:nvPr/>
        </p:nvSpPr>
        <p:spPr>
          <a:xfrm>
            <a:off x="6743021" y="1265221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𝛿+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5DB8311-F421-474D-8A03-7870A04A9EE4}"/>
              </a:ext>
            </a:extLst>
          </p:cNvPr>
          <p:cNvSpPr txBox="1"/>
          <p:nvPr/>
        </p:nvSpPr>
        <p:spPr>
          <a:xfrm>
            <a:off x="8064953" y="121401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𝛿+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BAF08BF-F0D2-9D4B-BB9E-F483D456C7CE}"/>
              </a:ext>
            </a:extLst>
          </p:cNvPr>
          <p:cNvCxnSpPr/>
          <p:nvPr/>
        </p:nvCxnSpPr>
        <p:spPr>
          <a:xfrm>
            <a:off x="7633607" y="947057"/>
            <a:ext cx="0" cy="5388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211960D2-1B4C-3341-A1AB-E3414010119F}"/>
                  </a:ext>
                </a:extLst>
              </p:cNvPr>
              <p:cNvSpPr txBox="1"/>
              <p:nvPr/>
            </p:nvSpPr>
            <p:spPr>
              <a:xfrm>
                <a:off x="7229440" y="1397618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211960D2-1B4C-3341-A1AB-E3414010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40" y="1397618"/>
                <a:ext cx="288541" cy="430887"/>
              </a:xfrm>
              <a:prstGeom prst="rect">
                <a:avLst/>
              </a:prstGeom>
              <a:blipFill>
                <a:blip r:embed="rId2"/>
                <a:stretch>
                  <a:fillRect l="-26087" t="-37143" r="-26087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ZoneTexte 71">
            <a:extLst>
              <a:ext uri="{FF2B5EF4-FFF2-40B4-BE49-F238E27FC236}">
                <a16:creationId xmlns:a16="http://schemas.microsoft.com/office/drawing/2014/main" id="{94B0FE2F-F39A-624D-98FB-4A6A0B20C8B2}"/>
              </a:ext>
            </a:extLst>
          </p:cNvPr>
          <p:cNvSpPr txBox="1"/>
          <p:nvPr/>
        </p:nvSpPr>
        <p:spPr>
          <a:xfrm>
            <a:off x="8160204" y="4707529"/>
            <a:ext cx="130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(Na</a:t>
            </a:r>
            <a:r>
              <a:rPr lang="fr-FR" baseline="30000" dirty="0">
                <a:solidFill>
                  <a:srgbClr val="FF0000"/>
                </a:solidFill>
              </a:rPr>
              <a:t>+</a:t>
            </a:r>
            <a:r>
              <a:rPr lang="fr-FR" dirty="0"/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</a:rPr>
              <a:t>Cl</a:t>
            </a:r>
            <a:r>
              <a:rPr lang="fr-FR" baseline="30000" dirty="0">
                <a:solidFill>
                  <a:schemeClr val="accent1"/>
                </a:solidFill>
              </a:rPr>
              <a:t>-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3DC774B7-6E27-C842-9E40-CDEDD34B4590}"/>
              </a:ext>
            </a:extLst>
          </p:cNvPr>
          <p:cNvSpPr/>
          <p:nvPr/>
        </p:nvSpPr>
        <p:spPr>
          <a:xfrm>
            <a:off x="2167279" y="2352108"/>
            <a:ext cx="889907" cy="824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C81AF4D7-8A32-8A47-BFCD-B08F13AAF892}"/>
              </a:ext>
            </a:extLst>
          </p:cNvPr>
          <p:cNvSpPr/>
          <p:nvPr/>
        </p:nvSpPr>
        <p:spPr>
          <a:xfrm>
            <a:off x="3057186" y="2348027"/>
            <a:ext cx="889907" cy="8245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4827481-6154-D043-92E1-96720136110F}"/>
              </a:ext>
            </a:extLst>
          </p:cNvPr>
          <p:cNvSpPr/>
          <p:nvPr/>
        </p:nvSpPr>
        <p:spPr>
          <a:xfrm>
            <a:off x="2157074" y="3983887"/>
            <a:ext cx="889907" cy="824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2C539EA-A0CD-6D4B-B8AB-96368D31896F}"/>
              </a:ext>
            </a:extLst>
          </p:cNvPr>
          <p:cNvSpPr/>
          <p:nvPr/>
        </p:nvSpPr>
        <p:spPr>
          <a:xfrm>
            <a:off x="3046981" y="3979806"/>
            <a:ext cx="889907" cy="8245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B925467B-D025-A545-A966-FB500B25B97C}"/>
              </a:ext>
            </a:extLst>
          </p:cNvPr>
          <p:cNvSpPr/>
          <p:nvPr/>
        </p:nvSpPr>
        <p:spPr>
          <a:xfrm>
            <a:off x="9626034" y="1714829"/>
            <a:ext cx="889907" cy="824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6A3BEA9-82CA-D140-B598-47D7A21CB8BF}"/>
              </a:ext>
            </a:extLst>
          </p:cNvPr>
          <p:cNvSpPr/>
          <p:nvPr/>
        </p:nvSpPr>
        <p:spPr>
          <a:xfrm>
            <a:off x="10641127" y="1714828"/>
            <a:ext cx="889907" cy="8245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CD96B76F-9D47-6F44-977E-78F6CA78BF13}"/>
              </a:ext>
            </a:extLst>
          </p:cNvPr>
          <p:cNvSpPr/>
          <p:nvPr/>
        </p:nvSpPr>
        <p:spPr>
          <a:xfrm>
            <a:off x="9990025" y="1453713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2485616A-0D1C-B74D-96A4-35DD972297FA}"/>
              </a:ext>
            </a:extLst>
          </p:cNvPr>
          <p:cNvSpPr/>
          <p:nvPr/>
        </p:nvSpPr>
        <p:spPr>
          <a:xfrm>
            <a:off x="9396754" y="2063058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3B10A5A-DD83-EC43-B161-683012D62675}"/>
              </a:ext>
            </a:extLst>
          </p:cNvPr>
          <p:cNvSpPr/>
          <p:nvPr/>
        </p:nvSpPr>
        <p:spPr>
          <a:xfrm>
            <a:off x="10095480" y="2476780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9B21113-D063-6B41-9C40-3C510344744B}"/>
              </a:ext>
            </a:extLst>
          </p:cNvPr>
          <p:cNvSpPr/>
          <p:nvPr/>
        </p:nvSpPr>
        <p:spPr>
          <a:xfrm>
            <a:off x="10260127" y="131687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F10DEDE-585B-2149-B18D-BA8ECF567347}"/>
              </a:ext>
            </a:extLst>
          </p:cNvPr>
          <p:cNvSpPr/>
          <p:nvPr/>
        </p:nvSpPr>
        <p:spPr>
          <a:xfrm>
            <a:off x="9835584" y="1425592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3BD8BBCD-8F38-E24C-BED1-C8AE8FD2FB6F}"/>
              </a:ext>
            </a:extLst>
          </p:cNvPr>
          <p:cNvSpPr/>
          <p:nvPr/>
        </p:nvSpPr>
        <p:spPr>
          <a:xfrm>
            <a:off x="9236191" y="1963045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EEBE952-C463-8D48-80B5-A36D65BB8E00}"/>
              </a:ext>
            </a:extLst>
          </p:cNvPr>
          <p:cNvSpPr/>
          <p:nvPr/>
        </p:nvSpPr>
        <p:spPr>
          <a:xfrm>
            <a:off x="9342325" y="233668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05D3A66E-1673-4E49-808A-A8396D01D37A}"/>
              </a:ext>
            </a:extLst>
          </p:cNvPr>
          <p:cNvSpPr/>
          <p:nvPr/>
        </p:nvSpPr>
        <p:spPr>
          <a:xfrm>
            <a:off x="9990025" y="277903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D102FBA-A45B-8946-A013-CE7555515ED7}"/>
              </a:ext>
            </a:extLst>
          </p:cNvPr>
          <p:cNvSpPr/>
          <p:nvPr/>
        </p:nvSpPr>
        <p:spPr>
          <a:xfrm>
            <a:off x="10400962" y="266495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AB20B873-B729-5A49-898D-59DBE3A75449}"/>
              </a:ext>
            </a:extLst>
          </p:cNvPr>
          <p:cNvSpPr/>
          <p:nvPr/>
        </p:nvSpPr>
        <p:spPr>
          <a:xfrm>
            <a:off x="11027570" y="1485974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8F87D164-FFCF-E04B-85A7-4E58F0AF878F}"/>
              </a:ext>
            </a:extLst>
          </p:cNvPr>
          <p:cNvSpPr/>
          <p:nvPr/>
        </p:nvSpPr>
        <p:spPr>
          <a:xfrm>
            <a:off x="11392922" y="1693228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7E55F3DF-6834-0C44-A237-6F8F75D5BD0D}"/>
              </a:ext>
            </a:extLst>
          </p:cNvPr>
          <p:cNvSpPr/>
          <p:nvPr/>
        </p:nvSpPr>
        <p:spPr>
          <a:xfrm>
            <a:off x="11392922" y="216885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60FED745-0546-F34C-B9EC-1136AF4E1CF6}"/>
              </a:ext>
            </a:extLst>
          </p:cNvPr>
          <p:cNvSpPr/>
          <p:nvPr/>
        </p:nvSpPr>
        <p:spPr>
          <a:xfrm>
            <a:off x="11086080" y="2460130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235CBD1C-D779-6849-8A70-4EA5466CEF90}"/>
              </a:ext>
            </a:extLst>
          </p:cNvPr>
          <p:cNvSpPr/>
          <p:nvPr/>
        </p:nvSpPr>
        <p:spPr>
          <a:xfrm>
            <a:off x="11314680" y="2414013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0EFD8BE-6AEF-BC46-A13F-E98EA32AC1CA}"/>
              </a:ext>
            </a:extLst>
          </p:cNvPr>
          <p:cNvSpPr/>
          <p:nvPr/>
        </p:nvSpPr>
        <p:spPr>
          <a:xfrm>
            <a:off x="11258210" y="1360333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F83CF235-0604-9746-AEAD-1AA5FEAC67CF}"/>
              </a:ext>
            </a:extLst>
          </p:cNvPr>
          <p:cNvSpPr txBox="1"/>
          <p:nvPr/>
        </p:nvSpPr>
        <p:spPr>
          <a:xfrm>
            <a:off x="9869602" y="1963045"/>
            <a:ext cx="62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Na</a:t>
            </a:r>
            <a:r>
              <a:rPr lang="fr-FR" b="1" baseline="30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00384305-8E02-AD43-910F-725723D42B3F}"/>
              </a:ext>
            </a:extLst>
          </p:cNvPr>
          <p:cNvSpPr txBox="1"/>
          <p:nvPr/>
        </p:nvSpPr>
        <p:spPr>
          <a:xfrm>
            <a:off x="10832307" y="1951087"/>
            <a:ext cx="62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Cl</a:t>
            </a:r>
            <a:r>
              <a:rPr lang="fr-FR" b="1" baseline="300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5EEE7EC7-1D1F-D243-B7A5-261E2ADF8BE1}"/>
              </a:ext>
            </a:extLst>
          </p:cNvPr>
          <p:cNvSpPr/>
          <p:nvPr/>
        </p:nvSpPr>
        <p:spPr>
          <a:xfrm>
            <a:off x="9626033" y="4858985"/>
            <a:ext cx="889907" cy="824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5D50661F-C5DB-2646-BE12-1646C0583164}"/>
              </a:ext>
            </a:extLst>
          </p:cNvPr>
          <p:cNvSpPr/>
          <p:nvPr/>
        </p:nvSpPr>
        <p:spPr>
          <a:xfrm>
            <a:off x="10641126" y="4858984"/>
            <a:ext cx="889907" cy="8245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D869CBFB-6467-D543-8A56-057FC42B38EE}"/>
              </a:ext>
            </a:extLst>
          </p:cNvPr>
          <p:cNvSpPr/>
          <p:nvPr/>
        </p:nvSpPr>
        <p:spPr>
          <a:xfrm>
            <a:off x="9990024" y="4597869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B8F70342-C064-A840-9812-3DF2878496A3}"/>
              </a:ext>
            </a:extLst>
          </p:cNvPr>
          <p:cNvSpPr/>
          <p:nvPr/>
        </p:nvSpPr>
        <p:spPr>
          <a:xfrm>
            <a:off x="9396753" y="5207214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E6B8D590-5EF2-854D-92E2-2A04ABDFB4DB}"/>
              </a:ext>
            </a:extLst>
          </p:cNvPr>
          <p:cNvSpPr/>
          <p:nvPr/>
        </p:nvSpPr>
        <p:spPr>
          <a:xfrm>
            <a:off x="10095479" y="5620936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F258C74E-F5E1-E244-9C69-D3825B97556C}"/>
              </a:ext>
            </a:extLst>
          </p:cNvPr>
          <p:cNvSpPr/>
          <p:nvPr/>
        </p:nvSpPr>
        <p:spPr>
          <a:xfrm>
            <a:off x="10260126" y="4461032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A84C48A2-D3CA-3242-8277-DE9AC955FE0D}"/>
              </a:ext>
            </a:extLst>
          </p:cNvPr>
          <p:cNvSpPr/>
          <p:nvPr/>
        </p:nvSpPr>
        <p:spPr>
          <a:xfrm>
            <a:off x="9835583" y="4569748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4728F66C-539E-1A47-9362-4765506035CD}"/>
              </a:ext>
            </a:extLst>
          </p:cNvPr>
          <p:cNvSpPr/>
          <p:nvPr/>
        </p:nvSpPr>
        <p:spPr>
          <a:xfrm>
            <a:off x="9236190" y="510720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72D77D02-FA1B-C342-AF2A-D3E9EED92105}"/>
              </a:ext>
            </a:extLst>
          </p:cNvPr>
          <p:cNvSpPr/>
          <p:nvPr/>
        </p:nvSpPr>
        <p:spPr>
          <a:xfrm>
            <a:off x="9342324" y="5480837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86F75FC4-0F69-934F-BD61-301EEDF48C4A}"/>
              </a:ext>
            </a:extLst>
          </p:cNvPr>
          <p:cNvSpPr/>
          <p:nvPr/>
        </p:nvSpPr>
        <p:spPr>
          <a:xfrm>
            <a:off x="9990024" y="5923192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3EE4279-24ED-D34E-88BC-137A2136F74C}"/>
              </a:ext>
            </a:extLst>
          </p:cNvPr>
          <p:cNvSpPr/>
          <p:nvPr/>
        </p:nvSpPr>
        <p:spPr>
          <a:xfrm>
            <a:off x="10400961" y="5809112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59FFBA7F-01FF-5642-955B-CB506AFDE9D4}"/>
              </a:ext>
            </a:extLst>
          </p:cNvPr>
          <p:cNvSpPr/>
          <p:nvPr/>
        </p:nvSpPr>
        <p:spPr>
          <a:xfrm>
            <a:off x="11027569" y="4630130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F84129B8-76B7-BC47-98E6-C5B308CB9B87}"/>
              </a:ext>
            </a:extLst>
          </p:cNvPr>
          <p:cNvSpPr/>
          <p:nvPr/>
        </p:nvSpPr>
        <p:spPr>
          <a:xfrm>
            <a:off x="11392921" y="4837384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E409BC4D-A07B-684C-9D9A-8C475A995EC7}"/>
              </a:ext>
            </a:extLst>
          </p:cNvPr>
          <p:cNvSpPr/>
          <p:nvPr/>
        </p:nvSpPr>
        <p:spPr>
          <a:xfrm>
            <a:off x="11392921" y="5313012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24B60DE5-59C6-2E40-A7A9-F4DE4468E017}"/>
              </a:ext>
            </a:extLst>
          </p:cNvPr>
          <p:cNvSpPr/>
          <p:nvPr/>
        </p:nvSpPr>
        <p:spPr>
          <a:xfrm>
            <a:off x="11086079" y="560428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D5F0A8F1-0F64-424D-B056-CFBC81FBD685}"/>
              </a:ext>
            </a:extLst>
          </p:cNvPr>
          <p:cNvSpPr/>
          <p:nvPr/>
        </p:nvSpPr>
        <p:spPr>
          <a:xfrm>
            <a:off x="11314679" y="5558169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F6D2107E-AA47-F34B-AA54-1F8E30416643}"/>
              </a:ext>
            </a:extLst>
          </p:cNvPr>
          <p:cNvSpPr/>
          <p:nvPr/>
        </p:nvSpPr>
        <p:spPr>
          <a:xfrm>
            <a:off x="11258209" y="4504489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E1C7BEA9-F566-6341-ABBA-244BD7E20738}"/>
              </a:ext>
            </a:extLst>
          </p:cNvPr>
          <p:cNvSpPr txBox="1"/>
          <p:nvPr/>
        </p:nvSpPr>
        <p:spPr>
          <a:xfrm>
            <a:off x="9869601" y="5107201"/>
            <a:ext cx="62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Na</a:t>
            </a:r>
            <a:r>
              <a:rPr lang="fr-FR" b="1" baseline="30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E76FEA4-E05A-214E-927C-49F2480340A9}"/>
              </a:ext>
            </a:extLst>
          </p:cNvPr>
          <p:cNvSpPr txBox="1"/>
          <p:nvPr/>
        </p:nvSpPr>
        <p:spPr>
          <a:xfrm>
            <a:off x="10832306" y="5095243"/>
            <a:ext cx="62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Cl</a:t>
            </a:r>
            <a:r>
              <a:rPr lang="fr-FR" b="1" baseline="30000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9412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1A602-F8C8-47A6-8E69-8D4A301C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352660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750" b="1" u="sng" dirty="0"/>
              <a:t>Pouvoir dissociant :</a:t>
            </a:r>
            <a:r>
              <a:rPr lang="fr-FR" sz="3750" b="1" dirty="0"/>
              <a:t> permittivité relative </a:t>
            </a:r>
            <a:r>
              <a:rPr lang="fr-FR" sz="3750" b="1" dirty="0">
                <a:sym typeface="Symbol" panose="05050102010706020507" pitchFamily="18" charset="2"/>
              </a:rPr>
              <a:t></a:t>
            </a:r>
            <a:r>
              <a:rPr lang="fr-FR" sz="3750" b="1" baseline="-25000" dirty="0">
                <a:sym typeface="Symbol" panose="05050102010706020507" pitchFamily="18" charset="2"/>
              </a:rPr>
              <a:t>r</a:t>
            </a:r>
            <a:endParaRPr lang="fr-FR" sz="3750" b="1" baseline="-25000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57642C1-7EDD-484F-84FA-3DF5E96DD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331737"/>
              </p:ext>
            </p:extLst>
          </p:nvPr>
        </p:nvGraphicFramePr>
        <p:xfrm>
          <a:off x="1743075" y="3007557"/>
          <a:ext cx="870585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975">
                  <a:extLst>
                    <a:ext uri="{9D8B030D-6E8A-4147-A177-3AD203B41FA5}">
                      <a16:colId xmlns:a16="http://schemas.microsoft.com/office/drawing/2014/main" val="751258015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1813309532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3973564126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3588389059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3740039319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850973035"/>
                    </a:ext>
                  </a:extLst>
                </a:gridCol>
              </a:tblGrid>
              <a:tr h="527995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Solvants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eau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éthanol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DMSO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cyclohexane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toluène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3464964"/>
                  </a:ext>
                </a:extLst>
              </a:tr>
              <a:tr h="788799">
                <a:tc>
                  <a:txBody>
                    <a:bodyPr/>
                    <a:lstStyle/>
                    <a:p>
                      <a:pPr algn="ctr"/>
                      <a:endParaRPr lang="fr-FR" sz="3600" b="1" dirty="0">
                        <a:sym typeface="Symbol" panose="05050102010706020507" pitchFamily="18" charset="2"/>
                      </a:endParaRPr>
                    </a:p>
                    <a:p>
                      <a:pPr algn="ctr"/>
                      <a:r>
                        <a:rPr lang="fr-FR" sz="3600" b="1" dirty="0"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fr-FR" sz="3600" b="1" baseline="-25000" dirty="0">
                          <a:sym typeface="Symbol" panose="05050102010706020507" pitchFamily="18" charset="2"/>
                        </a:rPr>
                        <a:t>r</a:t>
                      </a:r>
                      <a:endParaRPr lang="fr-FR" sz="3600" dirty="0"/>
                    </a:p>
                  </a:txBody>
                  <a:tcPr marL="68580" marR="68580" marT="34290" marB="3429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600" dirty="0"/>
                    </a:p>
                    <a:p>
                      <a:pPr algn="ctr"/>
                      <a:r>
                        <a:rPr lang="fr-FR" sz="3600" dirty="0"/>
                        <a:t>78,4</a:t>
                      </a:r>
                    </a:p>
                  </a:txBody>
                  <a:tcPr marL="68580" marR="68580" marT="34290" marB="3429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600" dirty="0"/>
                    </a:p>
                    <a:p>
                      <a:pPr algn="ctr"/>
                      <a:r>
                        <a:rPr lang="fr-FR" sz="3600" dirty="0"/>
                        <a:t>24,5</a:t>
                      </a:r>
                    </a:p>
                  </a:txBody>
                  <a:tcPr marL="68580" marR="68580" marT="34290" marB="3429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600" dirty="0"/>
                    </a:p>
                    <a:p>
                      <a:pPr algn="ctr"/>
                      <a:r>
                        <a:rPr lang="fr-FR" sz="3600" dirty="0"/>
                        <a:t>46,7</a:t>
                      </a:r>
                    </a:p>
                  </a:txBody>
                  <a:tcPr marL="68580" marR="68580" marT="34290" marB="3429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600" dirty="0"/>
                    </a:p>
                    <a:p>
                      <a:pPr algn="ctr"/>
                      <a:r>
                        <a:rPr lang="fr-FR" sz="3600" dirty="0"/>
                        <a:t>2,02</a:t>
                      </a:r>
                    </a:p>
                  </a:txBody>
                  <a:tcPr marL="68580" marR="68580" marT="34290" marB="3429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600" dirty="0"/>
                    </a:p>
                    <a:p>
                      <a:pPr algn="ctr"/>
                      <a:r>
                        <a:rPr lang="fr-FR" sz="3600" dirty="0"/>
                        <a:t>2,38</a:t>
                      </a:r>
                    </a:p>
                  </a:txBody>
                  <a:tcPr marL="68580" marR="68580" marT="34290" marB="3429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4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44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1A493-7F8A-F14F-811C-AE778DE6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Pouvoir dissociant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9B7E9A6-3E36-9D45-949A-131FD5551C8E}"/>
              </a:ext>
            </a:extLst>
          </p:cNvPr>
          <p:cNvCxnSpPr/>
          <p:nvPr/>
        </p:nvCxnSpPr>
        <p:spPr>
          <a:xfrm>
            <a:off x="4587650" y="3561752"/>
            <a:ext cx="2155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E1219B09-426C-8343-ADEF-2C37E1383C5B}"/>
              </a:ext>
            </a:extLst>
          </p:cNvPr>
          <p:cNvSpPr/>
          <p:nvPr/>
        </p:nvSpPr>
        <p:spPr>
          <a:xfrm>
            <a:off x="1578428" y="3127714"/>
            <a:ext cx="889907" cy="824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B357860-9F95-FD4F-AC68-2980D1C70B43}"/>
              </a:ext>
            </a:extLst>
          </p:cNvPr>
          <p:cNvSpPr/>
          <p:nvPr/>
        </p:nvSpPr>
        <p:spPr>
          <a:xfrm>
            <a:off x="2593521" y="3127713"/>
            <a:ext cx="889907" cy="8245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1BEF5AE-3128-4840-AAA1-06AC236C102F}"/>
              </a:ext>
            </a:extLst>
          </p:cNvPr>
          <p:cNvSpPr/>
          <p:nvPr/>
        </p:nvSpPr>
        <p:spPr>
          <a:xfrm>
            <a:off x="1942419" y="2866598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D2F6B93-9F2A-2947-A3AE-EA667932F554}"/>
              </a:ext>
            </a:extLst>
          </p:cNvPr>
          <p:cNvSpPr/>
          <p:nvPr/>
        </p:nvSpPr>
        <p:spPr>
          <a:xfrm>
            <a:off x="1349148" y="3475943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3C78E4A-510D-9A47-B0AC-6DD07F36AD2B}"/>
              </a:ext>
            </a:extLst>
          </p:cNvPr>
          <p:cNvSpPr/>
          <p:nvPr/>
        </p:nvSpPr>
        <p:spPr>
          <a:xfrm>
            <a:off x="2047874" y="3889665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42F0DDB-D856-AC41-A2B5-07DDEFE3C2EB}"/>
              </a:ext>
            </a:extLst>
          </p:cNvPr>
          <p:cNvSpPr/>
          <p:nvPr/>
        </p:nvSpPr>
        <p:spPr>
          <a:xfrm>
            <a:off x="2212521" y="272976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04BA7CC-BAA2-644C-A06B-CE19BF57F2DC}"/>
              </a:ext>
            </a:extLst>
          </p:cNvPr>
          <p:cNvSpPr/>
          <p:nvPr/>
        </p:nvSpPr>
        <p:spPr>
          <a:xfrm>
            <a:off x="1787978" y="2838477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3D261F2-1FAE-7D47-972C-659FC611E76B}"/>
              </a:ext>
            </a:extLst>
          </p:cNvPr>
          <p:cNvSpPr/>
          <p:nvPr/>
        </p:nvSpPr>
        <p:spPr>
          <a:xfrm>
            <a:off x="1188585" y="3375930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9F1AA30-F2EC-EA46-B777-014B7BD330FF}"/>
              </a:ext>
            </a:extLst>
          </p:cNvPr>
          <p:cNvSpPr/>
          <p:nvPr/>
        </p:nvSpPr>
        <p:spPr>
          <a:xfrm>
            <a:off x="1294719" y="374956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6E743CE-3FDC-AC4A-99AA-9E940B87DCD2}"/>
              </a:ext>
            </a:extLst>
          </p:cNvPr>
          <p:cNvSpPr/>
          <p:nvPr/>
        </p:nvSpPr>
        <p:spPr>
          <a:xfrm>
            <a:off x="1942419" y="419192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C3A82B6-174A-DA4C-9CCD-1E35D7086EED}"/>
              </a:ext>
            </a:extLst>
          </p:cNvPr>
          <p:cNvSpPr/>
          <p:nvPr/>
        </p:nvSpPr>
        <p:spPr>
          <a:xfrm>
            <a:off x="2353356" y="407784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FD01A56-4C39-1D4E-BD8D-2C57EEE590B0}"/>
              </a:ext>
            </a:extLst>
          </p:cNvPr>
          <p:cNvSpPr/>
          <p:nvPr/>
        </p:nvSpPr>
        <p:spPr>
          <a:xfrm>
            <a:off x="2979964" y="2898859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1C9475A7-EFB1-DC4D-9DE6-5DCE9B32D613}"/>
              </a:ext>
            </a:extLst>
          </p:cNvPr>
          <p:cNvSpPr/>
          <p:nvPr/>
        </p:nvSpPr>
        <p:spPr>
          <a:xfrm>
            <a:off x="3345316" y="3106113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E11EFF6-B57C-DE42-B3F5-EB9B12795FB8}"/>
              </a:ext>
            </a:extLst>
          </p:cNvPr>
          <p:cNvSpPr/>
          <p:nvPr/>
        </p:nvSpPr>
        <p:spPr>
          <a:xfrm>
            <a:off x="3345316" y="358174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56F0400-78AC-A247-BFD4-28AE94CFAA0D}"/>
              </a:ext>
            </a:extLst>
          </p:cNvPr>
          <p:cNvSpPr/>
          <p:nvPr/>
        </p:nvSpPr>
        <p:spPr>
          <a:xfrm>
            <a:off x="3038474" y="3873015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DAB5DF5-3D75-7E40-B417-2C24BA978E79}"/>
              </a:ext>
            </a:extLst>
          </p:cNvPr>
          <p:cNvSpPr/>
          <p:nvPr/>
        </p:nvSpPr>
        <p:spPr>
          <a:xfrm>
            <a:off x="3267074" y="3826898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1EB28FD-DCB9-8748-ACC8-04A3AC4F2710}"/>
              </a:ext>
            </a:extLst>
          </p:cNvPr>
          <p:cNvSpPr/>
          <p:nvPr/>
        </p:nvSpPr>
        <p:spPr>
          <a:xfrm>
            <a:off x="3210604" y="2773218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DE5FE9-E2C4-C741-9E4F-D6B7FF1A28CB}"/>
              </a:ext>
            </a:extLst>
          </p:cNvPr>
          <p:cNvSpPr txBox="1"/>
          <p:nvPr/>
        </p:nvSpPr>
        <p:spPr>
          <a:xfrm>
            <a:off x="1821996" y="3375930"/>
            <a:ext cx="62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Na</a:t>
            </a:r>
            <a:r>
              <a:rPr lang="fr-FR" b="1" baseline="30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131AB78-6B5A-774C-8C8E-1869D5111DB7}"/>
              </a:ext>
            </a:extLst>
          </p:cNvPr>
          <p:cNvSpPr txBox="1"/>
          <p:nvPr/>
        </p:nvSpPr>
        <p:spPr>
          <a:xfrm>
            <a:off x="2784701" y="3363972"/>
            <a:ext cx="62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Cl</a:t>
            </a:r>
            <a:r>
              <a:rPr lang="fr-FR" b="1" baseline="300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4B0FE2F-F39A-624D-98FB-4A6A0B20C8B2}"/>
              </a:ext>
            </a:extLst>
          </p:cNvPr>
          <p:cNvSpPr txBox="1"/>
          <p:nvPr/>
        </p:nvSpPr>
        <p:spPr>
          <a:xfrm>
            <a:off x="2167618" y="4658543"/>
            <a:ext cx="130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(Na</a:t>
            </a:r>
            <a:r>
              <a:rPr lang="fr-FR" baseline="30000" dirty="0">
                <a:solidFill>
                  <a:srgbClr val="FF0000"/>
                </a:solidFill>
              </a:rPr>
              <a:t>+</a:t>
            </a:r>
            <a:r>
              <a:rPr lang="fr-FR" dirty="0"/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</a:rPr>
              <a:t>Cl</a:t>
            </a:r>
            <a:r>
              <a:rPr lang="fr-FR" baseline="30000" dirty="0">
                <a:solidFill>
                  <a:schemeClr val="accent1"/>
                </a:solidFill>
              </a:rPr>
              <a:t>-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99537D4-B940-7F46-A313-462C731245E4}"/>
              </a:ext>
            </a:extLst>
          </p:cNvPr>
          <p:cNvSpPr/>
          <p:nvPr/>
        </p:nvSpPr>
        <p:spPr>
          <a:xfrm>
            <a:off x="2703058" y="1886668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C12BCA5-13E8-0D47-98E0-E96592DAE1CF}"/>
              </a:ext>
            </a:extLst>
          </p:cNvPr>
          <p:cNvSpPr/>
          <p:nvPr/>
        </p:nvSpPr>
        <p:spPr>
          <a:xfrm>
            <a:off x="2522764" y="213256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785C27AF-3FE5-1549-8E1B-F6E4B22735F3}"/>
              </a:ext>
            </a:extLst>
          </p:cNvPr>
          <p:cNvSpPr/>
          <p:nvPr/>
        </p:nvSpPr>
        <p:spPr>
          <a:xfrm>
            <a:off x="3023506" y="213256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AA5FF66-D2C9-C642-9A6D-7C9B4BCC50F9}"/>
              </a:ext>
            </a:extLst>
          </p:cNvPr>
          <p:cNvSpPr/>
          <p:nvPr/>
        </p:nvSpPr>
        <p:spPr>
          <a:xfrm>
            <a:off x="1311729" y="2207929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0C3469F8-1450-0F43-8301-7D6DD91C93F3}"/>
              </a:ext>
            </a:extLst>
          </p:cNvPr>
          <p:cNvSpPr/>
          <p:nvPr/>
        </p:nvSpPr>
        <p:spPr>
          <a:xfrm>
            <a:off x="1131435" y="2453822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24FE0643-98E1-4548-AFFC-D79A5188B881}"/>
              </a:ext>
            </a:extLst>
          </p:cNvPr>
          <p:cNvSpPr/>
          <p:nvPr/>
        </p:nvSpPr>
        <p:spPr>
          <a:xfrm>
            <a:off x="1632177" y="2453822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67C6068-8C89-EB42-96B5-9C8002BEA174}"/>
              </a:ext>
            </a:extLst>
          </p:cNvPr>
          <p:cNvSpPr/>
          <p:nvPr/>
        </p:nvSpPr>
        <p:spPr>
          <a:xfrm>
            <a:off x="894669" y="4658543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2DE2969-DE03-8045-9190-864721479EA9}"/>
              </a:ext>
            </a:extLst>
          </p:cNvPr>
          <p:cNvSpPr/>
          <p:nvPr/>
        </p:nvSpPr>
        <p:spPr>
          <a:xfrm>
            <a:off x="714375" y="490443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4990BF2B-1E2F-1C4B-A358-5C06B2AFEA81}"/>
              </a:ext>
            </a:extLst>
          </p:cNvPr>
          <p:cNvSpPr/>
          <p:nvPr/>
        </p:nvSpPr>
        <p:spPr>
          <a:xfrm>
            <a:off x="1215117" y="490443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218F1E33-88D0-4844-BCC1-4ABA7DEF6B74}"/>
              </a:ext>
            </a:extLst>
          </p:cNvPr>
          <p:cNvSpPr/>
          <p:nvPr/>
        </p:nvSpPr>
        <p:spPr>
          <a:xfrm>
            <a:off x="3669165" y="5178109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92242E5-9FD8-7843-920B-97579C028817}"/>
              </a:ext>
            </a:extLst>
          </p:cNvPr>
          <p:cNvSpPr/>
          <p:nvPr/>
        </p:nvSpPr>
        <p:spPr>
          <a:xfrm>
            <a:off x="3488871" y="5424002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AA79460-9D92-D34E-A427-05F67CA5125B}"/>
              </a:ext>
            </a:extLst>
          </p:cNvPr>
          <p:cNvSpPr/>
          <p:nvPr/>
        </p:nvSpPr>
        <p:spPr>
          <a:xfrm>
            <a:off x="3989613" y="5424002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76D32E2-D5FE-F34B-9D93-37142AF5B08F}"/>
              </a:ext>
            </a:extLst>
          </p:cNvPr>
          <p:cNvSpPr/>
          <p:nvPr/>
        </p:nvSpPr>
        <p:spPr>
          <a:xfrm>
            <a:off x="4120923" y="2608204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8088E38C-A0A6-C145-AC6B-63E1B0706B64}"/>
              </a:ext>
            </a:extLst>
          </p:cNvPr>
          <p:cNvSpPr/>
          <p:nvPr/>
        </p:nvSpPr>
        <p:spPr>
          <a:xfrm>
            <a:off x="3940629" y="2854097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290FA035-70FA-0B4B-9139-1B625E147F2D}"/>
              </a:ext>
            </a:extLst>
          </p:cNvPr>
          <p:cNvSpPr/>
          <p:nvPr/>
        </p:nvSpPr>
        <p:spPr>
          <a:xfrm>
            <a:off x="4441371" y="2854097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0E20B37D-844E-824E-8B7E-C463CDDF9FA2}"/>
              </a:ext>
            </a:extLst>
          </p:cNvPr>
          <p:cNvSpPr/>
          <p:nvPr/>
        </p:nvSpPr>
        <p:spPr>
          <a:xfrm>
            <a:off x="1991745" y="5435738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FDADDCFF-CA19-E64C-A6CA-6D35A151915F}"/>
              </a:ext>
            </a:extLst>
          </p:cNvPr>
          <p:cNvSpPr/>
          <p:nvPr/>
        </p:nvSpPr>
        <p:spPr>
          <a:xfrm>
            <a:off x="1811451" y="568163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30D0FD4-DD94-7143-BAAF-86288E5535BF}"/>
              </a:ext>
            </a:extLst>
          </p:cNvPr>
          <p:cNvSpPr/>
          <p:nvPr/>
        </p:nvSpPr>
        <p:spPr>
          <a:xfrm>
            <a:off x="2312193" y="568163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6AEAFAF1-047A-FD4B-ABB8-1E3BE2FFC9F7}"/>
              </a:ext>
            </a:extLst>
          </p:cNvPr>
          <p:cNvSpPr/>
          <p:nvPr/>
        </p:nvSpPr>
        <p:spPr>
          <a:xfrm>
            <a:off x="3929061" y="4202658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D6FB62BB-FA6F-D248-A44E-903666659EAE}"/>
              </a:ext>
            </a:extLst>
          </p:cNvPr>
          <p:cNvSpPr/>
          <p:nvPr/>
        </p:nvSpPr>
        <p:spPr>
          <a:xfrm>
            <a:off x="3748767" y="444855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7310D1B9-A445-E146-8041-A0E9AC825362}"/>
              </a:ext>
            </a:extLst>
          </p:cNvPr>
          <p:cNvSpPr/>
          <p:nvPr/>
        </p:nvSpPr>
        <p:spPr>
          <a:xfrm>
            <a:off x="4249509" y="4448551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AAFC119-6D1E-6A45-8BAB-E160207AFFF2}"/>
              </a:ext>
            </a:extLst>
          </p:cNvPr>
          <p:cNvSpPr/>
          <p:nvPr/>
        </p:nvSpPr>
        <p:spPr>
          <a:xfrm>
            <a:off x="7325405" y="3187786"/>
            <a:ext cx="889907" cy="8245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C24A3585-5316-2649-813D-2E1B13D1FD11}"/>
              </a:ext>
            </a:extLst>
          </p:cNvPr>
          <p:cNvSpPr/>
          <p:nvPr/>
        </p:nvSpPr>
        <p:spPr>
          <a:xfrm>
            <a:off x="10389054" y="3138103"/>
            <a:ext cx="889907" cy="8245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9F9C22E1-31D7-7B45-8752-AD3D74366569}"/>
              </a:ext>
            </a:extLst>
          </p:cNvPr>
          <p:cNvSpPr/>
          <p:nvPr/>
        </p:nvSpPr>
        <p:spPr>
          <a:xfrm>
            <a:off x="7689396" y="2926670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E829F26D-B36E-3F47-B538-EEA40864A4E9}"/>
              </a:ext>
            </a:extLst>
          </p:cNvPr>
          <p:cNvSpPr/>
          <p:nvPr/>
        </p:nvSpPr>
        <p:spPr>
          <a:xfrm>
            <a:off x="7096125" y="3536015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6ACA46AF-A1A5-584C-A8E4-2D1505C4A14A}"/>
              </a:ext>
            </a:extLst>
          </p:cNvPr>
          <p:cNvSpPr/>
          <p:nvPr/>
        </p:nvSpPr>
        <p:spPr>
          <a:xfrm>
            <a:off x="7794851" y="3949737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6F36D8E9-CA11-8844-A83E-6633B19BF606}"/>
              </a:ext>
            </a:extLst>
          </p:cNvPr>
          <p:cNvSpPr/>
          <p:nvPr/>
        </p:nvSpPr>
        <p:spPr>
          <a:xfrm>
            <a:off x="7959498" y="2789833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5D5D81B5-C14A-1547-930B-846E23421991}"/>
              </a:ext>
            </a:extLst>
          </p:cNvPr>
          <p:cNvSpPr/>
          <p:nvPr/>
        </p:nvSpPr>
        <p:spPr>
          <a:xfrm>
            <a:off x="7534955" y="2898549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F2DB476E-75AC-4241-AE86-3099C24F6820}"/>
              </a:ext>
            </a:extLst>
          </p:cNvPr>
          <p:cNvSpPr/>
          <p:nvPr/>
        </p:nvSpPr>
        <p:spPr>
          <a:xfrm>
            <a:off x="6953250" y="3390445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12732CDD-10F3-B946-BAC0-D584AA6CA460}"/>
              </a:ext>
            </a:extLst>
          </p:cNvPr>
          <p:cNvSpPr/>
          <p:nvPr/>
        </p:nvSpPr>
        <p:spPr>
          <a:xfrm>
            <a:off x="7041696" y="3809638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99A72B63-208E-D04F-9C19-5A5F40124894}"/>
              </a:ext>
            </a:extLst>
          </p:cNvPr>
          <p:cNvSpPr/>
          <p:nvPr/>
        </p:nvSpPr>
        <p:spPr>
          <a:xfrm>
            <a:off x="7689396" y="4251993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3A919F5B-2523-4B48-8608-BA1E10B62010}"/>
              </a:ext>
            </a:extLst>
          </p:cNvPr>
          <p:cNvSpPr/>
          <p:nvPr/>
        </p:nvSpPr>
        <p:spPr>
          <a:xfrm>
            <a:off x="8100333" y="4137913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94AD9FAE-99C5-4E4D-8D99-2287E8DC3A5C}"/>
              </a:ext>
            </a:extLst>
          </p:cNvPr>
          <p:cNvSpPr/>
          <p:nvPr/>
        </p:nvSpPr>
        <p:spPr>
          <a:xfrm>
            <a:off x="10841492" y="2922812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0ECDD2B3-EF3B-694B-9A12-9E9CC89AE739}"/>
              </a:ext>
            </a:extLst>
          </p:cNvPr>
          <p:cNvSpPr/>
          <p:nvPr/>
        </p:nvSpPr>
        <p:spPr>
          <a:xfrm>
            <a:off x="11206844" y="313006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F232DBFD-F762-5F41-9FAA-1BCFC8DB37FD}"/>
              </a:ext>
            </a:extLst>
          </p:cNvPr>
          <p:cNvSpPr/>
          <p:nvPr/>
        </p:nvSpPr>
        <p:spPr>
          <a:xfrm>
            <a:off x="11206844" y="3605694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59AE5A4-16F1-F640-9BED-D6F89E4105FF}"/>
              </a:ext>
            </a:extLst>
          </p:cNvPr>
          <p:cNvSpPr/>
          <p:nvPr/>
        </p:nvSpPr>
        <p:spPr>
          <a:xfrm>
            <a:off x="10900002" y="3896968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3D2A372-DFD8-DE4F-B87C-6B3E009C9B1E}"/>
              </a:ext>
            </a:extLst>
          </p:cNvPr>
          <p:cNvSpPr/>
          <p:nvPr/>
        </p:nvSpPr>
        <p:spPr>
          <a:xfrm>
            <a:off x="11128602" y="3850851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E064AFDF-6E07-A045-877A-0C98535B941A}"/>
              </a:ext>
            </a:extLst>
          </p:cNvPr>
          <p:cNvSpPr/>
          <p:nvPr/>
        </p:nvSpPr>
        <p:spPr>
          <a:xfrm>
            <a:off x="11072132" y="2797171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1A4E542-4F4E-6F40-9C95-FF881CCB7FA3}"/>
              </a:ext>
            </a:extLst>
          </p:cNvPr>
          <p:cNvSpPr txBox="1"/>
          <p:nvPr/>
        </p:nvSpPr>
        <p:spPr>
          <a:xfrm>
            <a:off x="7568973" y="3436002"/>
            <a:ext cx="62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Na</a:t>
            </a:r>
            <a:r>
              <a:rPr lang="fr-FR" b="1" baseline="30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1A43715D-70ED-044B-8F13-3CAF0A703ADD}"/>
              </a:ext>
            </a:extLst>
          </p:cNvPr>
          <p:cNvSpPr txBox="1"/>
          <p:nvPr/>
        </p:nvSpPr>
        <p:spPr>
          <a:xfrm>
            <a:off x="10646229" y="3387925"/>
            <a:ext cx="62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Cl</a:t>
            </a:r>
            <a:r>
              <a:rPr lang="fr-FR" b="1" baseline="300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F4BC36E1-B14C-3A4B-87FF-96AB434BAF7B}"/>
              </a:ext>
            </a:extLst>
          </p:cNvPr>
          <p:cNvSpPr/>
          <p:nvPr/>
        </p:nvSpPr>
        <p:spPr>
          <a:xfrm>
            <a:off x="9395734" y="2734636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2514F409-9BED-614F-ABC2-6BA0E286669D}"/>
              </a:ext>
            </a:extLst>
          </p:cNvPr>
          <p:cNvSpPr/>
          <p:nvPr/>
        </p:nvSpPr>
        <p:spPr>
          <a:xfrm>
            <a:off x="9215440" y="2980529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252C3D7-CEA6-0343-AD29-845357918164}"/>
              </a:ext>
            </a:extLst>
          </p:cNvPr>
          <p:cNvSpPr/>
          <p:nvPr/>
        </p:nvSpPr>
        <p:spPr>
          <a:xfrm>
            <a:off x="9716182" y="2980529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F73762E-3CCF-3D4C-A80A-5FEF91135CC4}"/>
              </a:ext>
            </a:extLst>
          </p:cNvPr>
          <p:cNvSpPr/>
          <p:nvPr/>
        </p:nvSpPr>
        <p:spPr>
          <a:xfrm>
            <a:off x="8804160" y="3045759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4AD91728-2A17-214E-BD40-F53A593EB752}"/>
              </a:ext>
            </a:extLst>
          </p:cNvPr>
          <p:cNvSpPr/>
          <p:nvPr/>
        </p:nvSpPr>
        <p:spPr>
          <a:xfrm>
            <a:off x="8671155" y="3272764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8E4B0AB2-B117-6D46-A60F-3C1C4A4311BF}"/>
              </a:ext>
            </a:extLst>
          </p:cNvPr>
          <p:cNvSpPr/>
          <p:nvPr/>
        </p:nvSpPr>
        <p:spPr>
          <a:xfrm>
            <a:off x="9124608" y="3291652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82114A8-4310-5843-8894-85E7443B3EFD}"/>
              </a:ext>
            </a:extLst>
          </p:cNvPr>
          <p:cNvSpPr/>
          <p:nvPr/>
        </p:nvSpPr>
        <p:spPr>
          <a:xfrm>
            <a:off x="9490984" y="3358262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FDB095BD-79CF-634F-871B-06F6BB886946}"/>
              </a:ext>
            </a:extLst>
          </p:cNvPr>
          <p:cNvSpPr/>
          <p:nvPr/>
        </p:nvSpPr>
        <p:spPr>
          <a:xfrm>
            <a:off x="9310690" y="3604155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0468FAA5-7A1E-1746-854F-41BDCFB14971}"/>
              </a:ext>
            </a:extLst>
          </p:cNvPr>
          <p:cNvSpPr/>
          <p:nvPr/>
        </p:nvSpPr>
        <p:spPr>
          <a:xfrm>
            <a:off x="9811432" y="3604155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3EA0B697-0735-BA44-BA7B-DFF50C6B5CEE}"/>
              </a:ext>
            </a:extLst>
          </p:cNvPr>
          <p:cNvSpPr/>
          <p:nvPr/>
        </p:nvSpPr>
        <p:spPr>
          <a:xfrm>
            <a:off x="8969827" y="3657583"/>
            <a:ext cx="400050" cy="3763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CE52225-3AF6-0A47-9367-998E28B47AB0}"/>
              </a:ext>
            </a:extLst>
          </p:cNvPr>
          <p:cNvSpPr/>
          <p:nvPr/>
        </p:nvSpPr>
        <p:spPr>
          <a:xfrm>
            <a:off x="8789533" y="390347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45570D61-498A-DD41-98EF-5405437380FB}"/>
              </a:ext>
            </a:extLst>
          </p:cNvPr>
          <p:cNvSpPr/>
          <p:nvPr/>
        </p:nvSpPr>
        <p:spPr>
          <a:xfrm>
            <a:off x="9290275" y="3903476"/>
            <a:ext cx="259896" cy="2736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AEF05-08C5-8D41-B46A-FB54471982AF}"/>
              </a:ext>
            </a:extLst>
          </p:cNvPr>
          <p:cNvSpPr/>
          <p:nvPr/>
        </p:nvSpPr>
        <p:spPr>
          <a:xfrm>
            <a:off x="7321451" y="509105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Na</a:t>
            </a:r>
            <a:r>
              <a:rPr lang="fr-FR" baseline="30000" dirty="0">
                <a:solidFill>
                  <a:srgbClr val="FF0000"/>
                </a:solidFill>
              </a:rPr>
              <a:t>+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aq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26915917-924D-BD43-AFC1-F7BF4B272151}"/>
              </a:ext>
            </a:extLst>
          </p:cNvPr>
          <p:cNvSpPr txBox="1"/>
          <p:nvPr/>
        </p:nvSpPr>
        <p:spPr>
          <a:xfrm>
            <a:off x="10317617" y="5069673"/>
            <a:ext cx="130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Cl</a:t>
            </a:r>
            <a:r>
              <a:rPr lang="fr-FR" baseline="30000" dirty="0">
                <a:solidFill>
                  <a:schemeClr val="accent1"/>
                </a:solidFill>
              </a:rPr>
              <a:t>-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aq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CD2C658-3A1D-3041-B39A-5515B512FE31}"/>
              </a:ext>
            </a:extLst>
          </p:cNvPr>
          <p:cNvCxnSpPr/>
          <p:nvPr/>
        </p:nvCxnSpPr>
        <p:spPr>
          <a:xfrm flipH="1">
            <a:off x="2652712" y="2396104"/>
            <a:ext cx="250371" cy="71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CA1BE52D-E640-C545-8729-3F6D4A0BEF55}"/>
              </a:ext>
            </a:extLst>
          </p:cNvPr>
          <p:cNvCxnSpPr>
            <a:cxnSpLocks/>
          </p:cNvCxnSpPr>
          <p:nvPr/>
        </p:nvCxnSpPr>
        <p:spPr>
          <a:xfrm flipV="1">
            <a:off x="2072368" y="3912366"/>
            <a:ext cx="494959" cy="134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9B7741AF-8D63-C64A-A6CA-5898647D6BEA}"/>
              </a:ext>
            </a:extLst>
          </p:cNvPr>
          <p:cNvCxnSpPr>
            <a:cxnSpLocks/>
          </p:cNvCxnSpPr>
          <p:nvPr/>
        </p:nvCxnSpPr>
        <p:spPr>
          <a:xfrm>
            <a:off x="1649697" y="2599668"/>
            <a:ext cx="910658" cy="596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B74A2954-E812-6145-8C13-11C11AA6D99C}"/>
              </a:ext>
            </a:extLst>
          </p:cNvPr>
          <p:cNvCxnSpPr>
            <a:cxnSpLocks/>
          </p:cNvCxnSpPr>
          <p:nvPr/>
        </p:nvCxnSpPr>
        <p:spPr>
          <a:xfrm flipH="1" flipV="1">
            <a:off x="2677715" y="3903476"/>
            <a:ext cx="945059" cy="1247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FD4F736-EE26-734F-B550-5A5C24859188}"/>
              </a:ext>
            </a:extLst>
          </p:cNvPr>
          <p:cNvSpPr txBox="1"/>
          <p:nvPr/>
        </p:nvSpPr>
        <p:spPr>
          <a:xfrm>
            <a:off x="4547509" y="3620668"/>
            <a:ext cx="206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Ecrantage de la force de Coulomb</a:t>
            </a:r>
          </a:p>
        </p:txBody>
      </p:sp>
    </p:spTree>
    <p:extLst>
      <p:ext uri="{BB962C8B-B14F-4D97-AF65-F5344CB8AC3E}">
        <p14:creationId xmlns:p14="http://schemas.microsoft.com/office/powerpoint/2010/main" val="227510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99C4E09-4135-4E52-84D5-6AD30B25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0435"/>
            <a:ext cx="9144000" cy="37214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313E0CA-D35F-42AD-9587-ADA41E51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750" b="1" u="sng" dirty="0"/>
              <a:t>Solvant protique : liaisons hydrogènes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673B69-BC97-4611-9AD6-16D09644FBC6}"/>
              </a:ext>
            </a:extLst>
          </p:cNvPr>
          <p:cNvSpPr txBox="1"/>
          <p:nvPr/>
        </p:nvSpPr>
        <p:spPr>
          <a:xfrm>
            <a:off x="2970628" y="5369006"/>
            <a:ext cx="122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eau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0D03743-CAB2-4423-B310-A42E8339FADE}"/>
              </a:ext>
            </a:extLst>
          </p:cNvPr>
          <p:cNvSpPr txBox="1"/>
          <p:nvPr/>
        </p:nvSpPr>
        <p:spPr>
          <a:xfrm>
            <a:off x="7536181" y="5369651"/>
            <a:ext cx="134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éthanol</a:t>
            </a:r>
          </a:p>
        </p:txBody>
      </p:sp>
    </p:spTree>
    <p:extLst>
      <p:ext uri="{BB962C8B-B14F-4D97-AF65-F5344CB8AC3E}">
        <p14:creationId xmlns:p14="http://schemas.microsoft.com/office/powerpoint/2010/main" val="293321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9EAFD-307D-4E07-9C04-4B777B1F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Solvatation de </a:t>
            </a:r>
            <a:r>
              <a:rPr lang="fr-FR" b="1" u="sng" dirty="0" err="1"/>
              <a:t>NaCl</a:t>
            </a:r>
            <a:endParaRPr lang="fr-FR" b="1" u="sng" dirty="0"/>
          </a:p>
        </p:txBody>
      </p:sp>
      <p:pic>
        <p:nvPicPr>
          <p:cNvPr id="4" name="Média en ligne 3" title="Dissolution Solide Ionique">
            <a:hlinkClick r:id="" action="ppaction://media"/>
            <a:extLst>
              <a:ext uri="{FF2B5EF4-FFF2-40B4-BE49-F238E27FC236}">
                <a16:creationId xmlns:a16="http://schemas.microsoft.com/office/drawing/2014/main" id="{D2606168-16FA-4C22-AC0E-1A10814351F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20095" y="2186118"/>
            <a:ext cx="5994400" cy="44958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43DFCBB-5030-45BA-A143-9EAEA77FCABF}"/>
              </a:ext>
            </a:extLst>
          </p:cNvPr>
          <p:cNvSpPr txBox="1"/>
          <p:nvPr/>
        </p:nvSpPr>
        <p:spPr>
          <a:xfrm>
            <a:off x="4502092" y="1569071"/>
            <a:ext cx="34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https://youtu.be/R4RkKvyf-dg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11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D142B-A017-42C8-A71F-D5305F76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750" u="sng" dirty="0"/>
              <a:t>Solubilité du sel dans l’eau et l’éthanol</a:t>
            </a:r>
            <a:endParaRPr lang="fr-FR" sz="3750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C67B84C-346E-4BCC-A7C2-DF5DAB041FE8}"/>
              </a:ext>
            </a:extLst>
          </p:cNvPr>
          <p:cNvGraphicFramePr>
            <a:graphicFrameLocks noGrp="1"/>
          </p:cNvGraphicFramePr>
          <p:nvPr/>
        </p:nvGraphicFramePr>
        <p:xfrm>
          <a:off x="1942718" y="2983306"/>
          <a:ext cx="8507900" cy="134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975">
                  <a:extLst>
                    <a:ext uri="{9D8B030D-6E8A-4147-A177-3AD203B41FA5}">
                      <a16:colId xmlns:a16="http://schemas.microsoft.com/office/drawing/2014/main" val="1617136018"/>
                    </a:ext>
                  </a:extLst>
                </a:gridCol>
                <a:gridCol w="2126975">
                  <a:extLst>
                    <a:ext uri="{9D8B030D-6E8A-4147-A177-3AD203B41FA5}">
                      <a16:colId xmlns:a16="http://schemas.microsoft.com/office/drawing/2014/main" val="209192939"/>
                    </a:ext>
                  </a:extLst>
                </a:gridCol>
                <a:gridCol w="2126975">
                  <a:extLst>
                    <a:ext uri="{9D8B030D-6E8A-4147-A177-3AD203B41FA5}">
                      <a16:colId xmlns:a16="http://schemas.microsoft.com/office/drawing/2014/main" val="3384977058"/>
                    </a:ext>
                  </a:extLst>
                </a:gridCol>
                <a:gridCol w="2126975">
                  <a:extLst>
                    <a:ext uri="{9D8B030D-6E8A-4147-A177-3AD203B41FA5}">
                      <a16:colId xmlns:a16="http://schemas.microsoft.com/office/drawing/2014/main" val="117417571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Solvants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Caractères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Moment dipolaire µ (en D)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Permittivité relative (à 25°C)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93036830"/>
                  </a:ext>
                </a:extLst>
              </a:tr>
              <a:tr h="42612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eau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Polaire et protique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1,80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78,4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50445776"/>
                  </a:ext>
                </a:extLst>
              </a:tr>
              <a:tr h="42612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éthanol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Polaire et protique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1,74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24,5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7602907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E18A718-9A9E-4FBB-8FCA-A5087C6E7FB6}"/>
              </a:ext>
            </a:extLst>
          </p:cNvPr>
          <p:cNvSpPr txBox="1"/>
          <p:nvPr/>
        </p:nvSpPr>
        <p:spPr>
          <a:xfrm>
            <a:off x="3086914" y="5502869"/>
            <a:ext cx="601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</a:t>
            </a:r>
            <a:r>
              <a:rPr lang="fr-FR" sz="2800" baseline="-25000" dirty="0"/>
              <a:t>eau</a:t>
            </a:r>
            <a:r>
              <a:rPr lang="fr-FR" sz="2800" dirty="0"/>
              <a:t> = 360g/L &gt;&gt; </a:t>
            </a:r>
            <a:r>
              <a:rPr lang="fr-FR" sz="2800" dirty="0" err="1"/>
              <a:t>s</a:t>
            </a:r>
            <a:r>
              <a:rPr lang="fr-FR" sz="2800" baseline="-25000" dirty="0" err="1"/>
              <a:t>éthanol</a:t>
            </a:r>
            <a:r>
              <a:rPr lang="fr-FR" sz="2800" dirty="0"/>
              <a:t> = 0,65 g/L à 25°C</a:t>
            </a:r>
          </a:p>
        </p:txBody>
      </p:sp>
    </p:spTree>
    <p:extLst>
      <p:ext uri="{BB962C8B-B14F-4D97-AF65-F5344CB8AC3E}">
        <p14:creationId xmlns:p14="http://schemas.microsoft.com/office/powerpoint/2010/main" val="3625276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435</Words>
  <Application>Microsoft Macintosh PowerPoint</Application>
  <PresentationFormat>Grand écran</PresentationFormat>
  <Paragraphs>138</Paragraphs>
  <Slides>15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Thème Office</vt:lpstr>
      <vt:lpstr>LC15 : Solvants</vt:lpstr>
      <vt:lpstr>Influence de l’éluant sur une CCM</vt:lpstr>
      <vt:lpstr>Présentation PowerPoint</vt:lpstr>
      <vt:lpstr>Pouvoir ionisant</vt:lpstr>
      <vt:lpstr>Pouvoir dissociant : permittivité relative r</vt:lpstr>
      <vt:lpstr>Pouvoir dissociant</vt:lpstr>
      <vt:lpstr>Solvant protique : liaisons hydrogènes</vt:lpstr>
      <vt:lpstr>Solvatation de NaCl</vt:lpstr>
      <vt:lpstr>Solubilité du sel dans l’eau et l’éthanol</vt:lpstr>
      <vt:lpstr>Récapitulatif : classification des solvants</vt:lpstr>
      <vt:lpstr>Extraction liquide-liquide : principe</vt:lpstr>
      <vt:lpstr>Titrage du diiode dans la phase aqueuse</vt:lpstr>
      <vt:lpstr>Calcul de la constante de partage</vt:lpstr>
      <vt:lpstr>Rappel CCM </vt:lpstr>
      <vt:lpstr>Analyse d’une CCM : migration des espèces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LC15 : Solvants</dc:title>
  <dc:creator>Louis Heitz</dc:creator>
  <cp:lastModifiedBy>Louis Heitz</cp:lastModifiedBy>
  <cp:revision>9</cp:revision>
  <dcterms:created xsi:type="dcterms:W3CDTF">2021-04-12T16:52:23Z</dcterms:created>
  <dcterms:modified xsi:type="dcterms:W3CDTF">2021-06-18T11:16:58Z</dcterms:modified>
</cp:coreProperties>
</file>