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FD201-13BD-CD43-B503-1749A42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5F2172-DC83-FC41-9D80-DC93E3568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CA90D-F23D-1846-B77D-FF9AC051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6B9-7F55-9D41-AA94-02F0181753A0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BDF0DE-A016-4943-AC44-2D22F4EE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2AE09E-1CBF-BC4E-A8AB-67FDFD29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8F0F-A2C4-A94C-BA99-E417968ED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66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9F51F-4024-C64C-80EE-6C491FD0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3405FF-666C-2E4E-BC00-A37E1881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A3CCB-0E13-A743-B65A-E671A2D9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6B9-7F55-9D41-AA94-02F0181753A0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27AB38-CB94-564D-984E-3842BBFA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505F0C-D6A2-214C-94FC-F7D3B859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8F0F-A2C4-A94C-BA99-E417968ED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59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CD5D75-2827-064C-8A72-C8626F736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4F56BB-1224-9043-AB1C-E5A28E0E5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9AA519-3CD6-CB4A-82D0-F1E8B9BF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6B9-7F55-9D41-AA94-02F0181753A0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C68424-5A2F-894F-8600-BA3202E2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986C99-C184-EA44-B98E-2E2950D3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8F0F-A2C4-A94C-BA99-E417968ED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4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66B61-CB07-F54E-9B74-9177C01A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47EB16-DF9D-6648-ADDF-6854DFC4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5E07B-CEA8-B147-AFF3-7C33C739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6B9-7F55-9D41-AA94-02F0181753A0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A8AA00-B4A4-E64F-857A-3CA9433B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366180-BA24-3E45-AD9A-579A2140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8F0F-A2C4-A94C-BA99-E417968ED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B23CD-0B73-6245-BBE7-AAACF51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95F77-042E-FA4A-A93C-32B96BECF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D30E21-6F08-EB45-9866-FA3684D5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6B9-7F55-9D41-AA94-02F0181753A0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6E3AE-0025-2041-BA61-9A3C0E9B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043DD3-F952-E047-9D08-178416C8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8F0F-A2C4-A94C-BA99-E417968ED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0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1983E-0A1E-814A-884D-C9ACC296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15A162-EBB4-F648-8B0C-AB2522329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295C13-1017-B644-A3B0-A87051032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3F2882-9C4B-D540-BBE1-2D5779ED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6B9-7F55-9D41-AA94-02F0181753A0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18764F-1333-CF40-80B3-288CAA83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895A92-EA3E-7645-9FC0-AC94D43C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8F0F-A2C4-A94C-BA99-E417968ED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91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74400-4107-BF4A-9F3B-EDC9F000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3A5A51-CBEA-1544-97C3-F1D525E0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D3440-45CB-724A-95E5-BBA03D472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9AEFB6-56C8-134A-950C-B52A0DCC5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A9412B-53ED-C043-8E0B-F44448F8D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287A03-7F1D-3F42-A9B3-EE2F0C8A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6B9-7F55-9D41-AA94-02F0181753A0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EE1D7DA-99CA-0740-86D0-8C9A5B31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B3245D-65D3-9D43-850D-FEB9E80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8F0F-A2C4-A94C-BA99-E417968ED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0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87646-9C9A-544E-843A-EA8D3F36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4030B5-F3D8-6849-A5FF-708098C3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6B9-7F55-9D41-AA94-02F0181753A0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95935D-F645-5941-80B6-56A640C8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AB168A-5F54-8344-BB82-EEBB6E2A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8F0F-A2C4-A94C-BA99-E417968ED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84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98CD8F-20A8-6841-8F0E-35958BB3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6B9-7F55-9D41-AA94-02F0181753A0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ABC8A1-A267-0441-962F-826BF4B4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3286D0-6DEF-BA40-844B-2414D835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8F0F-A2C4-A94C-BA99-E417968ED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71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95D96-74F2-AC4A-A9B9-C4FDC07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4C52B-2C6B-2040-B583-716EF1DA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AB06ED-4B88-E446-AD8D-3F1140190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E5F0AA-7352-3040-A9D7-272D3536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6B9-7F55-9D41-AA94-02F0181753A0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35832-977E-6F49-A92A-34FEB8DB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0E6859-139A-D641-8780-34289937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8F0F-A2C4-A94C-BA99-E417968ED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45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7EF92-85F6-C747-898F-DA9F9684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35859A-F832-B34C-9363-A51B8BA1E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9BE2B6-C7AA-3644-8EA5-F3B2582A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ECEBEC-9BF5-4149-A54C-E064EA0D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6B9-7F55-9D41-AA94-02F0181753A0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E92888-97FF-2144-B0AF-1144F86B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CDA9D-16AD-2F4C-B8F2-F0B2D14A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8F0F-A2C4-A94C-BA99-E417968ED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6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164E62-8F91-4542-B89F-4116A4CE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9E4A2A-D3B1-D04E-B26B-CBDEF1C6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39465-A1BF-B340-91A5-63E387BA2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A6B9-7F55-9D41-AA94-02F0181753A0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65519E-A736-C84C-91FD-522217E0F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C72DB-37EE-4348-A2BF-51CD17505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8F0F-A2C4-A94C-BA99-E417968ED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2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B20F5-07C7-0943-B684-BB46FA68D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LC18 : Corps pur </a:t>
            </a:r>
            <a:r>
              <a:rPr lang="fr-FR"/>
              <a:t>et mélange binaire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AB152E-E01B-3F4B-97DD-3698EE05D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Niveau : CPGE</a:t>
            </a:r>
          </a:p>
          <a:p>
            <a:r>
              <a:rPr lang="fr-FR" dirty="0"/>
              <a:t>Prérequis :</a:t>
            </a:r>
          </a:p>
        </p:txBody>
      </p:sp>
    </p:spTree>
    <p:extLst>
      <p:ext uri="{BB962C8B-B14F-4D97-AF65-F5344CB8AC3E}">
        <p14:creationId xmlns:p14="http://schemas.microsoft.com/office/powerpoint/2010/main" val="197670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ADDD83D-8A8E-6D44-BB4F-48226BF100E2}"/>
              </a:ext>
            </a:extLst>
          </p:cNvPr>
          <p:cNvCxnSpPr>
            <a:cxnSpLocks/>
          </p:cNvCxnSpPr>
          <p:nvPr/>
        </p:nvCxnSpPr>
        <p:spPr>
          <a:xfrm flipV="1">
            <a:off x="1552211" y="1759419"/>
            <a:ext cx="0" cy="3329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70A6344-828D-5146-8901-844BAE8A6DF9}"/>
              </a:ext>
            </a:extLst>
          </p:cNvPr>
          <p:cNvCxnSpPr>
            <a:cxnSpLocks/>
          </p:cNvCxnSpPr>
          <p:nvPr/>
        </p:nvCxnSpPr>
        <p:spPr>
          <a:xfrm flipV="1">
            <a:off x="1552211" y="5028091"/>
            <a:ext cx="2610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0016F5D-11EE-3048-9255-9E852AFB05E0}"/>
              </a:ext>
            </a:extLst>
          </p:cNvPr>
          <p:cNvSpPr txBox="1"/>
          <p:nvPr/>
        </p:nvSpPr>
        <p:spPr>
          <a:xfrm>
            <a:off x="1194402" y="1587284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76F0A2-DF3F-7942-9C44-1CC1BAED7770}"/>
              </a:ext>
            </a:extLst>
          </p:cNvPr>
          <p:cNvSpPr txBox="1"/>
          <p:nvPr/>
        </p:nvSpPr>
        <p:spPr>
          <a:xfrm>
            <a:off x="3990183" y="4904169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15" name="Titre 27">
            <a:extLst>
              <a:ext uri="{FF2B5EF4-FFF2-40B4-BE49-F238E27FC236}">
                <a16:creationId xmlns:a16="http://schemas.microsoft.com/office/drawing/2014/main" id="{E9268C7D-BD04-D449-BD40-26FCE405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Construction d’un diagramme binaire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5F5A706-13F5-2744-B1D9-7B0C2CC8E89B}"/>
              </a:ext>
            </a:extLst>
          </p:cNvPr>
          <p:cNvCxnSpPr/>
          <p:nvPr/>
        </p:nvCxnSpPr>
        <p:spPr>
          <a:xfrm>
            <a:off x="1815952" y="1956616"/>
            <a:ext cx="481693" cy="112907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75B9FF1-6E6A-8041-8EE7-3D9B9B460B15}"/>
              </a:ext>
            </a:extLst>
          </p:cNvPr>
          <p:cNvCxnSpPr>
            <a:cxnSpLocks/>
          </p:cNvCxnSpPr>
          <p:nvPr/>
        </p:nvCxnSpPr>
        <p:spPr>
          <a:xfrm>
            <a:off x="2297645" y="3085690"/>
            <a:ext cx="1196669" cy="61187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4D10A1-B3BE-1147-98CE-465BF2FBC07E}"/>
              </a:ext>
            </a:extLst>
          </p:cNvPr>
          <p:cNvCxnSpPr>
            <a:cxnSpLocks/>
          </p:cNvCxnSpPr>
          <p:nvPr/>
        </p:nvCxnSpPr>
        <p:spPr>
          <a:xfrm>
            <a:off x="3494314" y="3681631"/>
            <a:ext cx="613194" cy="80351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Les Propriétés de l'Alliage Cuivre-Nickel | Superprof">
            <a:extLst>
              <a:ext uri="{FF2B5EF4-FFF2-40B4-BE49-F238E27FC236}">
                <a16:creationId xmlns:a16="http://schemas.microsoft.com/office/drawing/2014/main" id="{EEDDA8B3-BA35-004A-BAB8-F30340048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988" y="1587284"/>
            <a:ext cx="5053246" cy="447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A11E1AE-06EF-7645-B796-3FC358E23C90}"/>
              </a:ext>
            </a:extLst>
          </p:cNvPr>
          <p:cNvSpPr txBox="1"/>
          <p:nvPr/>
        </p:nvSpPr>
        <p:spPr>
          <a:xfrm>
            <a:off x="6581999" y="1506022"/>
            <a:ext cx="749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/>
              <a:t> (°C)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43D3C1-40D5-B443-B199-B415E0CB9DA1}"/>
              </a:ext>
            </a:extLst>
          </p:cNvPr>
          <p:cNvSpPr txBox="1"/>
          <p:nvPr/>
        </p:nvSpPr>
        <p:spPr>
          <a:xfrm>
            <a:off x="10286073" y="1465904"/>
            <a:ext cx="749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/>
              <a:t> (°C)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2E61FF-8A8B-364E-92AD-D53A2EFDCE4D}"/>
              </a:ext>
            </a:extLst>
          </p:cNvPr>
          <p:cNvSpPr txBox="1"/>
          <p:nvPr/>
        </p:nvSpPr>
        <p:spPr>
          <a:xfrm>
            <a:off x="838200" y="5478236"/>
            <a:ext cx="3688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W_Ni</a:t>
            </a:r>
            <a:r>
              <a:rPr lang="fr-FR" dirty="0">
                <a:solidFill>
                  <a:schemeClr val="accent1"/>
                </a:solidFill>
              </a:rPr>
              <a:t> = 0.5	</a:t>
            </a:r>
            <a:r>
              <a:rPr lang="fr-FR" dirty="0">
                <a:solidFill>
                  <a:schemeClr val="tx2"/>
                </a:solidFill>
              </a:rPr>
              <a:t>0 &lt;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W_Ni</a:t>
            </a:r>
            <a:r>
              <a:rPr lang="fr-FR" dirty="0">
                <a:solidFill>
                  <a:schemeClr val="tx2"/>
                </a:solidFill>
              </a:rPr>
              <a:t> &lt;  0.5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 err="1">
                <a:solidFill>
                  <a:schemeClr val="accent2"/>
                </a:solidFill>
              </a:rPr>
              <a:t>W_Ni</a:t>
            </a:r>
            <a:r>
              <a:rPr lang="fr-FR" dirty="0">
                <a:solidFill>
                  <a:schemeClr val="accent2"/>
                </a:solidFill>
              </a:rPr>
              <a:t> = 0.7	</a:t>
            </a:r>
            <a:r>
              <a:rPr lang="fr-FR" dirty="0" err="1">
                <a:solidFill>
                  <a:schemeClr val="accent3"/>
                </a:solidFill>
              </a:rPr>
              <a:t>W_Ni</a:t>
            </a:r>
            <a:r>
              <a:rPr lang="fr-FR" dirty="0">
                <a:solidFill>
                  <a:schemeClr val="accent3"/>
                </a:solidFill>
              </a:rPr>
              <a:t> = 0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05788AD-A732-EF4B-894F-D6FE390E2CE7}"/>
              </a:ext>
            </a:extLst>
          </p:cNvPr>
          <p:cNvCxnSpPr>
            <a:cxnSpLocks/>
          </p:cNvCxnSpPr>
          <p:nvPr/>
        </p:nvCxnSpPr>
        <p:spPr>
          <a:xfrm>
            <a:off x="2560060" y="1875354"/>
            <a:ext cx="278570" cy="64579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1BD140B-C79A-3444-BFB0-9071FC2FDF24}"/>
              </a:ext>
            </a:extLst>
          </p:cNvPr>
          <p:cNvCxnSpPr>
            <a:cxnSpLocks/>
          </p:cNvCxnSpPr>
          <p:nvPr/>
        </p:nvCxnSpPr>
        <p:spPr>
          <a:xfrm>
            <a:off x="2837031" y="2522419"/>
            <a:ext cx="963880" cy="39009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B04BE6A-2933-1F42-8673-671302DF8F4D}"/>
              </a:ext>
            </a:extLst>
          </p:cNvPr>
          <p:cNvCxnSpPr>
            <a:cxnSpLocks/>
          </p:cNvCxnSpPr>
          <p:nvPr/>
        </p:nvCxnSpPr>
        <p:spPr>
          <a:xfrm>
            <a:off x="3791679" y="2896010"/>
            <a:ext cx="833847" cy="10944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rme libre 3">
            <a:extLst>
              <a:ext uri="{FF2B5EF4-FFF2-40B4-BE49-F238E27FC236}">
                <a16:creationId xmlns:a16="http://schemas.microsoft.com/office/drawing/2014/main" id="{CA7DDCA6-AC4D-BF4F-B17B-0DEE9B860365}"/>
              </a:ext>
            </a:extLst>
          </p:cNvPr>
          <p:cNvSpPr/>
          <p:nvPr/>
        </p:nvSpPr>
        <p:spPr>
          <a:xfrm>
            <a:off x="6743700" y="2122496"/>
            <a:ext cx="3690257" cy="2653611"/>
          </a:xfrm>
          <a:custGeom>
            <a:avLst/>
            <a:gdLst>
              <a:gd name="connsiteX0" fmla="*/ 0 w 3690257"/>
              <a:gd name="connsiteY0" fmla="*/ 2653611 h 2653611"/>
              <a:gd name="connsiteX1" fmla="*/ 498021 w 3690257"/>
              <a:gd name="connsiteY1" fmla="*/ 2147425 h 2653611"/>
              <a:gd name="connsiteX2" fmla="*/ 1004207 w 3690257"/>
              <a:gd name="connsiteY2" fmla="*/ 1722883 h 2653611"/>
              <a:gd name="connsiteX3" fmla="*/ 1436914 w 3690257"/>
              <a:gd name="connsiteY3" fmla="*/ 1298340 h 2653611"/>
              <a:gd name="connsiteX4" fmla="*/ 1836964 w 3690257"/>
              <a:gd name="connsiteY4" fmla="*/ 971768 h 2653611"/>
              <a:gd name="connsiteX5" fmla="*/ 2343150 w 3690257"/>
              <a:gd name="connsiteY5" fmla="*/ 571718 h 2653611"/>
              <a:gd name="connsiteX6" fmla="*/ 2661557 w 3690257"/>
              <a:gd name="connsiteY6" fmla="*/ 359447 h 2653611"/>
              <a:gd name="connsiteX7" fmla="*/ 3045279 w 3690257"/>
              <a:gd name="connsiteY7" fmla="*/ 155340 h 2653611"/>
              <a:gd name="connsiteX8" fmla="*/ 3396343 w 3690257"/>
              <a:gd name="connsiteY8" fmla="*/ 24711 h 2653611"/>
              <a:gd name="connsiteX9" fmla="*/ 3690257 w 3690257"/>
              <a:gd name="connsiteY9" fmla="*/ 218 h 265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90257" h="2653611">
                <a:moveTo>
                  <a:pt x="0" y="2653611"/>
                </a:moveTo>
                <a:cubicBezTo>
                  <a:pt x="165326" y="2478078"/>
                  <a:pt x="330653" y="2302546"/>
                  <a:pt x="498021" y="2147425"/>
                </a:cubicBezTo>
                <a:cubicBezTo>
                  <a:pt x="665389" y="1992304"/>
                  <a:pt x="847725" y="1864397"/>
                  <a:pt x="1004207" y="1722883"/>
                </a:cubicBezTo>
                <a:cubicBezTo>
                  <a:pt x="1160689" y="1581369"/>
                  <a:pt x="1298121" y="1423526"/>
                  <a:pt x="1436914" y="1298340"/>
                </a:cubicBezTo>
                <a:cubicBezTo>
                  <a:pt x="1575707" y="1173154"/>
                  <a:pt x="1685925" y="1092872"/>
                  <a:pt x="1836964" y="971768"/>
                </a:cubicBezTo>
                <a:cubicBezTo>
                  <a:pt x="1988003" y="850664"/>
                  <a:pt x="2205718" y="673771"/>
                  <a:pt x="2343150" y="571718"/>
                </a:cubicBezTo>
                <a:cubicBezTo>
                  <a:pt x="2480582" y="469664"/>
                  <a:pt x="2544536" y="428843"/>
                  <a:pt x="2661557" y="359447"/>
                </a:cubicBezTo>
                <a:cubicBezTo>
                  <a:pt x="2778579" y="290051"/>
                  <a:pt x="2922815" y="211129"/>
                  <a:pt x="3045279" y="155340"/>
                </a:cubicBezTo>
                <a:cubicBezTo>
                  <a:pt x="3167743" y="99551"/>
                  <a:pt x="3288847" y="50565"/>
                  <a:pt x="3396343" y="24711"/>
                </a:cubicBezTo>
                <a:cubicBezTo>
                  <a:pt x="3503839" y="-1143"/>
                  <a:pt x="3597048" y="-463"/>
                  <a:pt x="3690257" y="21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EED5DD77-93CC-6641-94CB-E15E9D4127DF}"/>
              </a:ext>
            </a:extLst>
          </p:cNvPr>
          <p:cNvSpPr/>
          <p:nvPr/>
        </p:nvSpPr>
        <p:spPr>
          <a:xfrm>
            <a:off x="6760029" y="2114550"/>
            <a:ext cx="3714750" cy="2694214"/>
          </a:xfrm>
          <a:custGeom>
            <a:avLst/>
            <a:gdLst>
              <a:gd name="connsiteX0" fmla="*/ 0 w 3714750"/>
              <a:gd name="connsiteY0" fmla="*/ 2694214 h 2694214"/>
              <a:gd name="connsiteX1" fmla="*/ 481692 w 3714750"/>
              <a:gd name="connsiteY1" fmla="*/ 2498271 h 2694214"/>
              <a:gd name="connsiteX2" fmla="*/ 881742 w 3714750"/>
              <a:gd name="connsiteY2" fmla="*/ 2261507 h 2694214"/>
              <a:gd name="connsiteX3" fmla="*/ 1322614 w 3714750"/>
              <a:gd name="connsiteY3" fmla="*/ 2000250 h 2694214"/>
              <a:gd name="connsiteX4" fmla="*/ 1820635 w 3714750"/>
              <a:gd name="connsiteY4" fmla="*/ 1600200 h 2694214"/>
              <a:gd name="connsiteX5" fmla="*/ 2171700 w 3714750"/>
              <a:gd name="connsiteY5" fmla="*/ 1224643 h 2694214"/>
              <a:gd name="connsiteX6" fmla="*/ 2588078 w 3714750"/>
              <a:gd name="connsiteY6" fmla="*/ 800100 h 2694214"/>
              <a:gd name="connsiteX7" fmla="*/ 2906485 w 3714750"/>
              <a:gd name="connsiteY7" fmla="*/ 498021 h 2694214"/>
              <a:gd name="connsiteX8" fmla="*/ 3469821 w 3714750"/>
              <a:gd name="connsiteY8" fmla="*/ 114300 h 2694214"/>
              <a:gd name="connsiteX9" fmla="*/ 3714750 w 3714750"/>
              <a:gd name="connsiteY9" fmla="*/ 0 h 2694214"/>
              <a:gd name="connsiteX10" fmla="*/ 3714750 w 3714750"/>
              <a:gd name="connsiteY10" fmla="*/ 0 h 2694214"/>
              <a:gd name="connsiteX11" fmla="*/ 3714750 w 3714750"/>
              <a:gd name="connsiteY11" fmla="*/ 0 h 2694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14750" h="2694214">
                <a:moveTo>
                  <a:pt x="0" y="2694214"/>
                </a:moveTo>
                <a:cubicBezTo>
                  <a:pt x="167367" y="2632301"/>
                  <a:pt x="334735" y="2570389"/>
                  <a:pt x="481692" y="2498271"/>
                </a:cubicBezTo>
                <a:cubicBezTo>
                  <a:pt x="628649" y="2426153"/>
                  <a:pt x="881742" y="2261507"/>
                  <a:pt x="881742" y="2261507"/>
                </a:cubicBezTo>
                <a:cubicBezTo>
                  <a:pt x="1021896" y="2178504"/>
                  <a:pt x="1166132" y="2110468"/>
                  <a:pt x="1322614" y="2000250"/>
                </a:cubicBezTo>
                <a:cubicBezTo>
                  <a:pt x="1479096" y="1890032"/>
                  <a:pt x="1679121" y="1729468"/>
                  <a:pt x="1820635" y="1600200"/>
                </a:cubicBezTo>
                <a:cubicBezTo>
                  <a:pt x="1962149" y="1470932"/>
                  <a:pt x="2043793" y="1357993"/>
                  <a:pt x="2171700" y="1224643"/>
                </a:cubicBezTo>
                <a:cubicBezTo>
                  <a:pt x="2299607" y="1091293"/>
                  <a:pt x="2465614" y="921204"/>
                  <a:pt x="2588078" y="800100"/>
                </a:cubicBezTo>
                <a:cubicBezTo>
                  <a:pt x="2710542" y="678996"/>
                  <a:pt x="2759528" y="612321"/>
                  <a:pt x="2906485" y="498021"/>
                </a:cubicBezTo>
                <a:cubicBezTo>
                  <a:pt x="3053442" y="383721"/>
                  <a:pt x="3335110" y="197303"/>
                  <a:pt x="3469821" y="114300"/>
                </a:cubicBezTo>
                <a:cubicBezTo>
                  <a:pt x="3604532" y="31296"/>
                  <a:pt x="3714750" y="0"/>
                  <a:pt x="3714750" y="0"/>
                </a:cubicBezTo>
                <a:lnTo>
                  <a:pt x="3714750" y="0"/>
                </a:lnTo>
                <a:lnTo>
                  <a:pt x="3714750" y="0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747D22-EB19-2443-B8AF-657A969962A1}"/>
              </a:ext>
            </a:extLst>
          </p:cNvPr>
          <p:cNvSpPr/>
          <p:nvPr/>
        </p:nvSpPr>
        <p:spPr>
          <a:xfrm>
            <a:off x="2777539" y="2447675"/>
            <a:ext cx="118440" cy="1469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5BEC9B0-CA61-B441-8B90-4C79B53C264B}"/>
              </a:ext>
            </a:extLst>
          </p:cNvPr>
          <p:cNvSpPr/>
          <p:nvPr/>
        </p:nvSpPr>
        <p:spPr>
          <a:xfrm>
            <a:off x="2245027" y="3016199"/>
            <a:ext cx="118440" cy="1469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AC9F569-0040-484B-8480-B785BB037DA8}"/>
              </a:ext>
            </a:extLst>
          </p:cNvPr>
          <p:cNvSpPr/>
          <p:nvPr/>
        </p:nvSpPr>
        <p:spPr>
          <a:xfrm>
            <a:off x="3732275" y="2822531"/>
            <a:ext cx="118440" cy="1469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5FE2C18-9B50-B941-A5D2-E50ED1B11FF0}"/>
              </a:ext>
            </a:extLst>
          </p:cNvPr>
          <p:cNvCxnSpPr>
            <a:cxnSpLocks/>
          </p:cNvCxnSpPr>
          <p:nvPr/>
        </p:nvCxnSpPr>
        <p:spPr>
          <a:xfrm>
            <a:off x="1804084" y="3132239"/>
            <a:ext cx="278570" cy="64579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8D62EA9B-5108-C741-B066-304DB85A2873}"/>
              </a:ext>
            </a:extLst>
          </p:cNvPr>
          <p:cNvCxnSpPr>
            <a:cxnSpLocks/>
          </p:cNvCxnSpPr>
          <p:nvPr/>
        </p:nvCxnSpPr>
        <p:spPr>
          <a:xfrm>
            <a:off x="2068201" y="3788090"/>
            <a:ext cx="963880" cy="39009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F7C572C6-5BD8-B042-ABCE-DE934F920435}"/>
              </a:ext>
            </a:extLst>
          </p:cNvPr>
          <p:cNvSpPr/>
          <p:nvPr/>
        </p:nvSpPr>
        <p:spPr>
          <a:xfrm>
            <a:off x="2046971" y="3704560"/>
            <a:ext cx="118440" cy="1469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CBDD202-D91B-3645-BCFF-34B0D739250C}"/>
              </a:ext>
            </a:extLst>
          </p:cNvPr>
          <p:cNvSpPr/>
          <p:nvPr/>
        </p:nvSpPr>
        <p:spPr>
          <a:xfrm>
            <a:off x="3418528" y="3620098"/>
            <a:ext cx="118440" cy="1469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8A8E5D4-7A1C-8644-8629-D3E01E0E9634}"/>
              </a:ext>
            </a:extLst>
          </p:cNvPr>
          <p:cNvCxnSpPr>
            <a:cxnSpLocks/>
          </p:cNvCxnSpPr>
          <p:nvPr/>
        </p:nvCxnSpPr>
        <p:spPr>
          <a:xfrm>
            <a:off x="3012029" y="4168939"/>
            <a:ext cx="580915" cy="60716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25E24C5-3B21-5344-A23C-4CBEF717C021}"/>
              </a:ext>
            </a:extLst>
          </p:cNvPr>
          <p:cNvCxnSpPr>
            <a:cxnSpLocks/>
          </p:cNvCxnSpPr>
          <p:nvPr/>
        </p:nvCxnSpPr>
        <p:spPr>
          <a:xfrm>
            <a:off x="1627998" y="4113865"/>
            <a:ext cx="120255" cy="61919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FE1D3D9-3939-5941-AC53-15E4F226141F}"/>
              </a:ext>
            </a:extLst>
          </p:cNvPr>
          <p:cNvCxnSpPr>
            <a:cxnSpLocks/>
          </p:cNvCxnSpPr>
          <p:nvPr/>
        </p:nvCxnSpPr>
        <p:spPr>
          <a:xfrm>
            <a:off x="1786529" y="4733057"/>
            <a:ext cx="1153876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1294058-6CBD-CF48-B273-373293D24BBC}"/>
              </a:ext>
            </a:extLst>
          </p:cNvPr>
          <p:cNvCxnSpPr>
            <a:cxnSpLocks/>
          </p:cNvCxnSpPr>
          <p:nvPr/>
        </p:nvCxnSpPr>
        <p:spPr>
          <a:xfrm>
            <a:off x="2960674" y="4787636"/>
            <a:ext cx="185010" cy="16368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E9DF4A81-AA1B-3B48-AFC6-3021F12CC01A}"/>
              </a:ext>
            </a:extLst>
          </p:cNvPr>
          <p:cNvSpPr/>
          <p:nvPr/>
        </p:nvSpPr>
        <p:spPr>
          <a:xfrm>
            <a:off x="2960674" y="4095460"/>
            <a:ext cx="118440" cy="1469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860E383-4D70-D242-BEE5-F59741DA943D}"/>
              </a:ext>
            </a:extLst>
          </p:cNvPr>
          <p:cNvSpPr/>
          <p:nvPr/>
        </p:nvSpPr>
        <p:spPr>
          <a:xfrm>
            <a:off x="1735720" y="4659579"/>
            <a:ext cx="118440" cy="1469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9332661-B832-9845-BD45-F5D731FFCB2C}"/>
              </a:ext>
            </a:extLst>
          </p:cNvPr>
          <p:cNvSpPr/>
          <p:nvPr/>
        </p:nvSpPr>
        <p:spPr>
          <a:xfrm>
            <a:off x="2861588" y="4681664"/>
            <a:ext cx="118440" cy="1469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05EA63A-9275-A542-996A-C28A8D9AA242}"/>
              </a:ext>
            </a:extLst>
          </p:cNvPr>
          <p:cNvSpPr txBox="1"/>
          <p:nvPr/>
        </p:nvSpPr>
        <p:spPr>
          <a:xfrm>
            <a:off x="7621858" y="2447675"/>
            <a:ext cx="98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D11228-C55E-6A43-BEA9-948D730ACD7F}"/>
              </a:ext>
            </a:extLst>
          </p:cNvPr>
          <p:cNvSpPr/>
          <p:nvPr/>
        </p:nvSpPr>
        <p:spPr>
          <a:xfrm>
            <a:off x="7954497" y="3480313"/>
            <a:ext cx="1017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 +S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FE33D4-833C-A545-BE3D-D746F81C59B2}"/>
              </a:ext>
            </a:extLst>
          </p:cNvPr>
          <p:cNvSpPr/>
          <p:nvPr/>
        </p:nvSpPr>
        <p:spPr>
          <a:xfrm>
            <a:off x="9268969" y="4083249"/>
            <a:ext cx="1017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C853FAB-E914-B240-A0CF-BAF474377600}"/>
              </a:ext>
            </a:extLst>
          </p:cNvPr>
          <p:cNvSpPr txBox="1"/>
          <p:nvPr/>
        </p:nvSpPr>
        <p:spPr>
          <a:xfrm>
            <a:off x="7104156" y="3273973"/>
            <a:ext cx="122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liquidus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34C213E-8C67-3E46-9B60-ECE637B9865D}"/>
              </a:ext>
            </a:extLst>
          </p:cNvPr>
          <p:cNvSpPr txBox="1"/>
          <p:nvPr/>
        </p:nvSpPr>
        <p:spPr>
          <a:xfrm>
            <a:off x="9123115" y="3163156"/>
            <a:ext cx="122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solidus</a:t>
            </a:r>
          </a:p>
        </p:txBody>
      </p:sp>
    </p:spTree>
    <p:extLst>
      <p:ext uri="{BB962C8B-B14F-4D97-AF65-F5344CB8AC3E}">
        <p14:creationId xmlns:p14="http://schemas.microsoft.com/office/powerpoint/2010/main" val="367053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201F8-B75E-A44A-88B9-1D273023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des théorèmes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56C09-0207-514E-B8E5-78D5DAA7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2" y="1825625"/>
            <a:ext cx="5705145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Initialement = </a:t>
            </a:r>
            <a:r>
              <a:rPr lang="fr-FR" dirty="0" err="1"/>
              <a:t>x</a:t>
            </a:r>
            <a:r>
              <a:rPr lang="fr-FR" baseline="-25000" dirty="0" err="1"/>
              <a:t>Ni</a:t>
            </a:r>
            <a:r>
              <a:rPr lang="fr-FR" dirty="0"/>
              <a:t> = 0.2, T</a:t>
            </a:r>
            <a:r>
              <a:rPr lang="fr-FR" baseline="-25000" dirty="0"/>
              <a:t>f</a:t>
            </a:r>
            <a:r>
              <a:rPr lang="fr-FR" dirty="0"/>
              <a:t> = 1000°C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chauffe à </a:t>
            </a:r>
            <a:r>
              <a:rPr lang="fr-FR" dirty="0" err="1"/>
              <a:t>T</a:t>
            </a:r>
            <a:r>
              <a:rPr lang="fr-FR" dirty="0"/>
              <a:t> = 1160°C. </a:t>
            </a:r>
          </a:p>
          <a:p>
            <a:pPr marL="0" indent="0">
              <a:buNone/>
            </a:pPr>
            <a:r>
              <a:rPr lang="fr-FR" b="1" dirty="0"/>
              <a:t>Quelle est la nature du système ?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/>
              <a:t>Composition de chaque phase ? </a:t>
            </a:r>
          </a:p>
          <a:p>
            <a:pPr>
              <a:buFont typeface="Wingdings" pitchFamily="2" charset="2"/>
              <a:buChar char="Ø"/>
            </a:pPr>
            <a:r>
              <a:rPr lang="fr-FR" dirty="0"/>
              <a:t>Proportion des phases  ?</a:t>
            </a:r>
          </a:p>
        </p:txBody>
      </p:sp>
      <p:pic>
        <p:nvPicPr>
          <p:cNvPr id="4" name="Picture 4" descr="Les Propriétés de l'Alliage Cuivre-Nickel | Superprof">
            <a:extLst>
              <a:ext uri="{FF2B5EF4-FFF2-40B4-BE49-F238E27FC236}">
                <a16:creationId xmlns:a16="http://schemas.microsoft.com/office/drawing/2014/main" id="{6307A13C-9D28-1A47-B6C4-15E587D9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988" y="1595448"/>
            <a:ext cx="5053246" cy="447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8B2D17F-C757-0345-A365-1FEE19B8FF89}"/>
              </a:ext>
            </a:extLst>
          </p:cNvPr>
          <p:cNvSpPr txBox="1"/>
          <p:nvPr/>
        </p:nvSpPr>
        <p:spPr>
          <a:xfrm>
            <a:off x="6581999" y="1506022"/>
            <a:ext cx="749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/>
              <a:t> (°C)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3BC29-67D0-0A43-814B-B7C5C1543F30}"/>
              </a:ext>
            </a:extLst>
          </p:cNvPr>
          <p:cNvSpPr txBox="1"/>
          <p:nvPr/>
        </p:nvSpPr>
        <p:spPr>
          <a:xfrm>
            <a:off x="10286073" y="1465904"/>
            <a:ext cx="749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/>
              <a:t> (°C)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79C36AA-64EB-A44D-B471-C09877D2292E}"/>
              </a:ext>
            </a:extLst>
          </p:cNvPr>
          <p:cNvSpPr/>
          <p:nvPr/>
        </p:nvSpPr>
        <p:spPr>
          <a:xfrm>
            <a:off x="7456509" y="4143548"/>
            <a:ext cx="113015" cy="1027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5ACCE4F-5BBC-2843-914B-D2F60929622E}"/>
              </a:ext>
            </a:extLst>
          </p:cNvPr>
          <p:cNvSpPr txBox="1"/>
          <p:nvPr/>
        </p:nvSpPr>
        <p:spPr>
          <a:xfrm>
            <a:off x="7621188" y="3576815"/>
            <a:ext cx="3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437DBE9-E102-2144-8700-62C9C1063C6A}"/>
              </a:ext>
            </a:extLst>
          </p:cNvPr>
          <p:cNvCxnSpPr>
            <a:cxnSpLocks/>
          </p:cNvCxnSpPr>
          <p:nvPr/>
        </p:nvCxnSpPr>
        <p:spPr>
          <a:xfrm flipV="1">
            <a:off x="7513016" y="4246290"/>
            <a:ext cx="0" cy="116261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80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201F8-B75E-A44A-88B9-1D273023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des théorèmes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56C09-0207-514E-B8E5-78D5DAA7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Composition de chaque phase ? </a:t>
            </a:r>
          </a:p>
          <a:p>
            <a:r>
              <a:rPr lang="fr-FR" dirty="0"/>
              <a:t>Théorème de l’horizontale :</a:t>
            </a:r>
          </a:p>
          <a:p>
            <a:pPr lvl="1"/>
            <a:r>
              <a:rPr lang="fr-FR" dirty="0" err="1"/>
              <a:t>wNi</a:t>
            </a:r>
            <a:r>
              <a:rPr lang="fr-FR" baseline="-25000" dirty="0" err="1"/>
              <a:t>l</a:t>
            </a:r>
            <a:r>
              <a:rPr lang="fr-FR" dirty="0"/>
              <a:t>(M) = </a:t>
            </a:r>
            <a:r>
              <a:rPr lang="fr-FR" dirty="0" err="1">
                <a:solidFill>
                  <a:srgbClr val="FF0000"/>
                </a:solidFill>
              </a:rPr>
              <a:t>wNi</a:t>
            </a:r>
            <a:r>
              <a:rPr lang="fr-FR" baseline="-25000" dirty="0" err="1">
                <a:solidFill>
                  <a:srgbClr val="FF0000"/>
                </a:solidFill>
              </a:rPr>
              <a:t>l</a:t>
            </a:r>
            <a:r>
              <a:rPr lang="fr-FR" dirty="0">
                <a:solidFill>
                  <a:srgbClr val="FF0000"/>
                </a:solidFill>
              </a:rPr>
              <a:t> (L)</a:t>
            </a:r>
            <a:r>
              <a:rPr lang="fr-FR" dirty="0"/>
              <a:t> = 0.18</a:t>
            </a:r>
          </a:p>
          <a:p>
            <a:pPr lvl="1"/>
            <a:r>
              <a:rPr lang="fr-FR" dirty="0" err="1"/>
              <a:t>wNi</a:t>
            </a:r>
            <a:r>
              <a:rPr lang="fr-FR" baseline="-25000" dirty="0" err="1"/>
              <a:t>s</a:t>
            </a:r>
            <a:r>
              <a:rPr lang="fr-FR" dirty="0"/>
              <a:t>(M) = </a:t>
            </a:r>
            <a:r>
              <a:rPr lang="fr-FR" dirty="0" err="1">
                <a:solidFill>
                  <a:schemeClr val="accent6"/>
                </a:solidFill>
              </a:rPr>
              <a:t>wNi</a:t>
            </a:r>
            <a:r>
              <a:rPr lang="fr-FR" baseline="-25000" dirty="0" err="1">
                <a:solidFill>
                  <a:schemeClr val="accent6"/>
                </a:solidFill>
              </a:rPr>
              <a:t>s</a:t>
            </a:r>
            <a:r>
              <a:rPr lang="fr-FR" dirty="0">
                <a:solidFill>
                  <a:schemeClr val="accent6"/>
                </a:solidFill>
              </a:rPr>
              <a:t> (S)</a:t>
            </a:r>
            <a:r>
              <a:rPr lang="fr-FR" dirty="0"/>
              <a:t> = 0.33 </a:t>
            </a:r>
          </a:p>
        </p:txBody>
      </p:sp>
      <p:pic>
        <p:nvPicPr>
          <p:cNvPr id="4" name="Picture 4" descr="Les Propriétés de l'Alliage Cuivre-Nickel | Superprof">
            <a:extLst>
              <a:ext uri="{FF2B5EF4-FFF2-40B4-BE49-F238E27FC236}">
                <a16:creationId xmlns:a16="http://schemas.microsoft.com/office/drawing/2014/main" id="{6307A13C-9D28-1A47-B6C4-15E587D9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988" y="1595448"/>
            <a:ext cx="5053246" cy="447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8B2D17F-C757-0345-A365-1FEE19B8FF89}"/>
              </a:ext>
            </a:extLst>
          </p:cNvPr>
          <p:cNvSpPr txBox="1"/>
          <p:nvPr/>
        </p:nvSpPr>
        <p:spPr>
          <a:xfrm>
            <a:off x="6581999" y="1506022"/>
            <a:ext cx="749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/>
              <a:t> (°C)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3BC29-67D0-0A43-814B-B7C5C1543F30}"/>
              </a:ext>
            </a:extLst>
          </p:cNvPr>
          <p:cNvSpPr txBox="1"/>
          <p:nvPr/>
        </p:nvSpPr>
        <p:spPr>
          <a:xfrm>
            <a:off x="10286073" y="1465904"/>
            <a:ext cx="749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/>
              <a:t> (°C)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79C36AA-64EB-A44D-B471-C09877D2292E}"/>
              </a:ext>
            </a:extLst>
          </p:cNvPr>
          <p:cNvSpPr/>
          <p:nvPr/>
        </p:nvSpPr>
        <p:spPr>
          <a:xfrm>
            <a:off x="7444276" y="4140485"/>
            <a:ext cx="113015" cy="1027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C591868-CFFA-F143-BF70-14AE2E5B04FF}"/>
              </a:ext>
            </a:extLst>
          </p:cNvPr>
          <p:cNvSpPr/>
          <p:nvPr/>
        </p:nvSpPr>
        <p:spPr>
          <a:xfrm>
            <a:off x="7275021" y="4140485"/>
            <a:ext cx="113015" cy="1027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F95D2C1-39AC-6C48-A9F5-96D145D48DC0}"/>
              </a:ext>
            </a:extLst>
          </p:cNvPr>
          <p:cNvSpPr/>
          <p:nvPr/>
        </p:nvSpPr>
        <p:spPr>
          <a:xfrm>
            <a:off x="7916178" y="4140485"/>
            <a:ext cx="113015" cy="10274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BDFE0E-9167-F447-A34A-C10D36778DD6}"/>
              </a:ext>
            </a:extLst>
          </p:cNvPr>
          <p:cNvSpPr txBox="1"/>
          <p:nvPr/>
        </p:nvSpPr>
        <p:spPr>
          <a:xfrm>
            <a:off x="7218698" y="3489725"/>
            <a:ext cx="3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5ACCE4F-5BBC-2843-914B-D2F60929622E}"/>
              </a:ext>
            </a:extLst>
          </p:cNvPr>
          <p:cNvSpPr txBox="1"/>
          <p:nvPr/>
        </p:nvSpPr>
        <p:spPr>
          <a:xfrm>
            <a:off x="7621188" y="3576815"/>
            <a:ext cx="3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EEA2681-9E29-B246-80B9-A521A35D6D70}"/>
              </a:ext>
            </a:extLst>
          </p:cNvPr>
          <p:cNvSpPr txBox="1"/>
          <p:nvPr/>
        </p:nvSpPr>
        <p:spPr>
          <a:xfrm>
            <a:off x="8218826" y="3873895"/>
            <a:ext cx="3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D0CA2E8-F01B-464B-8576-B9F4C674775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7331529" y="4243227"/>
            <a:ext cx="0" cy="1230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CAB61AE-E7F8-4E48-87BE-8723BD2A7B55}"/>
              </a:ext>
            </a:extLst>
          </p:cNvPr>
          <p:cNvCxnSpPr>
            <a:cxnSpLocks/>
          </p:cNvCxnSpPr>
          <p:nvPr/>
        </p:nvCxnSpPr>
        <p:spPr>
          <a:xfrm>
            <a:off x="7972685" y="4243226"/>
            <a:ext cx="0" cy="123020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7569B94-11ED-FC48-A1A2-516641A96E53}"/>
              </a:ext>
            </a:extLst>
          </p:cNvPr>
          <p:cNvCxnSpPr>
            <a:cxnSpLocks/>
          </p:cNvCxnSpPr>
          <p:nvPr/>
        </p:nvCxnSpPr>
        <p:spPr>
          <a:xfrm>
            <a:off x="6732000" y="4194000"/>
            <a:ext cx="376035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3A1204-4F65-894A-A2A7-37C965796F53}"/>
              </a:ext>
            </a:extLst>
          </p:cNvPr>
          <p:cNvSpPr/>
          <p:nvPr/>
        </p:nvSpPr>
        <p:spPr>
          <a:xfrm>
            <a:off x="6250060" y="400719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00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201F8-B75E-A44A-88B9-1D273023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des théorèmes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56C09-0207-514E-B8E5-78D5DAA7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Composition de chaque phase ?</a:t>
            </a:r>
            <a:endParaRPr lang="fr-FR" dirty="0"/>
          </a:p>
          <a:p>
            <a:r>
              <a:rPr lang="fr-FR" dirty="0"/>
              <a:t>Théorème de l’horizontale :</a:t>
            </a:r>
          </a:p>
          <a:p>
            <a:pPr lvl="1"/>
            <a:r>
              <a:rPr lang="fr-FR" dirty="0" err="1"/>
              <a:t>wNi</a:t>
            </a:r>
            <a:r>
              <a:rPr lang="fr-FR" baseline="-25000" dirty="0" err="1"/>
              <a:t>l</a:t>
            </a:r>
            <a:r>
              <a:rPr lang="fr-FR" dirty="0"/>
              <a:t>(M) = </a:t>
            </a:r>
            <a:r>
              <a:rPr lang="fr-FR" dirty="0" err="1">
                <a:solidFill>
                  <a:srgbClr val="FF0000"/>
                </a:solidFill>
              </a:rPr>
              <a:t>wNi</a:t>
            </a:r>
            <a:r>
              <a:rPr lang="fr-FR" baseline="-25000" dirty="0" err="1">
                <a:solidFill>
                  <a:srgbClr val="FF0000"/>
                </a:solidFill>
              </a:rPr>
              <a:t>l</a:t>
            </a:r>
            <a:r>
              <a:rPr lang="fr-FR" dirty="0">
                <a:solidFill>
                  <a:srgbClr val="FF0000"/>
                </a:solidFill>
              </a:rPr>
              <a:t> (L)</a:t>
            </a:r>
            <a:r>
              <a:rPr lang="fr-FR" dirty="0"/>
              <a:t> = 0.18</a:t>
            </a:r>
          </a:p>
          <a:p>
            <a:pPr lvl="1"/>
            <a:r>
              <a:rPr lang="fr-FR" dirty="0" err="1"/>
              <a:t>wNi</a:t>
            </a:r>
            <a:r>
              <a:rPr lang="fr-FR" baseline="-25000" dirty="0" err="1"/>
              <a:t>s</a:t>
            </a:r>
            <a:r>
              <a:rPr lang="fr-FR" dirty="0"/>
              <a:t>(M) = </a:t>
            </a:r>
            <a:r>
              <a:rPr lang="fr-FR" dirty="0" err="1">
                <a:solidFill>
                  <a:schemeClr val="accent6"/>
                </a:solidFill>
              </a:rPr>
              <a:t>wNi</a:t>
            </a:r>
            <a:r>
              <a:rPr lang="fr-FR" baseline="-25000" dirty="0" err="1">
                <a:solidFill>
                  <a:schemeClr val="accent6"/>
                </a:solidFill>
              </a:rPr>
              <a:t>s</a:t>
            </a:r>
            <a:r>
              <a:rPr lang="fr-FR" dirty="0">
                <a:solidFill>
                  <a:schemeClr val="accent6"/>
                </a:solidFill>
              </a:rPr>
              <a:t> (S)</a:t>
            </a:r>
            <a:r>
              <a:rPr lang="fr-FR" dirty="0"/>
              <a:t> = 0.33</a:t>
            </a:r>
          </a:p>
          <a:p>
            <a:pPr marL="0" indent="0">
              <a:buNone/>
            </a:pPr>
            <a:r>
              <a:rPr lang="fr-FR" u="sng" dirty="0"/>
              <a:t>Proportion de chaque phase ? </a:t>
            </a:r>
          </a:p>
          <a:p>
            <a:r>
              <a:rPr lang="fr-FR" dirty="0"/>
              <a:t>Théorème des moments : </a:t>
            </a:r>
          </a:p>
          <a:p>
            <a:pPr lvl="1"/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ML</a:t>
            </a:r>
            <a:r>
              <a:rPr lang="fr-FR" dirty="0"/>
              <a:t>/</a:t>
            </a:r>
            <a:r>
              <a:rPr lang="fr-FR" dirty="0">
                <a:solidFill>
                  <a:schemeClr val="accent6"/>
                </a:solidFill>
              </a:rPr>
              <a:t>MS</a:t>
            </a:r>
            <a:r>
              <a:rPr lang="fr-FR" dirty="0"/>
              <a:t> = 0.8/2.1 = 0.38</a:t>
            </a:r>
          </a:p>
          <a:p>
            <a:pPr lvl="1"/>
            <a:r>
              <a:rPr lang="fr-FR" dirty="0" err="1"/>
              <a:t>m</a:t>
            </a:r>
            <a:r>
              <a:rPr lang="fr-FR" baseline="-25000" dirty="0" err="1"/>
              <a:t>L</a:t>
            </a:r>
            <a:r>
              <a:rPr lang="fr-FR" dirty="0"/>
              <a:t>/m</a:t>
            </a:r>
            <a:r>
              <a:rPr lang="fr-FR" baseline="-25000" dirty="0"/>
              <a:t>s</a:t>
            </a:r>
            <a:r>
              <a:rPr lang="fr-FR" dirty="0"/>
              <a:t> = MS/ML = 2.63 </a:t>
            </a:r>
          </a:p>
        </p:txBody>
      </p:sp>
      <p:pic>
        <p:nvPicPr>
          <p:cNvPr id="4" name="Picture 4" descr="Les Propriétés de l'Alliage Cuivre-Nickel | Superprof">
            <a:extLst>
              <a:ext uri="{FF2B5EF4-FFF2-40B4-BE49-F238E27FC236}">
                <a16:creationId xmlns:a16="http://schemas.microsoft.com/office/drawing/2014/main" id="{6307A13C-9D28-1A47-B6C4-15E587D9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988" y="1595448"/>
            <a:ext cx="5053246" cy="447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8B2D17F-C757-0345-A365-1FEE19B8FF89}"/>
              </a:ext>
            </a:extLst>
          </p:cNvPr>
          <p:cNvSpPr txBox="1"/>
          <p:nvPr/>
        </p:nvSpPr>
        <p:spPr>
          <a:xfrm>
            <a:off x="6581999" y="1506022"/>
            <a:ext cx="749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/>
              <a:t> (°C)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73BC29-67D0-0A43-814B-B7C5C1543F30}"/>
              </a:ext>
            </a:extLst>
          </p:cNvPr>
          <p:cNvSpPr txBox="1"/>
          <p:nvPr/>
        </p:nvSpPr>
        <p:spPr>
          <a:xfrm>
            <a:off x="10286073" y="1465904"/>
            <a:ext cx="749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/>
              <a:t> (°C)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BDFE0E-9167-F447-A34A-C10D36778DD6}"/>
              </a:ext>
            </a:extLst>
          </p:cNvPr>
          <p:cNvSpPr txBox="1"/>
          <p:nvPr/>
        </p:nvSpPr>
        <p:spPr>
          <a:xfrm>
            <a:off x="7218698" y="3489725"/>
            <a:ext cx="53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ML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EEA2681-9E29-B246-80B9-A521A35D6D70}"/>
              </a:ext>
            </a:extLst>
          </p:cNvPr>
          <p:cNvSpPr txBox="1"/>
          <p:nvPr/>
        </p:nvSpPr>
        <p:spPr>
          <a:xfrm>
            <a:off x="7781431" y="4279924"/>
            <a:ext cx="49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MS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3044855-8D04-C74D-9533-DE1FD73BCAEF}"/>
              </a:ext>
            </a:extLst>
          </p:cNvPr>
          <p:cNvCxnSpPr>
            <a:cxnSpLocks/>
          </p:cNvCxnSpPr>
          <p:nvPr/>
        </p:nvCxnSpPr>
        <p:spPr>
          <a:xfrm flipV="1">
            <a:off x="7331529" y="4205366"/>
            <a:ext cx="225762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20D8340-61A5-CE46-9AE0-04CB4D2EDEE4}"/>
              </a:ext>
            </a:extLst>
          </p:cNvPr>
          <p:cNvCxnSpPr>
            <a:cxnSpLocks/>
          </p:cNvCxnSpPr>
          <p:nvPr/>
        </p:nvCxnSpPr>
        <p:spPr>
          <a:xfrm>
            <a:off x="7555669" y="4205368"/>
            <a:ext cx="396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37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ADDD83D-8A8E-6D44-BB4F-48226BF100E2}"/>
              </a:ext>
            </a:extLst>
          </p:cNvPr>
          <p:cNvCxnSpPr/>
          <p:nvPr/>
        </p:nvCxnSpPr>
        <p:spPr>
          <a:xfrm flipV="1">
            <a:off x="854766" y="2551764"/>
            <a:ext cx="0" cy="3091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70A6344-828D-5146-8901-844BAE8A6DF9}"/>
              </a:ext>
            </a:extLst>
          </p:cNvPr>
          <p:cNvCxnSpPr>
            <a:cxnSpLocks/>
          </p:cNvCxnSpPr>
          <p:nvPr/>
        </p:nvCxnSpPr>
        <p:spPr>
          <a:xfrm flipV="1">
            <a:off x="854766" y="5642833"/>
            <a:ext cx="2610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0016F5D-11EE-3048-9255-9E852AFB05E0}"/>
              </a:ext>
            </a:extLst>
          </p:cNvPr>
          <p:cNvSpPr txBox="1"/>
          <p:nvPr/>
        </p:nvSpPr>
        <p:spPr>
          <a:xfrm>
            <a:off x="496957" y="2379630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76F0A2-DF3F-7942-9C44-1CC1BAED7770}"/>
              </a:ext>
            </a:extLst>
          </p:cNvPr>
          <p:cNvSpPr txBox="1"/>
          <p:nvPr/>
        </p:nvSpPr>
        <p:spPr>
          <a:xfrm>
            <a:off x="3296479" y="5732286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15" name="Titre 27">
            <a:extLst>
              <a:ext uri="{FF2B5EF4-FFF2-40B4-BE49-F238E27FC236}">
                <a16:creationId xmlns:a16="http://schemas.microsoft.com/office/drawing/2014/main" id="{E9268C7D-BD04-D449-BD40-26FCE405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Courbe d’analyse thermique d’un mélange binaire à miscibilité nulle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5F5A706-13F5-2744-B1D9-7B0C2CC8E89B}"/>
              </a:ext>
            </a:extLst>
          </p:cNvPr>
          <p:cNvCxnSpPr/>
          <p:nvPr/>
        </p:nvCxnSpPr>
        <p:spPr>
          <a:xfrm>
            <a:off x="1118507" y="2748962"/>
            <a:ext cx="481693" cy="112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75B9FF1-6E6A-8041-8EE7-3D9B9B460B15}"/>
              </a:ext>
            </a:extLst>
          </p:cNvPr>
          <p:cNvCxnSpPr>
            <a:cxnSpLocks/>
          </p:cNvCxnSpPr>
          <p:nvPr/>
        </p:nvCxnSpPr>
        <p:spPr>
          <a:xfrm>
            <a:off x="1592036" y="3878036"/>
            <a:ext cx="979714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4D10A1-B3BE-1147-98CE-465BF2FBC07E}"/>
              </a:ext>
            </a:extLst>
          </p:cNvPr>
          <p:cNvCxnSpPr>
            <a:cxnSpLocks/>
          </p:cNvCxnSpPr>
          <p:nvPr/>
        </p:nvCxnSpPr>
        <p:spPr>
          <a:xfrm>
            <a:off x="2571750" y="3878036"/>
            <a:ext cx="753597" cy="7679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en arc 3">
            <a:extLst>
              <a:ext uri="{FF2B5EF4-FFF2-40B4-BE49-F238E27FC236}">
                <a16:creationId xmlns:a16="http://schemas.microsoft.com/office/drawing/2014/main" id="{7C4B28DC-DDD1-F84E-AFC1-FD1C348C52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96365" y="2551764"/>
            <a:ext cx="3806454" cy="1326272"/>
          </a:xfrm>
          <a:prstGeom prst="curved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4250ECB-7622-5A45-985F-440C7161FBF9}"/>
              </a:ext>
            </a:extLst>
          </p:cNvPr>
          <p:cNvSpPr txBox="1"/>
          <p:nvPr/>
        </p:nvSpPr>
        <p:spPr>
          <a:xfrm>
            <a:off x="6827433" y="2367098"/>
            <a:ext cx="308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6"/>
                </a:solidFill>
              </a:rPr>
              <a:t>Existence d’un plateau </a:t>
            </a:r>
          </a:p>
        </p:txBody>
      </p:sp>
    </p:spTree>
    <p:extLst>
      <p:ext uri="{BB962C8B-B14F-4D97-AF65-F5344CB8AC3E}">
        <p14:creationId xmlns:p14="http://schemas.microsoft.com/office/powerpoint/2010/main" val="283513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648C0-36BE-7648-B351-BF71B2F9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binaire à miscibilité nulle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44BD3CD-510F-B143-A6A5-C5A5DFF9B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998" y="1357968"/>
            <a:ext cx="5920793" cy="5134907"/>
          </a:xfr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2414380-83BF-544F-9FF0-3A88C2DFB7F6}"/>
              </a:ext>
            </a:extLst>
          </p:cNvPr>
          <p:cNvCxnSpPr>
            <a:cxnSpLocks/>
          </p:cNvCxnSpPr>
          <p:nvPr/>
        </p:nvCxnSpPr>
        <p:spPr>
          <a:xfrm>
            <a:off x="2144389" y="2629912"/>
            <a:ext cx="3002146" cy="21605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77F63D6-EB2B-9D45-A5F4-3692F32FCF0C}"/>
              </a:ext>
            </a:extLst>
          </p:cNvPr>
          <p:cNvSpPr txBox="1"/>
          <p:nvPr/>
        </p:nvSpPr>
        <p:spPr>
          <a:xfrm>
            <a:off x="914399" y="2063469"/>
            <a:ext cx="135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Point eutectique</a:t>
            </a:r>
          </a:p>
        </p:txBody>
      </p:sp>
    </p:spTree>
    <p:extLst>
      <p:ext uri="{BB962C8B-B14F-4D97-AF65-F5344CB8AC3E}">
        <p14:creationId xmlns:p14="http://schemas.microsoft.com/office/powerpoint/2010/main" val="171945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648C0-36BE-7648-B351-BF71B2F9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au salage des routes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7432EA-289B-F648-A8C6-39A40663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85" y="1617056"/>
            <a:ext cx="7471190" cy="375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C62413E-5E85-C049-82EB-8B7721751E2D}"/>
              </a:ext>
            </a:extLst>
          </p:cNvPr>
          <p:cNvSpPr txBox="1"/>
          <p:nvPr/>
        </p:nvSpPr>
        <p:spPr>
          <a:xfrm>
            <a:off x="8438322" y="1918252"/>
            <a:ext cx="14212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  <a:r>
              <a:rPr lang="fr-FR" baseline="-25000" dirty="0"/>
              <a:t>NaCl</a:t>
            </a:r>
          </a:p>
        </p:txBody>
      </p:sp>
      <p:sp>
        <p:nvSpPr>
          <p:cNvPr id="8" name="Croix 7">
            <a:extLst>
              <a:ext uri="{FF2B5EF4-FFF2-40B4-BE49-F238E27FC236}">
                <a16:creationId xmlns:a16="http://schemas.microsoft.com/office/drawing/2014/main" id="{DAB68C36-21E8-3A47-A6F1-E9D2F15B6756}"/>
              </a:ext>
            </a:extLst>
          </p:cNvPr>
          <p:cNvSpPr/>
          <p:nvPr/>
        </p:nvSpPr>
        <p:spPr>
          <a:xfrm rot="2680147">
            <a:off x="2311729" y="2463488"/>
            <a:ext cx="556591" cy="556591"/>
          </a:xfrm>
          <a:prstGeom prst="plus">
            <a:avLst>
              <a:gd name="adj" fmla="val 446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D835B6-E49E-FA4C-9A70-67D888BE4A9B}"/>
              </a:ext>
            </a:extLst>
          </p:cNvPr>
          <p:cNvSpPr txBox="1"/>
          <p:nvPr/>
        </p:nvSpPr>
        <p:spPr>
          <a:xfrm>
            <a:off x="566086" y="2296288"/>
            <a:ext cx="17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Eau pure solide : </a:t>
            </a:r>
          </a:p>
          <a:p>
            <a:pPr algn="ctr"/>
            <a:r>
              <a:rPr lang="fr-FR" b="1" dirty="0">
                <a:solidFill>
                  <a:srgbClr val="FF0000"/>
                </a:solidFill>
              </a:rPr>
              <a:t>glace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DA30712-60CF-7344-876B-090640D6F37B}"/>
              </a:ext>
            </a:extLst>
          </p:cNvPr>
          <p:cNvSpPr txBox="1"/>
          <p:nvPr/>
        </p:nvSpPr>
        <p:spPr>
          <a:xfrm>
            <a:off x="3508514" y="5632030"/>
            <a:ext cx="390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Diagramme binaire eau/NaCl</a:t>
            </a:r>
          </a:p>
        </p:txBody>
      </p:sp>
    </p:spTree>
    <p:extLst>
      <p:ext uri="{BB962C8B-B14F-4D97-AF65-F5344CB8AC3E}">
        <p14:creationId xmlns:p14="http://schemas.microsoft.com/office/powerpoint/2010/main" val="100120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648C0-36BE-7648-B351-BF71B2F9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au salage des routes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81E165-F6F3-F940-B255-3C6449783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85" y="1617056"/>
            <a:ext cx="7471190" cy="375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FA24E04-5BC7-FD41-8EFC-EC9C5FD0BC4A}"/>
              </a:ext>
            </a:extLst>
          </p:cNvPr>
          <p:cNvSpPr txBox="1"/>
          <p:nvPr/>
        </p:nvSpPr>
        <p:spPr>
          <a:xfrm>
            <a:off x="3508514" y="5632030"/>
            <a:ext cx="390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Diagramme binaire eau/NaCl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502FDC-4371-F444-95F3-6A7D1F223173}"/>
              </a:ext>
            </a:extLst>
          </p:cNvPr>
          <p:cNvSpPr txBox="1"/>
          <p:nvPr/>
        </p:nvSpPr>
        <p:spPr>
          <a:xfrm>
            <a:off x="8438322" y="1918252"/>
            <a:ext cx="14212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w</a:t>
            </a:r>
            <a:r>
              <a:rPr lang="fr-FR" baseline="-25000" dirty="0"/>
              <a:t>NaCl</a:t>
            </a:r>
          </a:p>
        </p:txBody>
      </p:sp>
      <p:sp>
        <p:nvSpPr>
          <p:cNvPr id="7" name="Croix 6">
            <a:extLst>
              <a:ext uri="{FF2B5EF4-FFF2-40B4-BE49-F238E27FC236}">
                <a16:creationId xmlns:a16="http://schemas.microsoft.com/office/drawing/2014/main" id="{DCDB52BB-B692-A944-8A8B-41A9BBC3D0D3}"/>
              </a:ext>
            </a:extLst>
          </p:cNvPr>
          <p:cNvSpPr/>
          <p:nvPr/>
        </p:nvSpPr>
        <p:spPr>
          <a:xfrm rot="2680147">
            <a:off x="2311729" y="2463488"/>
            <a:ext cx="556591" cy="556591"/>
          </a:xfrm>
          <a:prstGeom prst="plus">
            <a:avLst>
              <a:gd name="adj" fmla="val 4464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942DBF-DD2B-0F4A-9EB1-12D87A4AFB6D}"/>
              </a:ext>
            </a:extLst>
          </p:cNvPr>
          <p:cNvSpPr txBox="1"/>
          <p:nvPr/>
        </p:nvSpPr>
        <p:spPr>
          <a:xfrm>
            <a:off x="566086" y="2296288"/>
            <a:ext cx="175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Eau pure solide : </a:t>
            </a:r>
          </a:p>
          <a:p>
            <a:pPr algn="ctr"/>
            <a:r>
              <a:rPr lang="fr-FR" b="1" dirty="0">
                <a:solidFill>
                  <a:srgbClr val="FF0000"/>
                </a:solidFill>
              </a:rPr>
              <a:t>glace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1E7C4B-EE2C-DC44-849F-95FB740667C1}"/>
              </a:ext>
            </a:extLst>
          </p:cNvPr>
          <p:cNvCxnSpPr/>
          <p:nvPr/>
        </p:nvCxnSpPr>
        <p:spPr>
          <a:xfrm>
            <a:off x="2663687" y="2741783"/>
            <a:ext cx="154056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0CD0B8C-64F1-D14B-A75C-7A2206C3F599}"/>
              </a:ext>
            </a:extLst>
          </p:cNvPr>
          <p:cNvSpPr txBox="1"/>
          <p:nvPr/>
        </p:nvSpPr>
        <p:spPr>
          <a:xfrm>
            <a:off x="3069142" y="3084960"/>
            <a:ext cx="144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Ajout de </a:t>
            </a:r>
            <a:r>
              <a:rPr lang="fr-FR" b="1" dirty="0" err="1">
                <a:solidFill>
                  <a:schemeClr val="accent2"/>
                </a:solidFill>
              </a:rPr>
              <a:t>NaCl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13" name="Croix 12">
            <a:extLst>
              <a:ext uri="{FF2B5EF4-FFF2-40B4-BE49-F238E27FC236}">
                <a16:creationId xmlns:a16="http://schemas.microsoft.com/office/drawing/2014/main" id="{F75B339C-10B2-2544-8B21-C9853C465329}"/>
              </a:ext>
            </a:extLst>
          </p:cNvPr>
          <p:cNvSpPr/>
          <p:nvPr/>
        </p:nvSpPr>
        <p:spPr>
          <a:xfrm rot="2680147">
            <a:off x="4014743" y="2463488"/>
            <a:ext cx="556591" cy="556591"/>
          </a:xfrm>
          <a:prstGeom prst="plus">
            <a:avLst>
              <a:gd name="adj" fmla="val 4464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F3E608A-FD6F-DA46-9A9B-CF29478B4E62}"/>
              </a:ext>
            </a:extLst>
          </p:cNvPr>
          <p:cNvSpPr txBox="1"/>
          <p:nvPr/>
        </p:nvSpPr>
        <p:spPr>
          <a:xfrm>
            <a:off x="4315367" y="2217754"/>
            <a:ext cx="1358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Mélange </a:t>
            </a:r>
          </a:p>
          <a:p>
            <a:pPr algn="ctr"/>
            <a:r>
              <a:rPr lang="fr-FR" b="1" dirty="0">
                <a:solidFill>
                  <a:schemeClr val="accent6"/>
                </a:solidFill>
              </a:rPr>
              <a:t>eau-sel </a:t>
            </a:r>
          </a:p>
          <a:p>
            <a:pPr algn="ctr"/>
            <a:r>
              <a:rPr lang="fr-FR" b="1" dirty="0">
                <a:solidFill>
                  <a:schemeClr val="accent6"/>
                </a:solidFill>
              </a:rPr>
              <a:t>liquide</a:t>
            </a:r>
          </a:p>
        </p:txBody>
      </p:sp>
    </p:spTree>
    <p:extLst>
      <p:ext uri="{BB962C8B-B14F-4D97-AF65-F5344CB8AC3E}">
        <p14:creationId xmlns:p14="http://schemas.microsoft.com/office/powerpoint/2010/main" val="3542894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62D84-FB07-0F4D-9503-62D692B2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EE934-7D4C-8A4C-8210-8A2B78C1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Thymol, acide palmitique</a:t>
            </a:r>
          </a:p>
          <a:p>
            <a:pPr marL="0" indent="0">
              <a:buNone/>
            </a:pPr>
            <a:r>
              <a:rPr lang="fr-FR" dirty="0" err="1"/>
              <a:t>Menthol,acide</a:t>
            </a:r>
            <a:r>
              <a:rPr lang="fr-FR" dirty="0"/>
              <a:t> </a:t>
            </a:r>
            <a:r>
              <a:rPr lang="fr-FR" dirty="0" err="1"/>
              <a:t>laurique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Bain </a:t>
            </a:r>
            <a:r>
              <a:rPr lang="fr-FR" dirty="0" err="1"/>
              <a:t>thermostaté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Thermocouples</a:t>
            </a:r>
          </a:p>
          <a:p>
            <a:pPr marL="0" indent="0">
              <a:buNone/>
            </a:pPr>
            <a:r>
              <a:rPr lang="fr-FR" dirty="0"/>
              <a:t>Tubes à essai</a:t>
            </a:r>
          </a:p>
          <a:p>
            <a:pPr marL="0" indent="0">
              <a:buNone/>
            </a:pPr>
            <a:r>
              <a:rPr lang="fr-FR" dirty="0"/>
              <a:t>Porte tube à essai</a:t>
            </a:r>
          </a:p>
          <a:p>
            <a:pPr marL="0" indent="0">
              <a:buNone/>
            </a:pPr>
            <a:r>
              <a:rPr lang="fr-FR" dirty="0"/>
              <a:t>Tige en verre</a:t>
            </a:r>
          </a:p>
        </p:txBody>
      </p:sp>
    </p:spTree>
    <p:extLst>
      <p:ext uri="{BB962C8B-B14F-4D97-AF65-F5344CB8AC3E}">
        <p14:creationId xmlns:p14="http://schemas.microsoft.com/office/powerpoint/2010/main" val="2544947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9D37B-7FCF-554D-B4C2-823A8DA2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DA9AED-2EC8-4242-A945-D6F217B6E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Masse à prendre ? </a:t>
            </a:r>
          </a:p>
        </p:txBody>
      </p:sp>
    </p:spTree>
    <p:extLst>
      <p:ext uri="{BB962C8B-B14F-4D97-AF65-F5344CB8AC3E}">
        <p14:creationId xmlns:p14="http://schemas.microsoft.com/office/powerpoint/2010/main" val="13340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6B64C5D-F5A9-2744-9619-E85F74297077}"/>
              </a:ext>
            </a:extLst>
          </p:cNvPr>
          <p:cNvCxnSpPr>
            <a:cxnSpLocks/>
          </p:cNvCxnSpPr>
          <p:nvPr/>
        </p:nvCxnSpPr>
        <p:spPr>
          <a:xfrm>
            <a:off x="795131" y="3260035"/>
            <a:ext cx="616226" cy="182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1F175C0-4AF2-8B43-8D0C-1ACA459E6F2A}"/>
              </a:ext>
            </a:extLst>
          </p:cNvPr>
          <p:cNvCxnSpPr>
            <a:cxnSpLocks/>
          </p:cNvCxnSpPr>
          <p:nvPr/>
        </p:nvCxnSpPr>
        <p:spPr>
          <a:xfrm>
            <a:off x="2527853" y="5088835"/>
            <a:ext cx="284921" cy="5864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C06AAA8-3EC3-3F47-8424-35231B29ABFF}"/>
              </a:ext>
            </a:extLst>
          </p:cNvPr>
          <p:cNvCxnSpPr>
            <a:cxnSpLocks/>
          </p:cNvCxnSpPr>
          <p:nvPr/>
        </p:nvCxnSpPr>
        <p:spPr>
          <a:xfrm>
            <a:off x="1411357" y="5088835"/>
            <a:ext cx="111649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ADDD83D-8A8E-6D44-BB4F-48226BF100E2}"/>
              </a:ext>
            </a:extLst>
          </p:cNvPr>
          <p:cNvCxnSpPr/>
          <p:nvPr/>
        </p:nvCxnSpPr>
        <p:spPr>
          <a:xfrm flipV="1">
            <a:off x="616227" y="2743201"/>
            <a:ext cx="0" cy="3091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70A6344-828D-5146-8901-844BAE8A6DF9}"/>
              </a:ext>
            </a:extLst>
          </p:cNvPr>
          <p:cNvCxnSpPr>
            <a:cxnSpLocks/>
          </p:cNvCxnSpPr>
          <p:nvPr/>
        </p:nvCxnSpPr>
        <p:spPr>
          <a:xfrm flipV="1">
            <a:off x="616227" y="5834270"/>
            <a:ext cx="2610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0016F5D-11EE-3048-9255-9E852AFB05E0}"/>
              </a:ext>
            </a:extLst>
          </p:cNvPr>
          <p:cNvSpPr txBox="1"/>
          <p:nvPr/>
        </p:nvSpPr>
        <p:spPr>
          <a:xfrm>
            <a:off x="258418" y="2571067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76F0A2-DF3F-7942-9C44-1CC1BAED7770}"/>
              </a:ext>
            </a:extLst>
          </p:cNvPr>
          <p:cNvSpPr txBox="1"/>
          <p:nvPr/>
        </p:nvSpPr>
        <p:spPr>
          <a:xfrm>
            <a:off x="3057940" y="5923723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20" name="Connecteur en arc 19">
            <a:extLst>
              <a:ext uri="{FF2B5EF4-FFF2-40B4-BE49-F238E27FC236}">
                <a16:creationId xmlns:a16="http://schemas.microsoft.com/office/drawing/2014/main" id="{F6FBEA22-12AF-CD4F-A16B-4B93AECB17A1}"/>
              </a:ext>
            </a:extLst>
          </p:cNvPr>
          <p:cNvCxnSpPr/>
          <p:nvPr/>
        </p:nvCxnSpPr>
        <p:spPr>
          <a:xfrm rot="10800000" flipV="1">
            <a:off x="2670314" y="3508513"/>
            <a:ext cx="2776331" cy="1580321"/>
          </a:xfrm>
          <a:prstGeom prst="curvedConnector3">
            <a:avLst>
              <a:gd name="adj1" fmla="val 53938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5DD6EB9-3E3B-5A42-826D-79BB52DB8B1F}"/>
              </a:ext>
            </a:extLst>
          </p:cNvPr>
          <p:cNvSpPr txBox="1"/>
          <p:nvPr/>
        </p:nvSpPr>
        <p:spPr>
          <a:xfrm>
            <a:off x="5446645" y="3185346"/>
            <a:ext cx="153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Palier de température</a:t>
            </a:r>
          </a:p>
        </p:txBody>
      </p:sp>
      <p:sp>
        <p:nvSpPr>
          <p:cNvPr id="28" name="Titre 27">
            <a:extLst>
              <a:ext uri="{FF2B5EF4-FFF2-40B4-BE49-F238E27FC236}">
                <a16:creationId xmlns:a16="http://schemas.microsoft.com/office/drawing/2014/main" id="{06336B3A-14CB-A24B-B1AF-C0F97932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 d’analyse thermique du corps pur</a:t>
            </a:r>
          </a:p>
        </p:txBody>
      </p:sp>
    </p:spTree>
    <p:extLst>
      <p:ext uri="{BB962C8B-B14F-4D97-AF65-F5344CB8AC3E}">
        <p14:creationId xmlns:p14="http://schemas.microsoft.com/office/powerpoint/2010/main" val="228344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6B64C5D-F5A9-2744-9619-E85F74297077}"/>
              </a:ext>
            </a:extLst>
          </p:cNvPr>
          <p:cNvCxnSpPr>
            <a:cxnSpLocks/>
          </p:cNvCxnSpPr>
          <p:nvPr/>
        </p:nvCxnSpPr>
        <p:spPr>
          <a:xfrm>
            <a:off x="983974" y="3180522"/>
            <a:ext cx="616226" cy="1828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1F175C0-4AF2-8B43-8D0C-1ACA459E6F2A}"/>
              </a:ext>
            </a:extLst>
          </p:cNvPr>
          <p:cNvCxnSpPr>
            <a:cxnSpLocks/>
          </p:cNvCxnSpPr>
          <p:nvPr/>
        </p:nvCxnSpPr>
        <p:spPr>
          <a:xfrm>
            <a:off x="2716696" y="5009322"/>
            <a:ext cx="284921" cy="58640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C06AAA8-3EC3-3F47-8424-35231B29ABFF}"/>
              </a:ext>
            </a:extLst>
          </p:cNvPr>
          <p:cNvCxnSpPr>
            <a:cxnSpLocks/>
          </p:cNvCxnSpPr>
          <p:nvPr/>
        </p:nvCxnSpPr>
        <p:spPr>
          <a:xfrm>
            <a:off x="1600200" y="5009322"/>
            <a:ext cx="11164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ADDD83D-8A8E-6D44-BB4F-48226BF100E2}"/>
              </a:ext>
            </a:extLst>
          </p:cNvPr>
          <p:cNvCxnSpPr/>
          <p:nvPr/>
        </p:nvCxnSpPr>
        <p:spPr>
          <a:xfrm flipV="1">
            <a:off x="805070" y="2663688"/>
            <a:ext cx="0" cy="3091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70A6344-828D-5146-8901-844BAE8A6DF9}"/>
              </a:ext>
            </a:extLst>
          </p:cNvPr>
          <p:cNvCxnSpPr>
            <a:cxnSpLocks/>
          </p:cNvCxnSpPr>
          <p:nvPr/>
        </p:nvCxnSpPr>
        <p:spPr>
          <a:xfrm flipV="1">
            <a:off x="805070" y="5754757"/>
            <a:ext cx="2610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0016F5D-11EE-3048-9255-9E852AFB05E0}"/>
              </a:ext>
            </a:extLst>
          </p:cNvPr>
          <p:cNvSpPr txBox="1"/>
          <p:nvPr/>
        </p:nvSpPr>
        <p:spPr>
          <a:xfrm>
            <a:off x="447261" y="2491554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76F0A2-DF3F-7942-9C44-1CC1BAED7770}"/>
              </a:ext>
            </a:extLst>
          </p:cNvPr>
          <p:cNvSpPr txBox="1"/>
          <p:nvPr/>
        </p:nvSpPr>
        <p:spPr>
          <a:xfrm>
            <a:off x="3246783" y="5844210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20" name="Connecteur en arc 19">
            <a:extLst>
              <a:ext uri="{FF2B5EF4-FFF2-40B4-BE49-F238E27FC236}">
                <a16:creationId xmlns:a16="http://schemas.microsoft.com/office/drawing/2014/main" id="{F6FBEA22-12AF-CD4F-A16B-4B93AECB17A1}"/>
              </a:ext>
            </a:extLst>
          </p:cNvPr>
          <p:cNvCxnSpPr/>
          <p:nvPr/>
        </p:nvCxnSpPr>
        <p:spPr>
          <a:xfrm rot="10800000" flipV="1">
            <a:off x="2859157" y="3429000"/>
            <a:ext cx="2776331" cy="1580321"/>
          </a:xfrm>
          <a:prstGeom prst="curvedConnector3">
            <a:avLst>
              <a:gd name="adj1" fmla="val 539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5DD6EB9-3E3B-5A42-826D-79BB52DB8B1F}"/>
              </a:ext>
            </a:extLst>
          </p:cNvPr>
          <p:cNvSpPr txBox="1"/>
          <p:nvPr/>
        </p:nvSpPr>
        <p:spPr>
          <a:xfrm>
            <a:off x="5555975" y="2980156"/>
            <a:ext cx="153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Palier de température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B7014A-0CC0-1E47-94A6-821F56051196}"/>
              </a:ext>
            </a:extLst>
          </p:cNvPr>
          <p:cNvSpPr txBox="1"/>
          <p:nvPr/>
        </p:nvSpPr>
        <p:spPr>
          <a:xfrm>
            <a:off x="1292087" y="3540924"/>
            <a:ext cx="98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I/ 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047F94-9885-544B-9EE0-A76C17F44505}"/>
              </a:ext>
            </a:extLst>
          </p:cNvPr>
          <p:cNvSpPr txBox="1"/>
          <p:nvPr/>
        </p:nvSpPr>
        <p:spPr>
          <a:xfrm>
            <a:off x="2968487" y="5156033"/>
            <a:ext cx="9872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III/ 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32FAF-8805-5349-A77D-679F93640C00}"/>
              </a:ext>
            </a:extLst>
          </p:cNvPr>
          <p:cNvSpPr/>
          <p:nvPr/>
        </p:nvSpPr>
        <p:spPr>
          <a:xfrm>
            <a:off x="1842053" y="4550538"/>
            <a:ext cx="1017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II/  L + </a:t>
            </a:r>
            <a:r>
              <a:rPr lang="fr-FR" dirty="0">
                <a:solidFill>
                  <a:schemeClr val="accent6"/>
                </a:solidFill>
                <a:sym typeface="Wingdings" pitchFamily="2" charset="2"/>
              </a:rPr>
              <a:t>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5" name="Titre 27">
            <a:extLst>
              <a:ext uri="{FF2B5EF4-FFF2-40B4-BE49-F238E27FC236}">
                <a16:creationId xmlns:a16="http://schemas.microsoft.com/office/drawing/2014/main" id="{00DA3901-9BCB-B347-949A-790FE667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Courbe d’analyse thermique du corps pur</a:t>
            </a:r>
          </a:p>
        </p:txBody>
      </p:sp>
    </p:spTree>
    <p:extLst>
      <p:ext uri="{BB962C8B-B14F-4D97-AF65-F5344CB8AC3E}">
        <p14:creationId xmlns:p14="http://schemas.microsoft.com/office/powerpoint/2010/main" val="411830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6B64C5D-F5A9-2744-9619-E85F74297077}"/>
              </a:ext>
            </a:extLst>
          </p:cNvPr>
          <p:cNvCxnSpPr>
            <a:cxnSpLocks/>
          </p:cNvCxnSpPr>
          <p:nvPr/>
        </p:nvCxnSpPr>
        <p:spPr>
          <a:xfrm>
            <a:off x="1033670" y="3068598"/>
            <a:ext cx="616226" cy="1828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1F175C0-4AF2-8B43-8D0C-1ACA459E6F2A}"/>
              </a:ext>
            </a:extLst>
          </p:cNvPr>
          <p:cNvCxnSpPr>
            <a:cxnSpLocks/>
          </p:cNvCxnSpPr>
          <p:nvPr/>
        </p:nvCxnSpPr>
        <p:spPr>
          <a:xfrm>
            <a:off x="2766392" y="4897398"/>
            <a:ext cx="284921" cy="58640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C06AAA8-3EC3-3F47-8424-35231B29ABFF}"/>
              </a:ext>
            </a:extLst>
          </p:cNvPr>
          <p:cNvCxnSpPr>
            <a:cxnSpLocks/>
          </p:cNvCxnSpPr>
          <p:nvPr/>
        </p:nvCxnSpPr>
        <p:spPr>
          <a:xfrm>
            <a:off x="1649896" y="4897398"/>
            <a:ext cx="11164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ADDD83D-8A8E-6D44-BB4F-48226BF100E2}"/>
              </a:ext>
            </a:extLst>
          </p:cNvPr>
          <p:cNvCxnSpPr/>
          <p:nvPr/>
        </p:nvCxnSpPr>
        <p:spPr>
          <a:xfrm flipV="1">
            <a:off x="854766" y="2551764"/>
            <a:ext cx="0" cy="3091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70A6344-828D-5146-8901-844BAE8A6DF9}"/>
              </a:ext>
            </a:extLst>
          </p:cNvPr>
          <p:cNvCxnSpPr>
            <a:cxnSpLocks/>
          </p:cNvCxnSpPr>
          <p:nvPr/>
        </p:nvCxnSpPr>
        <p:spPr>
          <a:xfrm flipV="1">
            <a:off x="854766" y="5642833"/>
            <a:ext cx="2610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0016F5D-11EE-3048-9255-9E852AFB05E0}"/>
              </a:ext>
            </a:extLst>
          </p:cNvPr>
          <p:cNvSpPr txBox="1"/>
          <p:nvPr/>
        </p:nvSpPr>
        <p:spPr>
          <a:xfrm>
            <a:off x="496957" y="2379630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76F0A2-DF3F-7942-9C44-1CC1BAED7770}"/>
              </a:ext>
            </a:extLst>
          </p:cNvPr>
          <p:cNvSpPr txBox="1"/>
          <p:nvPr/>
        </p:nvSpPr>
        <p:spPr>
          <a:xfrm>
            <a:off x="3296479" y="5732286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B7014A-0CC0-1E47-94A6-821F56051196}"/>
              </a:ext>
            </a:extLst>
          </p:cNvPr>
          <p:cNvSpPr txBox="1"/>
          <p:nvPr/>
        </p:nvSpPr>
        <p:spPr>
          <a:xfrm>
            <a:off x="1341783" y="3429000"/>
            <a:ext cx="98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I/ 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047F94-9885-544B-9EE0-A76C17F44505}"/>
              </a:ext>
            </a:extLst>
          </p:cNvPr>
          <p:cNvSpPr txBox="1"/>
          <p:nvPr/>
        </p:nvSpPr>
        <p:spPr>
          <a:xfrm>
            <a:off x="3018183" y="5044109"/>
            <a:ext cx="9872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III/ 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32FAF-8805-5349-A77D-679F93640C00}"/>
              </a:ext>
            </a:extLst>
          </p:cNvPr>
          <p:cNvSpPr/>
          <p:nvPr/>
        </p:nvSpPr>
        <p:spPr>
          <a:xfrm>
            <a:off x="1891749" y="4438614"/>
            <a:ext cx="1017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II/  L + </a:t>
            </a:r>
            <a:r>
              <a:rPr lang="fr-FR" dirty="0">
                <a:solidFill>
                  <a:schemeClr val="accent6"/>
                </a:solidFill>
                <a:sym typeface="Wingdings" pitchFamily="2" charset="2"/>
              </a:rPr>
              <a:t>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5" name="Titre 27">
            <a:extLst>
              <a:ext uri="{FF2B5EF4-FFF2-40B4-BE49-F238E27FC236}">
                <a16:creationId xmlns:a16="http://schemas.microsoft.com/office/drawing/2014/main" id="{E9268C7D-BD04-D449-BD40-26FCE405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Courbe d’analyse thermique du corps pur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4728D2-4F7F-E34A-BD76-1E7799506549}"/>
              </a:ext>
            </a:extLst>
          </p:cNvPr>
          <p:cNvSpPr txBox="1"/>
          <p:nvPr/>
        </p:nvSpPr>
        <p:spPr>
          <a:xfrm>
            <a:off x="4906617" y="1910488"/>
            <a:ext cx="678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Zone II/ équilibre solide/liquide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Paramètres intensifs : P,T, </a:t>
            </a:r>
            <a:r>
              <a:rPr lang="fr-FR" dirty="0" err="1"/>
              <a:t>xeau</a:t>
            </a:r>
            <a:r>
              <a:rPr lang="fr-FR" baseline="-25000" dirty="0" err="1"/>
              <a:t>l</a:t>
            </a:r>
            <a:r>
              <a:rPr lang="fr-FR" dirty="0"/>
              <a:t>, </a:t>
            </a:r>
            <a:r>
              <a:rPr lang="fr-FR" dirty="0" err="1"/>
              <a:t>xeau</a:t>
            </a:r>
            <a:r>
              <a:rPr lang="fr-FR" baseline="-25000" dirty="0" err="1"/>
              <a:t>s</a:t>
            </a:r>
            <a:r>
              <a:rPr lang="fr-FR" dirty="0"/>
              <a:t> → N=4</a:t>
            </a:r>
          </a:p>
          <a:p>
            <a:pPr algn="ctr"/>
            <a:r>
              <a:rPr lang="fr-FR" dirty="0"/>
              <a:t>Relations : </a:t>
            </a:r>
            <a:r>
              <a:rPr lang="fr-FR" dirty="0" err="1"/>
              <a:t>xeau</a:t>
            </a:r>
            <a:r>
              <a:rPr lang="fr-FR" baseline="-25000" dirty="0" err="1"/>
              <a:t>l</a:t>
            </a:r>
            <a:r>
              <a:rPr lang="fr-FR" dirty="0"/>
              <a:t> = 1, </a:t>
            </a:r>
            <a:r>
              <a:rPr lang="fr-FR" dirty="0" err="1"/>
              <a:t>xeau</a:t>
            </a:r>
            <a:r>
              <a:rPr lang="fr-FR" baseline="-25000" dirty="0" err="1"/>
              <a:t>s</a:t>
            </a:r>
            <a:r>
              <a:rPr lang="fr-FR" dirty="0"/>
              <a:t> = 1, µ</a:t>
            </a:r>
            <a:r>
              <a:rPr lang="fr-FR" baseline="-25000" dirty="0"/>
              <a:t>l</a:t>
            </a:r>
            <a:r>
              <a:rPr lang="fr-FR" dirty="0"/>
              <a:t> = µ</a:t>
            </a:r>
            <a:r>
              <a:rPr lang="fr-FR" baseline="-25000" dirty="0"/>
              <a:t>s</a:t>
            </a:r>
            <a:r>
              <a:rPr lang="fr-FR" dirty="0"/>
              <a:t> → R=3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V = 1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À P fixée, </a:t>
            </a:r>
            <a:r>
              <a:rPr lang="fr-FR" b="1" dirty="0"/>
              <a:t>V=0</a:t>
            </a:r>
            <a:r>
              <a:rPr lang="fr-FR" dirty="0"/>
              <a:t> → palier </a:t>
            </a:r>
          </a:p>
        </p:txBody>
      </p:sp>
    </p:spTree>
    <p:extLst>
      <p:ext uri="{BB962C8B-B14F-4D97-AF65-F5344CB8AC3E}">
        <p14:creationId xmlns:p14="http://schemas.microsoft.com/office/powerpoint/2010/main" val="256357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6B64C5D-F5A9-2744-9619-E85F74297077}"/>
              </a:ext>
            </a:extLst>
          </p:cNvPr>
          <p:cNvCxnSpPr>
            <a:cxnSpLocks/>
          </p:cNvCxnSpPr>
          <p:nvPr/>
        </p:nvCxnSpPr>
        <p:spPr>
          <a:xfrm>
            <a:off x="1033670" y="3068598"/>
            <a:ext cx="616226" cy="1828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1F175C0-4AF2-8B43-8D0C-1ACA459E6F2A}"/>
              </a:ext>
            </a:extLst>
          </p:cNvPr>
          <p:cNvCxnSpPr>
            <a:cxnSpLocks/>
          </p:cNvCxnSpPr>
          <p:nvPr/>
        </p:nvCxnSpPr>
        <p:spPr>
          <a:xfrm>
            <a:off x="2766392" y="4897398"/>
            <a:ext cx="284921" cy="58640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C06AAA8-3EC3-3F47-8424-35231B29ABFF}"/>
              </a:ext>
            </a:extLst>
          </p:cNvPr>
          <p:cNvCxnSpPr>
            <a:cxnSpLocks/>
          </p:cNvCxnSpPr>
          <p:nvPr/>
        </p:nvCxnSpPr>
        <p:spPr>
          <a:xfrm>
            <a:off x="1649896" y="4897398"/>
            <a:ext cx="111649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ADDD83D-8A8E-6D44-BB4F-48226BF100E2}"/>
              </a:ext>
            </a:extLst>
          </p:cNvPr>
          <p:cNvCxnSpPr/>
          <p:nvPr/>
        </p:nvCxnSpPr>
        <p:spPr>
          <a:xfrm flipV="1">
            <a:off x="854766" y="2551764"/>
            <a:ext cx="0" cy="3091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70A6344-828D-5146-8901-844BAE8A6DF9}"/>
              </a:ext>
            </a:extLst>
          </p:cNvPr>
          <p:cNvCxnSpPr>
            <a:cxnSpLocks/>
          </p:cNvCxnSpPr>
          <p:nvPr/>
        </p:nvCxnSpPr>
        <p:spPr>
          <a:xfrm flipV="1">
            <a:off x="854766" y="5642833"/>
            <a:ext cx="2610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0016F5D-11EE-3048-9255-9E852AFB05E0}"/>
              </a:ext>
            </a:extLst>
          </p:cNvPr>
          <p:cNvSpPr txBox="1"/>
          <p:nvPr/>
        </p:nvSpPr>
        <p:spPr>
          <a:xfrm>
            <a:off x="496957" y="2379630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76F0A2-DF3F-7942-9C44-1CC1BAED7770}"/>
              </a:ext>
            </a:extLst>
          </p:cNvPr>
          <p:cNvSpPr txBox="1"/>
          <p:nvPr/>
        </p:nvSpPr>
        <p:spPr>
          <a:xfrm>
            <a:off x="3296479" y="5732286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B7014A-0CC0-1E47-94A6-821F56051196}"/>
              </a:ext>
            </a:extLst>
          </p:cNvPr>
          <p:cNvSpPr txBox="1"/>
          <p:nvPr/>
        </p:nvSpPr>
        <p:spPr>
          <a:xfrm>
            <a:off x="1341783" y="3429000"/>
            <a:ext cx="98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I/ 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047F94-9885-544B-9EE0-A76C17F44505}"/>
              </a:ext>
            </a:extLst>
          </p:cNvPr>
          <p:cNvSpPr txBox="1"/>
          <p:nvPr/>
        </p:nvSpPr>
        <p:spPr>
          <a:xfrm>
            <a:off x="3018183" y="5044109"/>
            <a:ext cx="9872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III/ 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32FAF-8805-5349-A77D-679F93640C00}"/>
              </a:ext>
            </a:extLst>
          </p:cNvPr>
          <p:cNvSpPr/>
          <p:nvPr/>
        </p:nvSpPr>
        <p:spPr>
          <a:xfrm>
            <a:off x="1891749" y="4438614"/>
            <a:ext cx="1017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II/  L + </a:t>
            </a:r>
            <a:r>
              <a:rPr lang="fr-FR" dirty="0">
                <a:solidFill>
                  <a:schemeClr val="accent6"/>
                </a:solidFill>
                <a:sym typeface="Wingdings" pitchFamily="2" charset="2"/>
              </a:rPr>
              <a:t>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5" name="Titre 27">
            <a:extLst>
              <a:ext uri="{FF2B5EF4-FFF2-40B4-BE49-F238E27FC236}">
                <a16:creationId xmlns:a16="http://schemas.microsoft.com/office/drawing/2014/main" id="{E9268C7D-BD04-D449-BD40-26FCE405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Courbe d’analyse thermique du corps pur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4728D2-4F7F-E34A-BD76-1E7799506549}"/>
              </a:ext>
            </a:extLst>
          </p:cNvPr>
          <p:cNvSpPr txBox="1"/>
          <p:nvPr/>
        </p:nvSpPr>
        <p:spPr>
          <a:xfrm>
            <a:off x="4906617" y="1910488"/>
            <a:ext cx="678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Zone I/ liquide seul</a:t>
            </a:r>
          </a:p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r>
              <a:rPr lang="fr-FR" dirty="0"/>
              <a:t>Paramètres intensifs : P,T, </a:t>
            </a:r>
            <a:r>
              <a:rPr lang="fr-FR" dirty="0" err="1"/>
              <a:t>xeau</a:t>
            </a:r>
            <a:r>
              <a:rPr lang="fr-FR" baseline="-25000" dirty="0" err="1"/>
              <a:t>l</a:t>
            </a:r>
            <a:r>
              <a:rPr lang="fr-FR" baseline="-25000" dirty="0"/>
              <a:t> </a:t>
            </a:r>
            <a:r>
              <a:rPr lang="fr-FR" dirty="0"/>
              <a:t>→ N=3</a:t>
            </a:r>
          </a:p>
          <a:p>
            <a:pPr algn="ctr"/>
            <a:r>
              <a:rPr lang="fr-FR" dirty="0"/>
              <a:t>Relations : </a:t>
            </a:r>
            <a:r>
              <a:rPr lang="fr-FR" dirty="0" err="1"/>
              <a:t>xeau</a:t>
            </a:r>
            <a:r>
              <a:rPr lang="fr-FR" baseline="-25000" dirty="0" err="1"/>
              <a:t>l</a:t>
            </a:r>
            <a:r>
              <a:rPr lang="fr-FR" dirty="0"/>
              <a:t> = 1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V = 2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À P fixée, V=1 → droite</a:t>
            </a:r>
          </a:p>
        </p:txBody>
      </p:sp>
    </p:spTree>
    <p:extLst>
      <p:ext uri="{BB962C8B-B14F-4D97-AF65-F5344CB8AC3E}">
        <p14:creationId xmlns:p14="http://schemas.microsoft.com/office/powerpoint/2010/main" val="106960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ADDD83D-8A8E-6D44-BB4F-48226BF100E2}"/>
              </a:ext>
            </a:extLst>
          </p:cNvPr>
          <p:cNvCxnSpPr/>
          <p:nvPr/>
        </p:nvCxnSpPr>
        <p:spPr>
          <a:xfrm flipV="1">
            <a:off x="854766" y="2551764"/>
            <a:ext cx="0" cy="3091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70A6344-828D-5146-8901-844BAE8A6DF9}"/>
              </a:ext>
            </a:extLst>
          </p:cNvPr>
          <p:cNvCxnSpPr>
            <a:cxnSpLocks/>
          </p:cNvCxnSpPr>
          <p:nvPr/>
        </p:nvCxnSpPr>
        <p:spPr>
          <a:xfrm flipV="1">
            <a:off x="854766" y="5642833"/>
            <a:ext cx="2610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0016F5D-11EE-3048-9255-9E852AFB05E0}"/>
              </a:ext>
            </a:extLst>
          </p:cNvPr>
          <p:cNvSpPr txBox="1"/>
          <p:nvPr/>
        </p:nvSpPr>
        <p:spPr>
          <a:xfrm>
            <a:off x="496957" y="2379630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76F0A2-DF3F-7942-9C44-1CC1BAED7770}"/>
              </a:ext>
            </a:extLst>
          </p:cNvPr>
          <p:cNvSpPr txBox="1"/>
          <p:nvPr/>
        </p:nvSpPr>
        <p:spPr>
          <a:xfrm>
            <a:off x="3296479" y="5732286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15" name="Titre 27">
            <a:extLst>
              <a:ext uri="{FF2B5EF4-FFF2-40B4-BE49-F238E27FC236}">
                <a16:creationId xmlns:a16="http://schemas.microsoft.com/office/drawing/2014/main" id="{E9268C7D-BD04-D449-BD40-26FCE405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Courbe d’analyse thermique d’un mélange binaire idéal à miscibilité totale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5F5A706-13F5-2744-B1D9-7B0C2CC8E89B}"/>
              </a:ext>
            </a:extLst>
          </p:cNvPr>
          <p:cNvCxnSpPr/>
          <p:nvPr/>
        </p:nvCxnSpPr>
        <p:spPr>
          <a:xfrm>
            <a:off x="1118507" y="2748962"/>
            <a:ext cx="481693" cy="112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75B9FF1-6E6A-8041-8EE7-3D9B9B460B15}"/>
              </a:ext>
            </a:extLst>
          </p:cNvPr>
          <p:cNvCxnSpPr>
            <a:cxnSpLocks/>
          </p:cNvCxnSpPr>
          <p:nvPr/>
        </p:nvCxnSpPr>
        <p:spPr>
          <a:xfrm>
            <a:off x="1600200" y="3878036"/>
            <a:ext cx="979714" cy="317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4D10A1-B3BE-1147-98CE-465BF2FBC07E}"/>
              </a:ext>
            </a:extLst>
          </p:cNvPr>
          <p:cNvCxnSpPr>
            <a:cxnSpLocks/>
          </p:cNvCxnSpPr>
          <p:nvPr/>
        </p:nvCxnSpPr>
        <p:spPr>
          <a:xfrm>
            <a:off x="2571750" y="4195897"/>
            <a:ext cx="753597" cy="76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>
            <a:extLst>
              <a:ext uri="{FF2B5EF4-FFF2-40B4-BE49-F238E27FC236}">
                <a16:creationId xmlns:a16="http://schemas.microsoft.com/office/drawing/2014/main" id="{BDE33788-ECC4-E64D-8428-1E0EA291A6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00201" y="2070014"/>
            <a:ext cx="5110842" cy="1763295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>
            <a:extLst>
              <a:ext uri="{FF2B5EF4-FFF2-40B4-BE49-F238E27FC236}">
                <a16:creationId xmlns:a16="http://schemas.microsoft.com/office/drawing/2014/main" id="{4B32660C-4211-EF42-B0A4-AF69E9FE96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58837" y="2947307"/>
            <a:ext cx="4052206" cy="124113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6B34CB3-2F7D-C648-A40A-DD1D888E642C}"/>
              </a:ext>
            </a:extLst>
          </p:cNvPr>
          <p:cNvSpPr txBox="1"/>
          <p:nvPr/>
        </p:nvSpPr>
        <p:spPr>
          <a:xfrm>
            <a:off x="6825343" y="1640966"/>
            <a:ext cx="2024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Apparition du premier grain de solide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991235A-C423-004A-9016-8C42FAAB9AE6}"/>
              </a:ext>
            </a:extLst>
          </p:cNvPr>
          <p:cNvSpPr txBox="1"/>
          <p:nvPr/>
        </p:nvSpPr>
        <p:spPr>
          <a:xfrm>
            <a:off x="6874329" y="2718569"/>
            <a:ext cx="2024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Disparition de la dernière goutte de liquide</a:t>
            </a:r>
          </a:p>
        </p:txBody>
      </p:sp>
    </p:spTree>
    <p:extLst>
      <p:ext uri="{BB962C8B-B14F-4D97-AF65-F5344CB8AC3E}">
        <p14:creationId xmlns:p14="http://schemas.microsoft.com/office/powerpoint/2010/main" val="95511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ADDD83D-8A8E-6D44-BB4F-48226BF100E2}"/>
              </a:ext>
            </a:extLst>
          </p:cNvPr>
          <p:cNvCxnSpPr/>
          <p:nvPr/>
        </p:nvCxnSpPr>
        <p:spPr>
          <a:xfrm flipV="1">
            <a:off x="854766" y="2551764"/>
            <a:ext cx="0" cy="3091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70A6344-828D-5146-8901-844BAE8A6DF9}"/>
              </a:ext>
            </a:extLst>
          </p:cNvPr>
          <p:cNvCxnSpPr>
            <a:cxnSpLocks/>
          </p:cNvCxnSpPr>
          <p:nvPr/>
        </p:nvCxnSpPr>
        <p:spPr>
          <a:xfrm flipV="1">
            <a:off x="854766" y="5642833"/>
            <a:ext cx="2610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0016F5D-11EE-3048-9255-9E852AFB05E0}"/>
              </a:ext>
            </a:extLst>
          </p:cNvPr>
          <p:cNvSpPr txBox="1"/>
          <p:nvPr/>
        </p:nvSpPr>
        <p:spPr>
          <a:xfrm>
            <a:off x="496957" y="2379630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76F0A2-DF3F-7942-9C44-1CC1BAED7770}"/>
              </a:ext>
            </a:extLst>
          </p:cNvPr>
          <p:cNvSpPr txBox="1"/>
          <p:nvPr/>
        </p:nvSpPr>
        <p:spPr>
          <a:xfrm>
            <a:off x="3296479" y="5732286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15" name="Titre 27">
            <a:extLst>
              <a:ext uri="{FF2B5EF4-FFF2-40B4-BE49-F238E27FC236}">
                <a16:creationId xmlns:a16="http://schemas.microsoft.com/office/drawing/2014/main" id="{E9268C7D-BD04-D449-BD40-26FCE405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Courbe d’analyse thermique d’un mélange binaire idéal à miscibilité totale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5F5A706-13F5-2744-B1D9-7B0C2CC8E89B}"/>
              </a:ext>
            </a:extLst>
          </p:cNvPr>
          <p:cNvCxnSpPr/>
          <p:nvPr/>
        </p:nvCxnSpPr>
        <p:spPr>
          <a:xfrm>
            <a:off x="1118507" y="2748962"/>
            <a:ext cx="481693" cy="112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75B9FF1-6E6A-8041-8EE7-3D9B9B460B15}"/>
              </a:ext>
            </a:extLst>
          </p:cNvPr>
          <p:cNvCxnSpPr>
            <a:cxnSpLocks/>
          </p:cNvCxnSpPr>
          <p:nvPr/>
        </p:nvCxnSpPr>
        <p:spPr>
          <a:xfrm>
            <a:off x="1600200" y="3878036"/>
            <a:ext cx="979714" cy="31786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4D10A1-B3BE-1147-98CE-465BF2FBC07E}"/>
              </a:ext>
            </a:extLst>
          </p:cNvPr>
          <p:cNvCxnSpPr>
            <a:cxnSpLocks/>
          </p:cNvCxnSpPr>
          <p:nvPr/>
        </p:nvCxnSpPr>
        <p:spPr>
          <a:xfrm>
            <a:off x="2571750" y="4195897"/>
            <a:ext cx="753597" cy="7679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AFF72C9B-A1D9-F649-A94C-5EA9687F18C2}"/>
              </a:ext>
            </a:extLst>
          </p:cNvPr>
          <p:cNvSpPr txBox="1"/>
          <p:nvPr/>
        </p:nvSpPr>
        <p:spPr>
          <a:xfrm>
            <a:off x="4906620" y="2647443"/>
            <a:ext cx="678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Zone II/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Paramètres intensifs : P,T, </a:t>
            </a:r>
            <a:r>
              <a:rPr lang="fr-FR" dirty="0" err="1"/>
              <a:t>xCu</a:t>
            </a:r>
            <a:r>
              <a:rPr lang="fr-FR" baseline="-25000" dirty="0" err="1"/>
              <a:t>l</a:t>
            </a:r>
            <a:r>
              <a:rPr lang="fr-FR" dirty="0"/>
              <a:t>, </a:t>
            </a:r>
            <a:r>
              <a:rPr lang="fr-FR" dirty="0" err="1"/>
              <a:t>xCu</a:t>
            </a:r>
            <a:r>
              <a:rPr lang="fr-FR" baseline="-25000" dirty="0" err="1"/>
              <a:t>s</a:t>
            </a:r>
            <a:r>
              <a:rPr lang="fr-FR" dirty="0" err="1"/>
              <a:t>,xNis</a:t>
            </a:r>
            <a:r>
              <a:rPr lang="fr-FR" dirty="0"/>
              <a:t>, </a:t>
            </a:r>
            <a:r>
              <a:rPr lang="fr-FR" dirty="0" err="1"/>
              <a:t>xNi</a:t>
            </a:r>
            <a:r>
              <a:rPr lang="fr-FR" baseline="-25000" dirty="0" err="1"/>
              <a:t>l</a:t>
            </a:r>
            <a:r>
              <a:rPr lang="fr-FR" baseline="-25000" dirty="0"/>
              <a:t> </a:t>
            </a:r>
            <a:r>
              <a:rPr lang="fr-FR" dirty="0"/>
              <a:t>→ N=6</a:t>
            </a:r>
          </a:p>
          <a:p>
            <a:pPr algn="ctr"/>
            <a:r>
              <a:rPr lang="fr-FR" dirty="0"/>
              <a:t>Relations : ∑x</a:t>
            </a:r>
            <a:r>
              <a:rPr lang="fr-FR" baseline="-25000" dirty="0"/>
              <a:t>l</a:t>
            </a:r>
            <a:r>
              <a:rPr lang="fr-FR" dirty="0"/>
              <a:t> = 1, ∑</a:t>
            </a:r>
            <a:r>
              <a:rPr lang="fr-FR" dirty="0" err="1"/>
              <a:t>x</a:t>
            </a:r>
            <a:r>
              <a:rPr lang="fr-FR" baseline="-25000" dirty="0" err="1"/>
              <a:t>s</a:t>
            </a:r>
            <a:r>
              <a:rPr lang="fr-FR" dirty="0"/>
              <a:t> = 1, µ</a:t>
            </a:r>
            <a:r>
              <a:rPr lang="fr-FR" baseline="-25000" dirty="0"/>
              <a:t>Cu</a:t>
            </a:r>
            <a:r>
              <a:rPr lang="fr-FR" dirty="0"/>
              <a:t>, µ</a:t>
            </a:r>
            <a:r>
              <a:rPr lang="fr-FR" baseline="-25000" dirty="0"/>
              <a:t>Ni</a:t>
            </a:r>
            <a:r>
              <a:rPr lang="fr-FR" dirty="0"/>
              <a:t> → R = 4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V = 2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À P fixée, </a:t>
            </a:r>
            <a:r>
              <a:rPr lang="fr-FR" b="1" dirty="0"/>
              <a:t>V=1 </a:t>
            </a:r>
            <a:r>
              <a:rPr lang="fr-FR" dirty="0"/>
              <a:t>→ droite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FB1D4B-56EC-5A4D-B0EF-7807AFA1B2C8}"/>
              </a:ext>
            </a:extLst>
          </p:cNvPr>
          <p:cNvSpPr/>
          <p:nvPr/>
        </p:nvSpPr>
        <p:spPr>
          <a:xfrm>
            <a:off x="1863940" y="3641900"/>
            <a:ext cx="1017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II/ L +S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D2882A-E946-E04B-8AFA-BE3802863FA6}"/>
              </a:ext>
            </a:extLst>
          </p:cNvPr>
          <p:cNvSpPr txBox="1"/>
          <p:nvPr/>
        </p:nvSpPr>
        <p:spPr>
          <a:xfrm>
            <a:off x="1385205" y="2984565"/>
            <a:ext cx="98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I/ L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6FD171E-2A31-DC4F-937F-43E46EA385BD}"/>
              </a:ext>
            </a:extLst>
          </p:cNvPr>
          <p:cNvSpPr txBox="1"/>
          <p:nvPr/>
        </p:nvSpPr>
        <p:spPr>
          <a:xfrm>
            <a:off x="3071191" y="4365367"/>
            <a:ext cx="9872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III/ S</a:t>
            </a:r>
          </a:p>
        </p:txBody>
      </p:sp>
    </p:spTree>
    <p:extLst>
      <p:ext uri="{BB962C8B-B14F-4D97-AF65-F5344CB8AC3E}">
        <p14:creationId xmlns:p14="http://schemas.microsoft.com/office/powerpoint/2010/main" val="276154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ADDD83D-8A8E-6D44-BB4F-48226BF100E2}"/>
              </a:ext>
            </a:extLst>
          </p:cNvPr>
          <p:cNvCxnSpPr/>
          <p:nvPr/>
        </p:nvCxnSpPr>
        <p:spPr>
          <a:xfrm flipV="1">
            <a:off x="1552211" y="1759418"/>
            <a:ext cx="0" cy="3091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70A6344-828D-5146-8901-844BAE8A6DF9}"/>
              </a:ext>
            </a:extLst>
          </p:cNvPr>
          <p:cNvCxnSpPr>
            <a:cxnSpLocks/>
          </p:cNvCxnSpPr>
          <p:nvPr/>
        </p:nvCxnSpPr>
        <p:spPr>
          <a:xfrm flipV="1">
            <a:off x="1552211" y="4850487"/>
            <a:ext cx="2610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0016F5D-11EE-3048-9255-9E852AFB05E0}"/>
              </a:ext>
            </a:extLst>
          </p:cNvPr>
          <p:cNvSpPr txBox="1"/>
          <p:nvPr/>
        </p:nvSpPr>
        <p:spPr>
          <a:xfrm>
            <a:off x="1194402" y="1587284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76F0A2-DF3F-7942-9C44-1CC1BAED7770}"/>
              </a:ext>
            </a:extLst>
          </p:cNvPr>
          <p:cNvSpPr txBox="1"/>
          <p:nvPr/>
        </p:nvSpPr>
        <p:spPr>
          <a:xfrm>
            <a:off x="3990183" y="4904169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15" name="Titre 27">
            <a:extLst>
              <a:ext uri="{FF2B5EF4-FFF2-40B4-BE49-F238E27FC236}">
                <a16:creationId xmlns:a16="http://schemas.microsoft.com/office/drawing/2014/main" id="{E9268C7D-BD04-D449-BD40-26FCE405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Construction d’un diagramme binaire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5F5A706-13F5-2744-B1D9-7B0C2CC8E89B}"/>
              </a:ext>
            </a:extLst>
          </p:cNvPr>
          <p:cNvCxnSpPr/>
          <p:nvPr/>
        </p:nvCxnSpPr>
        <p:spPr>
          <a:xfrm>
            <a:off x="1815952" y="1956616"/>
            <a:ext cx="481693" cy="112907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75B9FF1-6E6A-8041-8EE7-3D9B9B460B15}"/>
              </a:ext>
            </a:extLst>
          </p:cNvPr>
          <p:cNvCxnSpPr>
            <a:cxnSpLocks/>
          </p:cNvCxnSpPr>
          <p:nvPr/>
        </p:nvCxnSpPr>
        <p:spPr>
          <a:xfrm>
            <a:off x="2297645" y="3085690"/>
            <a:ext cx="1196669" cy="61187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4D10A1-B3BE-1147-98CE-465BF2FBC07E}"/>
              </a:ext>
            </a:extLst>
          </p:cNvPr>
          <p:cNvCxnSpPr>
            <a:cxnSpLocks/>
          </p:cNvCxnSpPr>
          <p:nvPr/>
        </p:nvCxnSpPr>
        <p:spPr>
          <a:xfrm>
            <a:off x="3494314" y="3681631"/>
            <a:ext cx="613194" cy="80351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AFB1D4B-56EC-5A4D-B0EF-7807AFA1B2C8}"/>
              </a:ext>
            </a:extLst>
          </p:cNvPr>
          <p:cNvSpPr/>
          <p:nvPr/>
        </p:nvSpPr>
        <p:spPr>
          <a:xfrm>
            <a:off x="1987500" y="3204645"/>
            <a:ext cx="1017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II/ L +S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D2882A-E946-E04B-8AFA-BE3802863FA6}"/>
              </a:ext>
            </a:extLst>
          </p:cNvPr>
          <p:cNvSpPr txBox="1"/>
          <p:nvPr/>
        </p:nvSpPr>
        <p:spPr>
          <a:xfrm>
            <a:off x="1563154" y="2451477"/>
            <a:ext cx="98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I/ L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6FD171E-2A31-DC4F-937F-43E46EA385BD}"/>
              </a:ext>
            </a:extLst>
          </p:cNvPr>
          <p:cNvSpPr txBox="1"/>
          <p:nvPr/>
        </p:nvSpPr>
        <p:spPr>
          <a:xfrm>
            <a:off x="2686024" y="3826565"/>
            <a:ext cx="9872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III/ S</a:t>
            </a:r>
          </a:p>
        </p:txBody>
      </p:sp>
      <p:pic>
        <p:nvPicPr>
          <p:cNvPr id="7172" name="Picture 4" descr="Les Propriétés de l'Alliage Cuivre-Nickel | Superprof">
            <a:extLst>
              <a:ext uri="{FF2B5EF4-FFF2-40B4-BE49-F238E27FC236}">
                <a16:creationId xmlns:a16="http://schemas.microsoft.com/office/drawing/2014/main" id="{EEDDA8B3-BA35-004A-BAB8-F30340048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988" y="1595448"/>
            <a:ext cx="5053246" cy="447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A11E1AE-06EF-7645-B796-3FC358E23C90}"/>
              </a:ext>
            </a:extLst>
          </p:cNvPr>
          <p:cNvSpPr txBox="1"/>
          <p:nvPr/>
        </p:nvSpPr>
        <p:spPr>
          <a:xfrm>
            <a:off x="6581999" y="1506022"/>
            <a:ext cx="749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/>
              <a:t> (°C)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43D3C1-40D5-B443-B199-B415E0CB9DA1}"/>
              </a:ext>
            </a:extLst>
          </p:cNvPr>
          <p:cNvSpPr txBox="1"/>
          <p:nvPr/>
        </p:nvSpPr>
        <p:spPr>
          <a:xfrm>
            <a:off x="10286073" y="1465904"/>
            <a:ext cx="749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/>
              <a:t> (°C)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89864606-74E2-9B4D-8E60-C24A66CB0F4A}"/>
              </a:ext>
            </a:extLst>
          </p:cNvPr>
          <p:cNvCxnSpPr>
            <a:cxnSpLocks/>
          </p:cNvCxnSpPr>
          <p:nvPr/>
        </p:nvCxnSpPr>
        <p:spPr>
          <a:xfrm>
            <a:off x="1563154" y="3085690"/>
            <a:ext cx="701751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941EF31-DC71-2544-A672-31A9061ED79D}"/>
              </a:ext>
            </a:extLst>
          </p:cNvPr>
          <p:cNvCxnSpPr>
            <a:cxnSpLocks/>
          </p:cNvCxnSpPr>
          <p:nvPr/>
        </p:nvCxnSpPr>
        <p:spPr>
          <a:xfrm>
            <a:off x="1563154" y="3698831"/>
            <a:ext cx="7009104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2E61FF-8A8B-364E-92AD-D53A2EFDCE4D}"/>
              </a:ext>
            </a:extLst>
          </p:cNvPr>
          <p:cNvSpPr txBox="1"/>
          <p:nvPr/>
        </p:nvSpPr>
        <p:spPr>
          <a:xfrm>
            <a:off x="838200" y="5478236"/>
            <a:ext cx="297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W_Ni</a:t>
            </a:r>
            <a:r>
              <a:rPr lang="fr-FR" dirty="0">
                <a:solidFill>
                  <a:schemeClr val="accent1"/>
                </a:solidFill>
              </a:rPr>
              <a:t> = 0.5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40FF599-03C1-C742-B055-C55093AD8208}"/>
              </a:ext>
            </a:extLst>
          </p:cNvPr>
          <p:cNvCxnSpPr/>
          <p:nvPr/>
        </p:nvCxnSpPr>
        <p:spPr>
          <a:xfrm>
            <a:off x="8572258" y="2049236"/>
            <a:ext cx="37839" cy="3429000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6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ADDD83D-8A8E-6D44-BB4F-48226BF100E2}"/>
              </a:ext>
            </a:extLst>
          </p:cNvPr>
          <p:cNvCxnSpPr/>
          <p:nvPr/>
        </p:nvCxnSpPr>
        <p:spPr>
          <a:xfrm flipV="1">
            <a:off x="1552211" y="1759418"/>
            <a:ext cx="0" cy="3091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70A6344-828D-5146-8901-844BAE8A6DF9}"/>
              </a:ext>
            </a:extLst>
          </p:cNvPr>
          <p:cNvCxnSpPr>
            <a:cxnSpLocks/>
          </p:cNvCxnSpPr>
          <p:nvPr/>
        </p:nvCxnSpPr>
        <p:spPr>
          <a:xfrm flipV="1">
            <a:off x="1552211" y="4850487"/>
            <a:ext cx="26106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0016F5D-11EE-3048-9255-9E852AFB05E0}"/>
              </a:ext>
            </a:extLst>
          </p:cNvPr>
          <p:cNvSpPr txBox="1"/>
          <p:nvPr/>
        </p:nvSpPr>
        <p:spPr>
          <a:xfrm>
            <a:off x="1194402" y="1587284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76F0A2-DF3F-7942-9C44-1CC1BAED7770}"/>
              </a:ext>
            </a:extLst>
          </p:cNvPr>
          <p:cNvSpPr txBox="1"/>
          <p:nvPr/>
        </p:nvSpPr>
        <p:spPr>
          <a:xfrm>
            <a:off x="3990183" y="4904169"/>
            <a:ext cx="53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</a:p>
        </p:txBody>
      </p:sp>
      <p:sp>
        <p:nvSpPr>
          <p:cNvPr id="15" name="Titre 27">
            <a:extLst>
              <a:ext uri="{FF2B5EF4-FFF2-40B4-BE49-F238E27FC236}">
                <a16:creationId xmlns:a16="http://schemas.microsoft.com/office/drawing/2014/main" id="{E9268C7D-BD04-D449-BD40-26FCE405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Construction d’un diagramme binaire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5F5A706-13F5-2744-B1D9-7B0C2CC8E89B}"/>
              </a:ext>
            </a:extLst>
          </p:cNvPr>
          <p:cNvCxnSpPr/>
          <p:nvPr/>
        </p:nvCxnSpPr>
        <p:spPr>
          <a:xfrm>
            <a:off x="1815952" y="1956616"/>
            <a:ext cx="481693" cy="112907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75B9FF1-6E6A-8041-8EE7-3D9B9B460B15}"/>
              </a:ext>
            </a:extLst>
          </p:cNvPr>
          <p:cNvCxnSpPr>
            <a:cxnSpLocks/>
          </p:cNvCxnSpPr>
          <p:nvPr/>
        </p:nvCxnSpPr>
        <p:spPr>
          <a:xfrm>
            <a:off x="2297645" y="3085690"/>
            <a:ext cx="1196669" cy="61187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4D10A1-B3BE-1147-98CE-465BF2FBC07E}"/>
              </a:ext>
            </a:extLst>
          </p:cNvPr>
          <p:cNvCxnSpPr>
            <a:cxnSpLocks/>
          </p:cNvCxnSpPr>
          <p:nvPr/>
        </p:nvCxnSpPr>
        <p:spPr>
          <a:xfrm>
            <a:off x="3494314" y="3681631"/>
            <a:ext cx="613194" cy="80351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Les Propriétés de l'Alliage Cuivre-Nickel | Superprof">
            <a:extLst>
              <a:ext uri="{FF2B5EF4-FFF2-40B4-BE49-F238E27FC236}">
                <a16:creationId xmlns:a16="http://schemas.microsoft.com/office/drawing/2014/main" id="{EEDDA8B3-BA35-004A-BAB8-F30340048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988" y="1587284"/>
            <a:ext cx="5053246" cy="447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A11E1AE-06EF-7645-B796-3FC358E23C90}"/>
              </a:ext>
            </a:extLst>
          </p:cNvPr>
          <p:cNvSpPr txBox="1"/>
          <p:nvPr/>
        </p:nvSpPr>
        <p:spPr>
          <a:xfrm>
            <a:off x="6581999" y="1506022"/>
            <a:ext cx="749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/>
              <a:t> (°C)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43D3C1-40D5-B443-B199-B415E0CB9DA1}"/>
              </a:ext>
            </a:extLst>
          </p:cNvPr>
          <p:cNvSpPr txBox="1"/>
          <p:nvPr/>
        </p:nvSpPr>
        <p:spPr>
          <a:xfrm>
            <a:off x="10286073" y="1465904"/>
            <a:ext cx="749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/>
              <a:t> (°C)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89864606-74E2-9B4D-8E60-C24A66CB0F4A}"/>
              </a:ext>
            </a:extLst>
          </p:cNvPr>
          <p:cNvCxnSpPr>
            <a:cxnSpLocks/>
          </p:cNvCxnSpPr>
          <p:nvPr/>
        </p:nvCxnSpPr>
        <p:spPr>
          <a:xfrm>
            <a:off x="1552211" y="3085690"/>
            <a:ext cx="7028453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941EF31-DC71-2544-A672-31A9061ED79D}"/>
              </a:ext>
            </a:extLst>
          </p:cNvPr>
          <p:cNvCxnSpPr>
            <a:cxnSpLocks/>
          </p:cNvCxnSpPr>
          <p:nvPr/>
        </p:nvCxnSpPr>
        <p:spPr>
          <a:xfrm>
            <a:off x="1552211" y="3698831"/>
            <a:ext cx="7020047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2E61FF-8A8B-364E-92AD-D53A2EFDCE4D}"/>
              </a:ext>
            </a:extLst>
          </p:cNvPr>
          <p:cNvSpPr txBox="1"/>
          <p:nvPr/>
        </p:nvSpPr>
        <p:spPr>
          <a:xfrm>
            <a:off x="1015662" y="5478236"/>
            <a:ext cx="2974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W_Ni</a:t>
            </a:r>
            <a:r>
              <a:rPr lang="fr-FR" dirty="0">
                <a:solidFill>
                  <a:schemeClr val="accent1"/>
                </a:solidFill>
              </a:rPr>
              <a:t> = 0.5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 err="1">
                <a:solidFill>
                  <a:schemeClr val="accent2"/>
                </a:solidFill>
              </a:rPr>
              <a:t>W_Ni</a:t>
            </a:r>
            <a:r>
              <a:rPr lang="fr-FR" dirty="0">
                <a:solidFill>
                  <a:schemeClr val="accent2"/>
                </a:solidFill>
              </a:rPr>
              <a:t> = 0.7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40FF599-03C1-C742-B055-C55093AD8208}"/>
              </a:ext>
            </a:extLst>
          </p:cNvPr>
          <p:cNvCxnSpPr/>
          <p:nvPr/>
        </p:nvCxnSpPr>
        <p:spPr>
          <a:xfrm>
            <a:off x="8572258" y="2049236"/>
            <a:ext cx="37839" cy="342900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05788AD-A732-EF4B-894F-D6FE390E2CE7}"/>
              </a:ext>
            </a:extLst>
          </p:cNvPr>
          <p:cNvCxnSpPr>
            <a:cxnSpLocks/>
          </p:cNvCxnSpPr>
          <p:nvPr/>
        </p:nvCxnSpPr>
        <p:spPr>
          <a:xfrm>
            <a:off x="2560060" y="1875354"/>
            <a:ext cx="278570" cy="64579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1BD140B-C79A-3444-BFB0-9071FC2FDF24}"/>
              </a:ext>
            </a:extLst>
          </p:cNvPr>
          <p:cNvCxnSpPr>
            <a:cxnSpLocks/>
          </p:cNvCxnSpPr>
          <p:nvPr/>
        </p:nvCxnSpPr>
        <p:spPr>
          <a:xfrm>
            <a:off x="2837031" y="2522419"/>
            <a:ext cx="963880" cy="39009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DC7A5B2-9507-034B-A8CD-BFD5888D5D16}"/>
              </a:ext>
            </a:extLst>
          </p:cNvPr>
          <p:cNvCxnSpPr/>
          <p:nvPr/>
        </p:nvCxnSpPr>
        <p:spPr>
          <a:xfrm>
            <a:off x="9332709" y="2049236"/>
            <a:ext cx="37839" cy="342900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B04BE6A-2933-1F42-8673-671302DF8F4D}"/>
              </a:ext>
            </a:extLst>
          </p:cNvPr>
          <p:cNvCxnSpPr>
            <a:cxnSpLocks/>
          </p:cNvCxnSpPr>
          <p:nvPr/>
        </p:nvCxnSpPr>
        <p:spPr>
          <a:xfrm>
            <a:off x="3791679" y="2896010"/>
            <a:ext cx="833847" cy="109449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BB130AE-0BD4-A848-B67A-B79F346B1C22}"/>
              </a:ext>
            </a:extLst>
          </p:cNvPr>
          <p:cNvCxnSpPr>
            <a:cxnSpLocks/>
          </p:cNvCxnSpPr>
          <p:nvPr/>
        </p:nvCxnSpPr>
        <p:spPr>
          <a:xfrm>
            <a:off x="1552211" y="2521153"/>
            <a:ext cx="7799417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A89FDD4-E78D-B74A-8721-C633BB6C409A}"/>
              </a:ext>
            </a:extLst>
          </p:cNvPr>
          <p:cNvCxnSpPr>
            <a:cxnSpLocks/>
          </p:cNvCxnSpPr>
          <p:nvPr/>
        </p:nvCxnSpPr>
        <p:spPr>
          <a:xfrm>
            <a:off x="1552211" y="2896010"/>
            <a:ext cx="7819559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B379C05-7109-D244-9CF4-7637E314FE29}"/>
              </a:ext>
            </a:extLst>
          </p:cNvPr>
          <p:cNvSpPr/>
          <p:nvPr/>
        </p:nvSpPr>
        <p:spPr>
          <a:xfrm>
            <a:off x="4035289" y="4483150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W_Ni</a:t>
            </a:r>
            <a:r>
              <a:rPr lang="fr-FR" dirty="0">
                <a:solidFill>
                  <a:schemeClr val="accent1"/>
                </a:solidFill>
              </a:rPr>
              <a:t> = 0.5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6A846C-A7E8-EE4E-948F-0F0B7D0D30BD}"/>
              </a:ext>
            </a:extLst>
          </p:cNvPr>
          <p:cNvSpPr/>
          <p:nvPr/>
        </p:nvSpPr>
        <p:spPr>
          <a:xfrm>
            <a:off x="4687807" y="3981564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</a:rPr>
              <a:t>W_Ni</a:t>
            </a:r>
            <a:r>
              <a:rPr lang="fr-FR" dirty="0">
                <a:solidFill>
                  <a:schemeClr val="accent2"/>
                </a:solidFill>
              </a:rPr>
              <a:t> = 0.7</a:t>
            </a:r>
          </a:p>
        </p:txBody>
      </p:sp>
    </p:spTree>
    <p:extLst>
      <p:ext uri="{BB962C8B-B14F-4D97-AF65-F5344CB8AC3E}">
        <p14:creationId xmlns:p14="http://schemas.microsoft.com/office/powerpoint/2010/main" val="2616400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626</Words>
  <Application>Microsoft Macintosh PowerPoint</Application>
  <PresentationFormat>Grand écran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Thème Office</vt:lpstr>
      <vt:lpstr>LC18 : Corps pur et mélange binaire</vt:lpstr>
      <vt:lpstr>Courbe d’analyse thermique du corps pur</vt:lpstr>
      <vt:lpstr>Courbe d’analyse thermique du corps pur</vt:lpstr>
      <vt:lpstr>Courbe d’analyse thermique du corps pur</vt:lpstr>
      <vt:lpstr>Courbe d’analyse thermique du corps pur</vt:lpstr>
      <vt:lpstr>Courbe d’analyse thermique d’un mélange binaire idéal à miscibilité totale</vt:lpstr>
      <vt:lpstr>Courbe d’analyse thermique d’un mélange binaire idéal à miscibilité totale</vt:lpstr>
      <vt:lpstr>Construction d’un diagramme binaire</vt:lpstr>
      <vt:lpstr>Construction d’un diagramme binaire</vt:lpstr>
      <vt:lpstr>Construction d’un diagramme binaire</vt:lpstr>
      <vt:lpstr>Application des théorèmes </vt:lpstr>
      <vt:lpstr>Application des théorèmes </vt:lpstr>
      <vt:lpstr>Application des théorèmes </vt:lpstr>
      <vt:lpstr>Courbe d’analyse thermique d’un mélange binaire à miscibilité nulle</vt:lpstr>
      <vt:lpstr>Diagramme binaire à miscibilité nulle</vt:lpstr>
      <vt:lpstr>Application au salage des routes </vt:lpstr>
      <vt:lpstr>Application au salage des routes </vt:lpstr>
      <vt:lpstr>Matériel</vt:lpstr>
      <vt:lpstr>Protocole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LC18 </dc:title>
  <dc:creator>Louis Heitz</dc:creator>
  <cp:lastModifiedBy>Louis Heitz</cp:lastModifiedBy>
  <cp:revision>29</cp:revision>
  <dcterms:created xsi:type="dcterms:W3CDTF">2021-05-03T14:52:03Z</dcterms:created>
  <dcterms:modified xsi:type="dcterms:W3CDTF">2021-06-18T11:39:20Z</dcterms:modified>
</cp:coreProperties>
</file>