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60" r:id="rId4"/>
    <p:sldId id="278" r:id="rId5"/>
    <p:sldId id="261" r:id="rId6"/>
    <p:sldId id="279" r:id="rId7"/>
    <p:sldId id="273" r:id="rId8"/>
    <p:sldId id="275" r:id="rId9"/>
    <p:sldId id="276" r:id="rId10"/>
    <p:sldId id="274" r:id="rId11"/>
    <p:sldId id="280" r:id="rId12"/>
    <p:sldId id="262" r:id="rId13"/>
    <p:sldId id="263" r:id="rId14"/>
    <p:sldId id="267" r:id="rId15"/>
    <p:sldId id="264" r:id="rId16"/>
    <p:sldId id="266" r:id="rId17"/>
    <p:sldId id="272" r:id="rId18"/>
    <p:sldId id="281" r:id="rId19"/>
    <p:sldId id="258" r:id="rId20"/>
    <p:sldId id="282" r:id="rId21"/>
    <p:sldId id="268" r:id="rId22"/>
    <p:sldId id="283" r:id="rId23"/>
    <p:sldId id="270" r:id="rId24"/>
    <p:sldId id="284" r:id="rId25"/>
    <p:sldId id="271" r:id="rId26"/>
    <p:sldId id="286" r:id="rId27"/>
    <p:sldId id="285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8"/>
    <p:restoredTop sz="96327"/>
  </p:normalViewPr>
  <p:slideViewPr>
    <p:cSldViewPr snapToGrid="0" snapToObjects="1">
      <p:cViewPr varScale="1">
        <p:scale>
          <a:sx n="158" d="100"/>
          <a:sy n="158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C9F0F-6345-7043-AD50-6091540E7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F1DC8F-818D-F94B-B88B-E27A5AB16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93D0B4-5A3A-E643-8AB7-53C4DA4C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0209C-9EC6-994D-AE7C-080DB2AF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AB2123-9BD2-3140-8BAF-7DCC1239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8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C0FE1-09A1-5649-BD51-46D7F33B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CAD575-1DB2-954E-B2AA-B4FE0090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DE6C2-94E0-BE44-A998-A6EF788F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52D7CA-1C44-E543-A5EB-3E6FD705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0C1FC6-8A2F-0E46-9F07-9A2FC18F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8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3EC0A8-B9E5-8F43-B1DE-0E2997883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0264F2-0AAF-B94A-91DA-6B32B6AB9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DF79B-52B8-D246-A62F-BC535E2E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6785D-8901-C846-8049-0C120761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772677-136C-7243-AD52-C7B97E03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33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2C56B-DEBD-C746-9A28-79BD8E47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03789-EBA3-C844-B66C-D9AC994C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882FC-4F50-C74A-919E-E3E75BFD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D15F2-7691-264E-BF5C-BD4F581A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46DAD-A4D6-E84C-9BC7-D7BF8138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9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A375A-72B4-CA47-9DA1-524A6FEA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37570A-A71B-7E4A-AF41-A486AF7C6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E9BC1-0ED7-464D-B2DA-411B1C20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172C0-2FB5-2944-A605-A6B2EF7E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497B34-287C-8443-977B-84F8A991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66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E227E-90C7-624E-893F-F6F4B80A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9B5472-3062-B24D-87F5-32D5A6023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B2A23F-4419-0340-9D2A-64437806F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C800CB-9955-CD40-998E-2FB5BCB9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2E1C47-BAE4-A548-BCC8-F147E7C6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7C1AB-912A-2744-BDDC-2808424B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17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09D1-9E03-4548-8973-971B2968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A8555C-36F5-DC4F-B644-4B0C546E6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21C26C-3720-F943-AC7A-83511F5B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095E0C-E553-5D43-A8F6-C3D7E6AEA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D03BBE-49B9-9941-B11B-065D30996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17F780-B405-EE49-AC8D-FCF01995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00B425-6A8A-BF42-83C5-EC57D33F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734505-A5CC-D143-A75D-72E6BCE1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11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887C9-6031-5241-803A-6D40B892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EBEBD-E3B9-7040-B56C-45E693CF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04D4EC-3F53-8D46-8BA3-071B29E9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37E47E-D7AF-0549-95F9-2143B434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7CFAD0-604A-3F4D-9928-C5624E68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EA124C-9383-A440-A58B-16090549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5FCD9F-E542-584D-85AF-2F03F347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5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A53DE-28EC-8146-8890-C1CF5143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63624-E8AD-A540-8921-1B19C20AB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5E6A3F-79EB-0747-A7BB-76313D04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4D4F6B-7C98-4C4E-B9A0-ED29D45C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B0CFCC-2D2D-D449-9900-9D763042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BAC4D2-28B6-8244-AE1B-2740388C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27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00E6F-1A58-D740-AB77-396A3785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8A4B98-05AA-6B47-9DF6-75E2719F1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BB4E11-5C80-6C45-8C9F-CC19F3430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D49133-25B8-4C4D-93AC-B0927438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6414E4-85C0-F040-B1DB-A9743567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314602-7F10-2E48-A3FA-2B0B5F78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23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BDDD10-230E-0241-B29D-C447AE7E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990D8-9CEE-294C-8CBB-90D54614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FE85ED-E218-384D-A90A-ECBC38B7C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58F8-2B0E-0241-A9CC-828569A72951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EC183-C1DF-4E48-A425-0F7680C9D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FBC062-4B43-3F4E-8C8B-FA21DD7FF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0B8B-FA95-4647-AD00-2C4E2D870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97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43D40-BD5E-E04D-A844-B36FB809C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LC19 : Application du premier principe de la thermodynamique à la réaction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17BD4F-B1D6-B04F-A2F7-1E700A0F2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Niveau : CPGE</a:t>
            </a:r>
          </a:p>
          <a:p>
            <a:r>
              <a:rPr lang="fr-FR" dirty="0"/>
              <a:t>Prérequis : 1</a:t>
            </a:r>
            <a:r>
              <a:rPr lang="fr-FR" baseline="30000" dirty="0"/>
              <a:t>er</a:t>
            </a:r>
            <a:r>
              <a:rPr lang="fr-FR" dirty="0"/>
              <a:t> principe, fonction d’état, </a:t>
            </a:r>
            <a:r>
              <a:rPr lang="fr-FR" dirty="0" err="1"/>
              <a:t>réactino</a:t>
            </a:r>
            <a:r>
              <a:rPr lang="fr-FR" dirty="0"/>
              <a:t> de combustion, réaction d’oxydo-réduction</a:t>
            </a:r>
          </a:p>
        </p:txBody>
      </p:sp>
    </p:spTree>
    <p:extLst>
      <p:ext uri="{BB962C8B-B14F-4D97-AF65-F5344CB8AC3E}">
        <p14:creationId xmlns:p14="http://schemas.microsoft.com/office/powerpoint/2010/main" val="7568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3E093-BE4C-4E4E-8888-5FFAE207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de la loi de  Hess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E836AAD-4A1F-FA4E-9F29-637943066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729" y="1606378"/>
                <a:ext cx="6913605" cy="1466335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b="1" u="sng" dirty="0" err="1"/>
                  <a:t>T</a:t>
                </a:r>
                <a:r>
                  <a:rPr lang="fr-FR" b="1" u="sng" dirty="0"/>
                  <a:t>= 298K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𝑔𝑟𝑎𝑝h𝑖𝑡𝑒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(2)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𝑔𝑟𝑎𝑝h𝑖𝑡𝑒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+1/2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        (4)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E836AAD-4A1F-FA4E-9F29-637943066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729" y="1606378"/>
                <a:ext cx="6913605" cy="1466335"/>
              </a:xfrm>
              <a:blipFill>
                <a:blip r:embed="rId2"/>
                <a:stretch>
                  <a:fillRect l="-1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914496EE-9943-A24D-9CCF-CB43135D2872}"/>
              </a:ext>
            </a:extLst>
          </p:cNvPr>
          <p:cNvSpPr txBox="1"/>
          <p:nvPr/>
        </p:nvSpPr>
        <p:spPr>
          <a:xfrm>
            <a:off x="2437210" y="3161097"/>
            <a:ext cx="1484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Eléments dans leur ESR à </a:t>
            </a:r>
            <a:r>
              <a:rPr lang="fr-FR" sz="1400" b="1" dirty="0" err="1">
                <a:solidFill>
                  <a:schemeClr val="accent1"/>
                </a:solidFill>
              </a:rPr>
              <a:t>T</a:t>
            </a:r>
            <a:r>
              <a:rPr lang="fr-FR" sz="1400" b="1" dirty="0">
                <a:solidFill>
                  <a:schemeClr val="accent1"/>
                </a:solidFill>
              </a:rPr>
              <a:t>=298K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623C6C-FF74-5B49-98CE-E9354FAC5920}"/>
              </a:ext>
            </a:extLst>
          </p:cNvPr>
          <p:cNvSpPr txBox="1"/>
          <p:nvPr/>
        </p:nvSpPr>
        <p:spPr>
          <a:xfrm>
            <a:off x="4013310" y="3299597"/>
            <a:ext cx="221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Corps simples ou composés intervenant dans la réaction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DD50897-E70D-5345-AF16-80C6596F1CDB}"/>
                  </a:ext>
                </a:extLst>
              </p:cNvPr>
              <p:cNvSpPr txBox="1"/>
              <p:nvPr/>
            </p:nvSpPr>
            <p:spPr>
              <a:xfrm>
                <a:off x="237036" y="4408060"/>
                <a:ext cx="6056672" cy="49244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−2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DD50897-E70D-5345-AF16-80C6596F1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6" y="4408060"/>
                <a:ext cx="6056672" cy="492443"/>
              </a:xfrm>
              <a:prstGeom prst="rect">
                <a:avLst/>
              </a:prstGeom>
              <a:blipFill>
                <a:blip r:embed="rId3"/>
                <a:stretch>
                  <a:fillRect t="-2326" b="-3023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8EE636E-3F95-004D-807D-48F85D740870}"/>
                  </a:ext>
                </a:extLst>
              </p:cNvPr>
              <p:cNvSpPr txBox="1"/>
              <p:nvPr/>
            </p:nvSpPr>
            <p:spPr>
              <a:xfrm>
                <a:off x="6448906" y="1624785"/>
                <a:ext cx="5645712" cy="85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°=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8EE636E-3F95-004D-807D-48F85D740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906" y="1624785"/>
                <a:ext cx="5645712" cy="851195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en arc 8">
            <a:extLst>
              <a:ext uri="{FF2B5EF4-FFF2-40B4-BE49-F238E27FC236}">
                <a16:creationId xmlns:a16="http://schemas.microsoft.com/office/drawing/2014/main" id="{819E9E19-9996-7945-B0EB-7BA7D8079255}"/>
              </a:ext>
            </a:extLst>
          </p:cNvPr>
          <p:cNvCxnSpPr/>
          <p:nvPr/>
        </p:nvCxnSpPr>
        <p:spPr>
          <a:xfrm rot="5400000" flipH="1" flipV="1">
            <a:off x="5955548" y="3073122"/>
            <a:ext cx="1763714" cy="90616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32EE8CE-62CB-7442-B86E-FC5BA2E3FB9C}"/>
              </a:ext>
            </a:extLst>
          </p:cNvPr>
          <p:cNvSpPr txBox="1"/>
          <p:nvPr/>
        </p:nvSpPr>
        <p:spPr>
          <a:xfrm>
            <a:off x="6722076" y="3761262"/>
            <a:ext cx="14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Loi de Hess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96B953-F8AB-924F-B1C1-5740F22A4D09}"/>
                  </a:ext>
                </a:extLst>
              </p:cNvPr>
              <p:cNvSpPr/>
              <p:nvPr/>
            </p:nvSpPr>
            <p:spPr>
              <a:xfrm>
                <a:off x="8138984" y="3106866"/>
                <a:ext cx="3441583" cy="1645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°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=−393.5</m:t>
                    </m:r>
                  </m:oMath>
                </a14:m>
                <a:r>
                  <a:rPr lang="fr-FR" b="0" dirty="0"/>
                  <a:t> kJ/mol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−285.8</m:t>
                      </m:r>
                      <m:r>
                        <m:rPr>
                          <m:nor/>
                        </m:rPr>
                        <a:rPr lang="fr-FR" dirty="0"/>
                        <m:t>kJ</m:t>
                      </m:r>
                      <m:r>
                        <m:rPr>
                          <m:nor/>
                        </m:rPr>
                        <a:rPr lang="fr-FR" dirty="0"/>
                        <m:t>/</m:t>
                      </m:r>
                      <m:r>
                        <m:rPr>
                          <m:nor/>
                        </m:rPr>
                        <a:rPr lang="fr-FR" dirty="0"/>
                        <m:t>mol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dirty="0"/>
                        <m:t>kJ</m:t>
                      </m:r>
                      <m:r>
                        <m:rPr>
                          <m:nor/>
                        </m:rPr>
                        <a:rPr lang="fr-FR" dirty="0"/>
                        <m:t>/</m:t>
                      </m:r>
                      <m:r>
                        <m:rPr>
                          <m:nor/>
                        </m:rPr>
                        <a:rPr lang="fr-FR" dirty="0"/>
                        <m:t>mol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74.4</m:t>
                      </m:r>
                      <m:r>
                        <m:rPr>
                          <m:nor/>
                        </m:rPr>
                        <a:rPr lang="fr-FR" dirty="0"/>
                        <m:t>kJ</m:t>
                      </m:r>
                      <m:r>
                        <m:rPr>
                          <m:nor/>
                        </m:rPr>
                        <a:rPr lang="fr-FR" dirty="0"/>
                        <m:t>/</m:t>
                      </m:r>
                      <m:r>
                        <m:rPr>
                          <m:nor/>
                        </m:rPr>
                        <a:rPr lang="fr-FR" dirty="0"/>
                        <m:t>mol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96B953-F8AB-924F-B1C1-5740F22A4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984" y="3106866"/>
                <a:ext cx="3441583" cy="1645322"/>
              </a:xfrm>
              <a:prstGeom prst="rect">
                <a:avLst/>
              </a:prstGeom>
              <a:blipFill>
                <a:blip r:embed="rId5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36C3E2-2B5E-FB4B-95DD-46622AE2166E}"/>
                  </a:ext>
                </a:extLst>
              </p:cNvPr>
              <p:cNvSpPr/>
              <p:nvPr/>
            </p:nvSpPr>
            <p:spPr>
              <a:xfrm>
                <a:off x="3001440" y="5622207"/>
                <a:ext cx="5197961" cy="707886"/>
              </a:xfrm>
              <a:prstGeom prst="rect">
                <a:avLst/>
              </a:prstGeom>
              <a:ln w="571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4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4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4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sz="4000" i="1">
                        <a:latin typeface="Cambria Math" panose="02040503050406030204" pitchFamily="18" charset="0"/>
                      </a:rPr>
                      <m:t>°=−980.7  </m:t>
                    </m:r>
                  </m:oMath>
                </a14:m>
                <a:r>
                  <a:rPr lang="fr-FR" sz="4000" dirty="0"/>
                  <a:t>kJ/mol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36C3E2-2B5E-FB4B-95DD-46622AE21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40" y="5622207"/>
                <a:ext cx="5197961" cy="707886"/>
              </a:xfrm>
              <a:prstGeom prst="rect">
                <a:avLst/>
              </a:prstGeom>
              <a:blipFill>
                <a:blip r:embed="rId6"/>
                <a:stretch>
                  <a:fillRect l="-1208" t="-9836" r="-2657" b="-31148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66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729EF-20B7-9E42-B7DF-B9F5CF30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3576C-1209-614B-B093-EDA99930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6AEA4-FC9E-EA4E-BAA6-E0A92DFB03E7}"/>
              </a:ext>
            </a:extLst>
          </p:cNvPr>
          <p:cNvSpPr/>
          <p:nvPr/>
        </p:nvSpPr>
        <p:spPr>
          <a:xfrm>
            <a:off x="-259492" y="-271849"/>
            <a:ext cx="12710983" cy="759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98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D3195-45BF-8D42-91CF-CEBCD6E5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Réacteur </a:t>
            </a:r>
            <a:r>
              <a:rPr lang="fr-FR" dirty="0" err="1"/>
              <a:t>monobare</a:t>
            </a:r>
            <a:r>
              <a:rPr lang="fr-FR" dirty="0"/>
              <a:t> adiabatique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A8C1A-9FD0-6543-AF62-9B6830426793}"/>
              </a:ext>
            </a:extLst>
          </p:cNvPr>
          <p:cNvSpPr/>
          <p:nvPr/>
        </p:nvSpPr>
        <p:spPr>
          <a:xfrm>
            <a:off x="1281793" y="1690688"/>
            <a:ext cx="2424792" cy="16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E9A3-5000-B64E-93FE-BF75CCC6CE5C}"/>
              </a:ext>
            </a:extLst>
          </p:cNvPr>
          <p:cNvSpPr/>
          <p:nvPr/>
        </p:nvSpPr>
        <p:spPr>
          <a:xfrm>
            <a:off x="7369629" y="1690688"/>
            <a:ext cx="2424792" cy="16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4FC86B-CFBE-D14A-9D00-29E0F23F5857}"/>
              </a:ext>
            </a:extLst>
          </p:cNvPr>
          <p:cNvSpPr txBox="1"/>
          <p:nvPr/>
        </p:nvSpPr>
        <p:spPr>
          <a:xfrm>
            <a:off x="1518557" y="1787979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i</a:t>
            </a:r>
            <a:r>
              <a:rPr lang="fr-FR" dirty="0"/>
              <a:t>=298 K</a:t>
            </a:r>
          </a:p>
          <a:p>
            <a:r>
              <a:rPr lang="fr-FR" dirty="0"/>
              <a:t>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/>
              <a:t>n CH</a:t>
            </a:r>
            <a:r>
              <a:rPr lang="fr-FR" baseline="-25000" dirty="0"/>
              <a:t>4</a:t>
            </a:r>
            <a:r>
              <a:rPr lang="fr-FR" dirty="0"/>
              <a:t>(g), 2n O</a:t>
            </a:r>
            <a:r>
              <a:rPr lang="fr-FR" baseline="-25000" dirty="0"/>
              <a:t>2</a:t>
            </a:r>
            <a:r>
              <a:rPr lang="fr-FR" dirty="0"/>
              <a:t>(g)</a:t>
            </a:r>
          </a:p>
          <a:p>
            <a:r>
              <a:rPr lang="fr-FR" dirty="0"/>
              <a:t>8n N</a:t>
            </a:r>
            <a:r>
              <a:rPr lang="fr-FR" baseline="-25000" dirty="0"/>
              <a:t>2</a:t>
            </a:r>
            <a:r>
              <a:rPr lang="fr-FR" dirty="0"/>
              <a:t>(g) (air) </a:t>
            </a: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F60C4A62-9C06-6A4F-BB44-39316E250482}"/>
              </a:ext>
            </a:extLst>
          </p:cNvPr>
          <p:cNvSpPr/>
          <p:nvPr/>
        </p:nvSpPr>
        <p:spPr>
          <a:xfrm>
            <a:off x="4150178" y="2111144"/>
            <a:ext cx="2813958" cy="7463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1481380-F3B3-9748-A5AB-DE8F08AF47D7}"/>
                  </a:ext>
                </a:extLst>
              </p:cNvPr>
              <p:cNvSpPr txBox="1"/>
              <p:nvPr/>
            </p:nvSpPr>
            <p:spPr>
              <a:xfrm>
                <a:off x="4544787" y="1731219"/>
                <a:ext cx="1826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1481380-F3B3-9748-A5AB-DE8F08AF4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87" y="1731219"/>
                <a:ext cx="1826079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26ED7AAA-A800-E44D-BF89-5CEF4EDB5F93}"/>
              </a:ext>
            </a:extLst>
          </p:cNvPr>
          <p:cNvSpPr txBox="1"/>
          <p:nvPr/>
        </p:nvSpPr>
        <p:spPr>
          <a:xfrm>
            <a:off x="7532840" y="1787979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f</a:t>
            </a:r>
          </a:p>
          <a:p>
            <a:r>
              <a:rPr lang="fr-FR" dirty="0"/>
              <a:t>P</a:t>
            </a:r>
            <a:r>
              <a:rPr lang="fr-FR" baseline="-25000" dirty="0"/>
              <a:t>f</a:t>
            </a:r>
            <a:r>
              <a:rPr lang="fr-FR" dirty="0"/>
              <a:t>=P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/>
              <a:t>n CO</a:t>
            </a:r>
            <a:r>
              <a:rPr lang="fr-FR" baseline="-25000" dirty="0"/>
              <a:t>2</a:t>
            </a:r>
            <a:r>
              <a:rPr lang="fr-FR" dirty="0"/>
              <a:t>(g), 2n H</a:t>
            </a:r>
            <a:r>
              <a:rPr lang="fr-FR" baseline="-25000" dirty="0"/>
              <a:t>2</a:t>
            </a:r>
            <a:r>
              <a:rPr lang="fr-FR" dirty="0"/>
              <a:t>O(l)</a:t>
            </a:r>
          </a:p>
          <a:p>
            <a:r>
              <a:rPr lang="fr-FR" dirty="0"/>
              <a:t>8n N</a:t>
            </a:r>
            <a:r>
              <a:rPr lang="fr-FR" baseline="-25000" dirty="0"/>
              <a:t>2</a:t>
            </a:r>
            <a:r>
              <a:rPr lang="fr-FR" dirty="0"/>
              <a:t>(g) (air)</a:t>
            </a:r>
          </a:p>
        </p:txBody>
      </p:sp>
    </p:spTree>
    <p:extLst>
      <p:ext uri="{BB962C8B-B14F-4D97-AF65-F5344CB8AC3E}">
        <p14:creationId xmlns:p14="http://schemas.microsoft.com/office/powerpoint/2010/main" val="294699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D3195-45BF-8D42-91CF-CEBCD6E5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Réacteur </a:t>
            </a:r>
            <a:r>
              <a:rPr lang="fr-FR" dirty="0" err="1"/>
              <a:t>monobare</a:t>
            </a:r>
            <a:r>
              <a:rPr lang="fr-FR" dirty="0"/>
              <a:t> adiabatique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A8C1A-9FD0-6543-AF62-9B6830426793}"/>
              </a:ext>
            </a:extLst>
          </p:cNvPr>
          <p:cNvSpPr/>
          <p:nvPr/>
        </p:nvSpPr>
        <p:spPr>
          <a:xfrm>
            <a:off x="1281793" y="1690688"/>
            <a:ext cx="2424792" cy="16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E9A3-5000-B64E-93FE-BF75CCC6CE5C}"/>
              </a:ext>
            </a:extLst>
          </p:cNvPr>
          <p:cNvSpPr/>
          <p:nvPr/>
        </p:nvSpPr>
        <p:spPr>
          <a:xfrm>
            <a:off x="7369629" y="1690688"/>
            <a:ext cx="2424792" cy="16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F60C4A62-9C06-6A4F-BB44-39316E250482}"/>
              </a:ext>
            </a:extLst>
          </p:cNvPr>
          <p:cNvSpPr/>
          <p:nvPr/>
        </p:nvSpPr>
        <p:spPr>
          <a:xfrm>
            <a:off x="4150178" y="2111144"/>
            <a:ext cx="2813958" cy="7463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1481380-F3B3-9748-A5AB-DE8F08AF47D7}"/>
                  </a:ext>
                </a:extLst>
              </p:cNvPr>
              <p:cNvSpPr txBox="1"/>
              <p:nvPr/>
            </p:nvSpPr>
            <p:spPr>
              <a:xfrm>
                <a:off x="4544787" y="1731219"/>
                <a:ext cx="1826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1481380-F3B3-9748-A5AB-DE8F08AF4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87" y="1731219"/>
                <a:ext cx="1826079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0FA8EE4-4ADB-B54B-A611-CC17CFAF1C84}"/>
              </a:ext>
            </a:extLst>
          </p:cNvPr>
          <p:cNvSpPr/>
          <p:nvPr/>
        </p:nvSpPr>
        <p:spPr>
          <a:xfrm>
            <a:off x="4259036" y="4267881"/>
            <a:ext cx="2424792" cy="16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C56CD5B0-87B1-F84E-90CB-EA3998E598ED}"/>
              </a:ext>
            </a:extLst>
          </p:cNvPr>
          <p:cNvSpPr/>
          <p:nvPr/>
        </p:nvSpPr>
        <p:spPr>
          <a:xfrm rot="2201664">
            <a:off x="1595992" y="3991994"/>
            <a:ext cx="2839811" cy="74635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DFA2E4A-B0B9-D241-8D4D-E4F3776FC5BB}"/>
                  </a:ext>
                </a:extLst>
              </p:cNvPr>
              <p:cNvSpPr txBox="1"/>
              <p:nvPr/>
            </p:nvSpPr>
            <p:spPr>
              <a:xfrm>
                <a:off x="478632" y="4765859"/>
                <a:ext cx="268128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DFA2E4A-B0B9-D241-8D4D-E4F3776FC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32" y="4765859"/>
                <a:ext cx="2681286" cy="491288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D0F48A58-E7C9-A346-A565-5986741C4F05}"/>
              </a:ext>
            </a:extLst>
          </p:cNvPr>
          <p:cNvSpPr txBox="1"/>
          <p:nvPr/>
        </p:nvSpPr>
        <p:spPr>
          <a:xfrm>
            <a:off x="4495800" y="4365172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i</a:t>
            </a:r>
            <a:r>
              <a:rPr lang="fr-FR" dirty="0"/>
              <a:t>=298 K</a:t>
            </a:r>
          </a:p>
          <a:p>
            <a:r>
              <a:rPr lang="fr-FR" dirty="0"/>
              <a:t>P</a:t>
            </a:r>
            <a:r>
              <a:rPr lang="fr-FR" baseline="-25000" dirty="0"/>
              <a:t>f</a:t>
            </a:r>
            <a:r>
              <a:rPr lang="fr-FR" dirty="0"/>
              <a:t>=P</a:t>
            </a:r>
            <a:r>
              <a:rPr lang="fr-FR" baseline="-25000" dirty="0"/>
              <a:t>i</a:t>
            </a:r>
            <a:r>
              <a:rPr lang="fr-FR" dirty="0"/>
              <a:t>=P°</a:t>
            </a:r>
          </a:p>
          <a:p>
            <a:r>
              <a:rPr lang="fr-FR" dirty="0">
                <a:solidFill>
                  <a:schemeClr val="accent1"/>
                </a:solidFill>
              </a:rPr>
              <a:t>n CO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(g), 2n H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O(l)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C7AF45E-F109-7C47-B3B6-8C934EFFAECA}"/>
              </a:ext>
            </a:extLst>
          </p:cNvPr>
          <p:cNvSpPr txBox="1"/>
          <p:nvPr/>
        </p:nvSpPr>
        <p:spPr>
          <a:xfrm>
            <a:off x="1518557" y="1787979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i</a:t>
            </a:r>
            <a:r>
              <a:rPr lang="fr-FR" dirty="0"/>
              <a:t>=298 K</a:t>
            </a:r>
          </a:p>
          <a:p>
            <a:r>
              <a:rPr lang="fr-FR" dirty="0"/>
              <a:t>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>
                <a:solidFill>
                  <a:schemeClr val="accent1"/>
                </a:solidFill>
              </a:rPr>
              <a:t>n CH</a:t>
            </a:r>
            <a:r>
              <a:rPr lang="fr-FR" baseline="-25000" dirty="0">
                <a:solidFill>
                  <a:schemeClr val="accent1"/>
                </a:solidFill>
              </a:rPr>
              <a:t>4</a:t>
            </a:r>
            <a:r>
              <a:rPr lang="fr-FR" dirty="0">
                <a:solidFill>
                  <a:schemeClr val="accent1"/>
                </a:solidFill>
              </a:rPr>
              <a:t>(g), 2n 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F44AE6-5310-D946-9669-F3C89FC5848A}"/>
              </a:ext>
            </a:extLst>
          </p:cNvPr>
          <p:cNvSpPr txBox="1"/>
          <p:nvPr/>
        </p:nvSpPr>
        <p:spPr>
          <a:xfrm>
            <a:off x="7532840" y="1787979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</a:t>
            </a:r>
            <a:r>
              <a:rPr lang="fr-FR" baseline="-25000" dirty="0"/>
              <a:t>f</a:t>
            </a:r>
          </a:p>
          <a:p>
            <a:r>
              <a:rPr lang="fr-FR" dirty="0"/>
              <a:t>P</a:t>
            </a:r>
            <a:r>
              <a:rPr lang="fr-FR" baseline="-25000" dirty="0"/>
              <a:t>f</a:t>
            </a:r>
            <a:r>
              <a:rPr lang="fr-FR" dirty="0"/>
              <a:t>=P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>
                <a:solidFill>
                  <a:schemeClr val="accent1"/>
                </a:solidFill>
              </a:rPr>
              <a:t>n CO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(g), 2n H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O(l)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</a:t>
            </a:r>
          </a:p>
        </p:txBody>
      </p:sp>
    </p:spTree>
    <p:extLst>
      <p:ext uri="{BB962C8B-B14F-4D97-AF65-F5344CB8AC3E}">
        <p14:creationId xmlns:p14="http://schemas.microsoft.com/office/powerpoint/2010/main" val="211482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FA8C1A-9FD0-6543-AF62-9B6830426793}"/>
              </a:ext>
            </a:extLst>
          </p:cNvPr>
          <p:cNvSpPr/>
          <p:nvPr/>
        </p:nvSpPr>
        <p:spPr>
          <a:xfrm>
            <a:off x="1281793" y="1690688"/>
            <a:ext cx="2424792" cy="16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E9A3-5000-B64E-93FE-BF75CCC6CE5C}"/>
              </a:ext>
            </a:extLst>
          </p:cNvPr>
          <p:cNvSpPr/>
          <p:nvPr/>
        </p:nvSpPr>
        <p:spPr>
          <a:xfrm>
            <a:off x="7369629" y="1690688"/>
            <a:ext cx="2424792" cy="16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F60C4A62-9C06-6A4F-BB44-39316E250482}"/>
              </a:ext>
            </a:extLst>
          </p:cNvPr>
          <p:cNvSpPr/>
          <p:nvPr/>
        </p:nvSpPr>
        <p:spPr>
          <a:xfrm>
            <a:off x="4150178" y="2111144"/>
            <a:ext cx="2813958" cy="7463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1481380-F3B3-9748-A5AB-DE8F08AF47D7}"/>
                  </a:ext>
                </a:extLst>
              </p:cNvPr>
              <p:cNvSpPr txBox="1"/>
              <p:nvPr/>
            </p:nvSpPr>
            <p:spPr>
              <a:xfrm>
                <a:off x="4544787" y="1731219"/>
                <a:ext cx="1826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1481380-F3B3-9748-A5AB-DE8F08AF4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87" y="1731219"/>
                <a:ext cx="1826079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0FA8EE4-4ADB-B54B-A611-CC17CFAF1C84}"/>
              </a:ext>
            </a:extLst>
          </p:cNvPr>
          <p:cNvSpPr/>
          <p:nvPr/>
        </p:nvSpPr>
        <p:spPr>
          <a:xfrm>
            <a:off x="4259036" y="4267881"/>
            <a:ext cx="2424792" cy="16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C56CD5B0-87B1-F84E-90CB-EA3998E598ED}"/>
              </a:ext>
            </a:extLst>
          </p:cNvPr>
          <p:cNvSpPr/>
          <p:nvPr/>
        </p:nvSpPr>
        <p:spPr>
          <a:xfrm rot="2201664">
            <a:off x="1595992" y="3991994"/>
            <a:ext cx="2839811" cy="74635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6" name="Flèche vers la droite 15">
            <a:extLst>
              <a:ext uri="{FF2B5EF4-FFF2-40B4-BE49-F238E27FC236}">
                <a16:creationId xmlns:a16="http://schemas.microsoft.com/office/drawing/2014/main" id="{1753379A-F056-764A-8FAB-29E7FF5F3FFF}"/>
              </a:ext>
            </a:extLst>
          </p:cNvPr>
          <p:cNvSpPr/>
          <p:nvPr/>
        </p:nvSpPr>
        <p:spPr>
          <a:xfrm rot="18728694">
            <a:off x="6493383" y="4147502"/>
            <a:ext cx="2839811" cy="74635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6A944A9-19A3-034A-A670-591019C3812F}"/>
                  </a:ext>
                </a:extLst>
              </p:cNvPr>
              <p:cNvSpPr txBox="1"/>
              <p:nvPr/>
            </p:nvSpPr>
            <p:spPr>
              <a:xfrm>
                <a:off x="7649594" y="4845312"/>
                <a:ext cx="2681286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6A944A9-19A3-034A-A670-591019C38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94" y="4845312"/>
                <a:ext cx="2681286" cy="490199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re 19">
            <a:extLst>
              <a:ext uri="{FF2B5EF4-FFF2-40B4-BE49-F238E27FC236}">
                <a16:creationId xmlns:a16="http://schemas.microsoft.com/office/drawing/2014/main" id="{BE42BA43-00E2-5946-9A4C-39183B73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Réacteur </a:t>
            </a:r>
            <a:r>
              <a:rPr lang="fr-FR" dirty="0" err="1"/>
              <a:t>monobare</a:t>
            </a:r>
            <a:r>
              <a:rPr lang="fr-FR" dirty="0"/>
              <a:t> adiabatique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614059F-1434-A245-9725-E338E71E86EF}"/>
                  </a:ext>
                </a:extLst>
              </p:cNvPr>
              <p:cNvSpPr txBox="1"/>
              <p:nvPr/>
            </p:nvSpPr>
            <p:spPr>
              <a:xfrm>
                <a:off x="478632" y="4765859"/>
                <a:ext cx="268128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614059F-1434-A245-9725-E338E71E8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32" y="4765859"/>
                <a:ext cx="2681286" cy="491288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7169CAE2-DB68-B14A-BCAA-1EE46169CBED}"/>
              </a:ext>
            </a:extLst>
          </p:cNvPr>
          <p:cNvSpPr txBox="1"/>
          <p:nvPr/>
        </p:nvSpPr>
        <p:spPr>
          <a:xfrm>
            <a:off x="1518557" y="1787979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i</a:t>
            </a:r>
            <a:r>
              <a:rPr lang="fr-FR" b="1" u="sng" dirty="0">
                <a:solidFill>
                  <a:schemeClr val="accent2"/>
                </a:solidFill>
              </a:rPr>
              <a:t> = 298K</a:t>
            </a:r>
          </a:p>
          <a:p>
            <a:r>
              <a:rPr lang="fr-FR" dirty="0"/>
              <a:t>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/>
              <a:t>n CH</a:t>
            </a:r>
            <a:r>
              <a:rPr lang="fr-FR" baseline="-25000" dirty="0"/>
              <a:t>4</a:t>
            </a:r>
            <a:r>
              <a:rPr lang="fr-FR" dirty="0"/>
              <a:t>(g), 2n O</a:t>
            </a:r>
            <a:r>
              <a:rPr lang="fr-FR" baseline="-25000" dirty="0"/>
              <a:t>2</a:t>
            </a:r>
            <a:r>
              <a:rPr lang="fr-FR" dirty="0"/>
              <a:t>(g)</a:t>
            </a:r>
          </a:p>
          <a:p>
            <a:r>
              <a:rPr lang="fr-FR" dirty="0"/>
              <a:t>8n N</a:t>
            </a:r>
            <a:r>
              <a:rPr lang="fr-FR" baseline="-25000" dirty="0"/>
              <a:t>2</a:t>
            </a:r>
            <a:r>
              <a:rPr lang="fr-FR" dirty="0"/>
              <a:t>(g) (air)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74A013-2647-B34D-894A-0549CBFFDDCA}"/>
              </a:ext>
            </a:extLst>
          </p:cNvPr>
          <p:cNvSpPr txBox="1"/>
          <p:nvPr/>
        </p:nvSpPr>
        <p:spPr>
          <a:xfrm>
            <a:off x="7532840" y="1787979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f</a:t>
            </a:r>
            <a:r>
              <a:rPr lang="fr-FR" b="1" u="sng" dirty="0">
                <a:solidFill>
                  <a:schemeClr val="accent2"/>
                </a:solidFill>
              </a:rPr>
              <a:t> = ? </a:t>
            </a:r>
            <a:endParaRPr lang="fr-FR" b="1" u="sng" baseline="-25000" dirty="0">
              <a:solidFill>
                <a:schemeClr val="accent2"/>
              </a:solidFill>
            </a:endParaRPr>
          </a:p>
          <a:p>
            <a:r>
              <a:rPr lang="fr-FR" dirty="0"/>
              <a:t>P</a:t>
            </a:r>
            <a:r>
              <a:rPr lang="fr-FR" baseline="-25000" dirty="0"/>
              <a:t>f</a:t>
            </a:r>
            <a:r>
              <a:rPr lang="fr-FR" dirty="0"/>
              <a:t>=P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/>
              <a:t>n CO</a:t>
            </a:r>
            <a:r>
              <a:rPr lang="fr-FR" baseline="-25000" dirty="0"/>
              <a:t>2</a:t>
            </a:r>
            <a:r>
              <a:rPr lang="fr-FR" dirty="0"/>
              <a:t>(g), 2n H</a:t>
            </a:r>
            <a:r>
              <a:rPr lang="fr-FR" baseline="-25000" dirty="0"/>
              <a:t>2</a:t>
            </a:r>
            <a:r>
              <a:rPr lang="fr-FR" dirty="0"/>
              <a:t>O(l)</a:t>
            </a:r>
          </a:p>
          <a:p>
            <a:r>
              <a:rPr lang="fr-FR" dirty="0"/>
              <a:t>8n N</a:t>
            </a:r>
            <a:r>
              <a:rPr lang="fr-FR" baseline="-25000" dirty="0"/>
              <a:t>2</a:t>
            </a:r>
            <a:r>
              <a:rPr lang="fr-FR" dirty="0"/>
              <a:t>(g) (air)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69B1632-3811-EB4A-935B-206B2739338B}"/>
              </a:ext>
            </a:extLst>
          </p:cNvPr>
          <p:cNvSpPr txBox="1"/>
          <p:nvPr/>
        </p:nvSpPr>
        <p:spPr>
          <a:xfrm>
            <a:off x="4495800" y="4365172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i</a:t>
            </a:r>
            <a:r>
              <a:rPr lang="fr-FR" b="1" u="sng" dirty="0">
                <a:solidFill>
                  <a:schemeClr val="accent2"/>
                </a:solidFill>
              </a:rPr>
              <a:t> = 298K</a:t>
            </a:r>
          </a:p>
          <a:p>
            <a:r>
              <a:rPr lang="fr-FR" dirty="0"/>
              <a:t>P</a:t>
            </a:r>
            <a:r>
              <a:rPr lang="fr-FR" baseline="-25000" dirty="0"/>
              <a:t>f</a:t>
            </a:r>
            <a:r>
              <a:rPr lang="fr-FR" dirty="0"/>
              <a:t>=P</a:t>
            </a:r>
            <a:r>
              <a:rPr lang="fr-FR" baseline="-25000" dirty="0"/>
              <a:t>i</a:t>
            </a:r>
            <a:r>
              <a:rPr lang="fr-FR" dirty="0"/>
              <a:t>=P°</a:t>
            </a:r>
          </a:p>
          <a:p>
            <a:r>
              <a:rPr lang="fr-FR" dirty="0"/>
              <a:t>n CH</a:t>
            </a:r>
            <a:r>
              <a:rPr lang="fr-FR" baseline="-25000" dirty="0"/>
              <a:t>4</a:t>
            </a:r>
            <a:r>
              <a:rPr lang="fr-FR" dirty="0"/>
              <a:t>(g), 2n O</a:t>
            </a:r>
            <a:r>
              <a:rPr lang="fr-FR" baseline="-25000" dirty="0"/>
              <a:t>2</a:t>
            </a:r>
            <a:r>
              <a:rPr lang="fr-FR" dirty="0"/>
              <a:t>(g)</a:t>
            </a:r>
          </a:p>
          <a:p>
            <a:r>
              <a:rPr lang="fr-FR" dirty="0"/>
              <a:t>8n N</a:t>
            </a:r>
            <a:r>
              <a:rPr lang="fr-FR" baseline="-25000" dirty="0"/>
              <a:t>2</a:t>
            </a:r>
            <a:r>
              <a:rPr lang="fr-FR" dirty="0"/>
              <a:t>(g) (air)</a:t>
            </a:r>
          </a:p>
        </p:txBody>
      </p:sp>
    </p:spTree>
    <p:extLst>
      <p:ext uri="{BB962C8B-B14F-4D97-AF65-F5344CB8AC3E}">
        <p14:creationId xmlns:p14="http://schemas.microsoft.com/office/powerpoint/2010/main" val="183584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FA8C1A-9FD0-6543-AF62-9B6830426793}"/>
              </a:ext>
            </a:extLst>
          </p:cNvPr>
          <p:cNvSpPr/>
          <p:nvPr/>
        </p:nvSpPr>
        <p:spPr>
          <a:xfrm>
            <a:off x="1281793" y="1690688"/>
            <a:ext cx="2424792" cy="16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E9A3-5000-B64E-93FE-BF75CCC6CE5C}"/>
              </a:ext>
            </a:extLst>
          </p:cNvPr>
          <p:cNvSpPr/>
          <p:nvPr/>
        </p:nvSpPr>
        <p:spPr>
          <a:xfrm>
            <a:off x="7369629" y="1690688"/>
            <a:ext cx="2424792" cy="16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F60C4A62-9C06-6A4F-BB44-39316E250482}"/>
              </a:ext>
            </a:extLst>
          </p:cNvPr>
          <p:cNvSpPr/>
          <p:nvPr/>
        </p:nvSpPr>
        <p:spPr>
          <a:xfrm>
            <a:off x="4150178" y="2111144"/>
            <a:ext cx="2813958" cy="7463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1481380-F3B3-9748-A5AB-DE8F08AF47D7}"/>
                  </a:ext>
                </a:extLst>
              </p:cNvPr>
              <p:cNvSpPr txBox="1"/>
              <p:nvPr/>
            </p:nvSpPr>
            <p:spPr>
              <a:xfrm>
                <a:off x="4544787" y="1731219"/>
                <a:ext cx="1826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1481380-F3B3-9748-A5AB-DE8F08AF4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87" y="1731219"/>
                <a:ext cx="1826079" cy="461665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0FA8EE4-4ADB-B54B-A611-CC17CFAF1C84}"/>
              </a:ext>
            </a:extLst>
          </p:cNvPr>
          <p:cNvSpPr/>
          <p:nvPr/>
        </p:nvSpPr>
        <p:spPr>
          <a:xfrm>
            <a:off x="4259036" y="4267881"/>
            <a:ext cx="2424792" cy="161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C56CD5B0-87B1-F84E-90CB-EA3998E598ED}"/>
              </a:ext>
            </a:extLst>
          </p:cNvPr>
          <p:cNvSpPr/>
          <p:nvPr/>
        </p:nvSpPr>
        <p:spPr>
          <a:xfrm rot="2201664">
            <a:off x="1595992" y="3991994"/>
            <a:ext cx="2839811" cy="74635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6" name="Flèche vers la droite 15">
            <a:extLst>
              <a:ext uri="{FF2B5EF4-FFF2-40B4-BE49-F238E27FC236}">
                <a16:creationId xmlns:a16="http://schemas.microsoft.com/office/drawing/2014/main" id="{1753379A-F056-764A-8FAB-29E7FF5F3FFF}"/>
              </a:ext>
            </a:extLst>
          </p:cNvPr>
          <p:cNvSpPr/>
          <p:nvPr/>
        </p:nvSpPr>
        <p:spPr>
          <a:xfrm rot="18728694">
            <a:off x="6493383" y="4147502"/>
            <a:ext cx="2839811" cy="74635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6A944A9-19A3-034A-A670-591019C3812F}"/>
                  </a:ext>
                </a:extLst>
              </p:cNvPr>
              <p:cNvSpPr txBox="1"/>
              <p:nvPr/>
            </p:nvSpPr>
            <p:spPr>
              <a:xfrm>
                <a:off x="7649594" y="4845312"/>
                <a:ext cx="3010168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6A944A9-19A3-034A-A670-591019C38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94" y="4845312"/>
                <a:ext cx="3010168" cy="494559"/>
              </a:xfrm>
              <a:prstGeom prst="rect">
                <a:avLst/>
              </a:prstGeom>
              <a:blipFill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982A310C-F893-3C43-986E-6B8518577948}"/>
              </a:ext>
            </a:extLst>
          </p:cNvPr>
          <p:cNvSpPr txBox="1"/>
          <p:nvPr/>
        </p:nvSpPr>
        <p:spPr>
          <a:xfrm>
            <a:off x="4682219" y="2781905"/>
            <a:ext cx="148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(adiabatique)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C3FF7D9-1204-E34A-A326-F52DC93EC3BF}"/>
              </a:ext>
            </a:extLst>
          </p:cNvPr>
          <p:cNvSpPr txBox="1"/>
          <p:nvPr/>
        </p:nvSpPr>
        <p:spPr>
          <a:xfrm>
            <a:off x="1012372" y="5190073"/>
            <a:ext cx="148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(T,P fixés)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BFE6AB-F6C6-2F44-AF3C-6EC406D7C9C0}"/>
              </a:ext>
            </a:extLst>
          </p:cNvPr>
          <p:cNvSpPr txBox="1"/>
          <p:nvPr/>
        </p:nvSpPr>
        <p:spPr>
          <a:xfrm>
            <a:off x="7849042" y="5474004"/>
            <a:ext cx="287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(P et composition fixés)</a:t>
            </a: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BE42BA43-00E2-5946-9A4C-39183B73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Réacteur </a:t>
            </a:r>
            <a:r>
              <a:rPr lang="fr-FR" dirty="0" err="1"/>
              <a:t>monobare</a:t>
            </a:r>
            <a:r>
              <a:rPr lang="fr-FR" dirty="0"/>
              <a:t> adiabatique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B1988EA7-7D2E-C44D-AF86-96A1FA59B749}"/>
                  </a:ext>
                </a:extLst>
              </p:cNvPr>
              <p:cNvSpPr txBox="1"/>
              <p:nvPr/>
            </p:nvSpPr>
            <p:spPr>
              <a:xfrm>
                <a:off x="478632" y="4765859"/>
                <a:ext cx="268128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B1988EA7-7D2E-C44D-AF86-96A1FA59B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32" y="4765859"/>
                <a:ext cx="2681286" cy="491288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E520B1DF-2CFA-5B47-9A24-577E2E6772DD}"/>
              </a:ext>
            </a:extLst>
          </p:cNvPr>
          <p:cNvSpPr txBox="1"/>
          <p:nvPr/>
        </p:nvSpPr>
        <p:spPr>
          <a:xfrm>
            <a:off x="4495800" y="4365172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i</a:t>
            </a:r>
          </a:p>
          <a:p>
            <a:r>
              <a:rPr lang="fr-FR" dirty="0"/>
              <a:t>Pi</a:t>
            </a:r>
          </a:p>
          <a:p>
            <a:r>
              <a:rPr lang="fr-FR" dirty="0">
                <a:solidFill>
                  <a:schemeClr val="accent1"/>
                </a:solidFill>
              </a:rPr>
              <a:t>n CH</a:t>
            </a:r>
            <a:r>
              <a:rPr lang="fr-FR" baseline="-25000" dirty="0">
                <a:solidFill>
                  <a:schemeClr val="accent1"/>
                </a:solidFill>
              </a:rPr>
              <a:t>4</a:t>
            </a:r>
            <a:r>
              <a:rPr lang="fr-FR" dirty="0">
                <a:solidFill>
                  <a:schemeClr val="accent1"/>
                </a:solidFill>
              </a:rPr>
              <a:t>(g), 2n 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CB22A80-FBEC-704D-8A9D-3950210C8159}"/>
              </a:ext>
            </a:extLst>
          </p:cNvPr>
          <p:cNvSpPr txBox="1"/>
          <p:nvPr/>
        </p:nvSpPr>
        <p:spPr>
          <a:xfrm>
            <a:off x="1518557" y="1787979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i</a:t>
            </a:r>
            <a:endParaRPr lang="fr-FR" b="1" u="sng" dirty="0">
              <a:solidFill>
                <a:schemeClr val="accent2"/>
              </a:solidFill>
            </a:endParaRPr>
          </a:p>
          <a:p>
            <a:r>
              <a:rPr lang="fr-FR" dirty="0"/>
              <a:t>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>
                <a:solidFill>
                  <a:schemeClr val="accent1"/>
                </a:solidFill>
              </a:rPr>
              <a:t>n CH</a:t>
            </a:r>
            <a:r>
              <a:rPr lang="fr-FR" baseline="-25000" dirty="0">
                <a:solidFill>
                  <a:schemeClr val="accent1"/>
                </a:solidFill>
              </a:rPr>
              <a:t>4</a:t>
            </a:r>
            <a:r>
              <a:rPr lang="fr-FR" dirty="0">
                <a:solidFill>
                  <a:schemeClr val="accent1"/>
                </a:solidFill>
              </a:rPr>
              <a:t>(g), 2n 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F18513A-AAE8-0B42-BD18-5172DEE13A4D}"/>
              </a:ext>
            </a:extLst>
          </p:cNvPr>
          <p:cNvSpPr txBox="1"/>
          <p:nvPr/>
        </p:nvSpPr>
        <p:spPr>
          <a:xfrm>
            <a:off x="7532840" y="1787979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f</a:t>
            </a:r>
          </a:p>
          <a:p>
            <a:r>
              <a:rPr lang="fr-FR" dirty="0"/>
              <a:t>P</a:t>
            </a:r>
            <a:r>
              <a:rPr lang="fr-FR" baseline="-25000" dirty="0"/>
              <a:t>f</a:t>
            </a:r>
            <a:r>
              <a:rPr lang="fr-FR" dirty="0"/>
              <a:t>=P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>
                <a:solidFill>
                  <a:schemeClr val="accent1"/>
                </a:solidFill>
              </a:rPr>
              <a:t>n CH</a:t>
            </a:r>
            <a:r>
              <a:rPr lang="fr-FR" baseline="-25000" dirty="0">
                <a:solidFill>
                  <a:schemeClr val="accent1"/>
                </a:solidFill>
              </a:rPr>
              <a:t>4</a:t>
            </a:r>
            <a:r>
              <a:rPr lang="fr-FR" dirty="0">
                <a:solidFill>
                  <a:schemeClr val="accent1"/>
                </a:solidFill>
              </a:rPr>
              <a:t>(g), 2n 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704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49C040-8DA8-9642-8697-6D864FBD16F7}"/>
                  </a:ext>
                </a:extLst>
              </p:cNvPr>
              <p:cNvSpPr txBox="1"/>
              <p:nvPr/>
            </p:nvSpPr>
            <p:spPr>
              <a:xfrm>
                <a:off x="3699143" y="2969377"/>
                <a:ext cx="2681286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49C040-8DA8-9642-8697-6D864FBD1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43" y="2969377"/>
                <a:ext cx="2681286" cy="358303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6D9DC727-6067-4442-B9C6-F1CF2B153339}"/>
              </a:ext>
            </a:extLst>
          </p:cNvPr>
          <p:cNvGrpSpPr/>
          <p:nvPr/>
        </p:nvGrpSpPr>
        <p:grpSpPr>
          <a:xfrm>
            <a:off x="4208653" y="724989"/>
            <a:ext cx="7920000" cy="3348000"/>
            <a:chOff x="1012372" y="1690688"/>
            <a:chExt cx="9318508" cy="42498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0E0E2D-5F59-784F-9A41-225901858B4A}"/>
                </a:ext>
              </a:extLst>
            </p:cNvPr>
            <p:cNvSpPr/>
            <p:nvPr/>
          </p:nvSpPr>
          <p:spPr>
            <a:xfrm>
              <a:off x="1281793" y="1690688"/>
              <a:ext cx="2424792" cy="1616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C7D911-4B2D-1741-9FB8-30392D154CB7}"/>
                </a:ext>
              </a:extLst>
            </p:cNvPr>
            <p:cNvSpPr/>
            <p:nvPr/>
          </p:nvSpPr>
          <p:spPr>
            <a:xfrm>
              <a:off x="7369629" y="1690688"/>
              <a:ext cx="2424792" cy="1616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vers la droite 7">
              <a:extLst>
                <a:ext uri="{FF2B5EF4-FFF2-40B4-BE49-F238E27FC236}">
                  <a16:creationId xmlns:a16="http://schemas.microsoft.com/office/drawing/2014/main" id="{1B6A23F8-3274-F746-AEFD-56BC21E614FD}"/>
                </a:ext>
              </a:extLst>
            </p:cNvPr>
            <p:cNvSpPr/>
            <p:nvPr/>
          </p:nvSpPr>
          <p:spPr>
            <a:xfrm>
              <a:off x="4150178" y="2111144"/>
              <a:ext cx="2813958" cy="7463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73780610-B4D2-3949-B362-8545AC7BF939}"/>
                    </a:ext>
                  </a:extLst>
                </p:cNvPr>
                <p:cNvSpPr txBox="1"/>
                <p:nvPr/>
              </p:nvSpPr>
              <p:spPr>
                <a:xfrm>
                  <a:off x="4544787" y="1731219"/>
                  <a:ext cx="1826079" cy="390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73780610-B4D2-3949-B362-8545AC7BF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787" y="1731219"/>
                  <a:ext cx="1826079" cy="39068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76A748-7D4D-194A-92FB-6A56ED9DD6A5}"/>
                </a:ext>
              </a:extLst>
            </p:cNvPr>
            <p:cNvSpPr/>
            <p:nvPr/>
          </p:nvSpPr>
          <p:spPr>
            <a:xfrm>
              <a:off x="4259036" y="4267881"/>
              <a:ext cx="2424792" cy="1616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 vers la droite 11">
              <a:extLst>
                <a:ext uri="{FF2B5EF4-FFF2-40B4-BE49-F238E27FC236}">
                  <a16:creationId xmlns:a16="http://schemas.microsoft.com/office/drawing/2014/main" id="{08639306-E206-B645-8CC9-4FDE83027A2E}"/>
                </a:ext>
              </a:extLst>
            </p:cNvPr>
            <p:cNvSpPr/>
            <p:nvPr/>
          </p:nvSpPr>
          <p:spPr>
            <a:xfrm rot="2201664">
              <a:off x="1595992" y="3991994"/>
              <a:ext cx="2839811" cy="746356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4" name="Flèche vers la droite 13">
              <a:extLst>
                <a:ext uri="{FF2B5EF4-FFF2-40B4-BE49-F238E27FC236}">
                  <a16:creationId xmlns:a16="http://schemas.microsoft.com/office/drawing/2014/main" id="{B9CE08F2-2722-2046-BA89-F469BB68B6C5}"/>
                </a:ext>
              </a:extLst>
            </p:cNvPr>
            <p:cNvSpPr/>
            <p:nvPr/>
          </p:nvSpPr>
          <p:spPr>
            <a:xfrm rot="18728694">
              <a:off x="6493383" y="4147502"/>
              <a:ext cx="2839811" cy="74635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C23CACED-1D1F-7349-9E67-716C801A0B5F}"/>
                    </a:ext>
                  </a:extLst>
                </p:cNvPr>
                <p:cNvSpPr txBox="1"/>
                <p:nvPr/>
              </p:nvSpPr>
              <p:spPr>
                <a:xfrm>
                  <a:off x="7649593" y="4845312"/>
                  <a:ext cx="2681287" cy="500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fr-FR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tot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fr-F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C23CACED-1D1F-7349-9E67-716C801A0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593" y="4845312"/>
                  <a:ext cx="2681287" cy="500161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9708218-0E38-7F45-A8DF-6E39C1DFD1D2}"/>
                </a:ext>
              </a:extLst>
            </p:cNvPr>
            <p:cNvSpPr txBox="1"/>
            <p:nvPr/>
          </p:nvSpPr>
          <p:spPr>
            <a:xfrm>
              <a:off x="4682219" y="2781905"/>
              <a:ext cx="1481817" cy="390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(adiabatique)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20B303A-79BF-404B-A17E-2A910B9675E9}"/>
                </a:ext>
              </a:extLst>
            </p:cNvPr>
            <p:cNvSpPr txBox="1"/>
            <p:nvPr/>
          </p:nvSpPr>
          <p:spPr>
            <a:xfrm>
              <a:off x="1012372" y="5190073"/>
              <a:ext cx="1481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(T,P fixés)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2EC7170E-A7ED-5F49-BDD4-67A551D1FDA3}"/>
              </a:ext>
            </a:extLst>
          </p:cNvPr>
          <p:cNvSpPr txBox="1"/>
          <p:nvPr/>
        </p:nvSpPr>
        <p:spPr>
          <a:xfrm>
            <a:off x="246567" y="279817"/>
            <a:ext cx="3566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Calcul de la variation de température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DB75F23-6BD2-4C40-8976-078E88EC8F3E}"/>
                  </a:ext>
                </a:extLst>
              </p:cNvPr>
              <p:cNvSpPr txBox="1"/>
              <p:nvPr/>
            </p:nvSpPr>
            <p:spPr>
              <a:xfrm>
                <a:off x="531054" y="2212934"/>
                <a:ext cx="33602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800" b="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DB75F23-6BD2-4C40-8976-078E88EC8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4" y="2212934"/>
                <a:ext cx="3360215" cy="430887"/>
              </a:xfrm>
              <a:prstGeom prst="rect">
                <a:avLst/>
              </a:prstGeom>
              <a:blipFill>
                <a:blip r:embed="rId5"/>
                <a:stretch>
                  <a:fillRect l="-1880" r="-1880"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6807DF0-89BC-0947-ACBC-47CDA609E8AA}"/>
                  </a:ext>
                </a:extLst>
              </p:cNvPr>
              <p:cNvSpPr txBox="1"/>
              <p:nvPr/>
            </p:nvSpPr>
            <p:spPr>
              <a:xfrm>
                <a:off x="678434" y="3210151"/>
                <a:ext cx="2422779" cy="9504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6807DF0-89BC-0947-ACBC-47CDA609E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4" y="3210151"/>
                <a:ext cx="2422779" cy="950453"/>
              </a:xfrm>
              <a:prstGeom prst="rect">
                <a:avLst/>
              </a:prstGeom>
              <a:blipFill>
                <a:blip r:embed="rId6"/>
                <a:stretch>
                  <a:fillRect l="-1538" r="-1026" b="-506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03BAB174-35A5-604B-84F5-CD4840E7C103}"/>
              </a:ext>
            </a:extLst>
          </p:cNvPr>
          <p:cNvSpPr txBox="1"/>
          <p:nvPr/>
        </p:nvSpPr>
        <p:spPr>
          <a:xfrm>
            <a:off x="7004349" y="2819296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i</a:t>
            </a:r>
          </a:p>
          <a:p>
            <a:r>
              <a:rPr lang="fr-FR" dirty="0"/>
              <a:t>Pi</a:t>
            </a:r>
          </a:p>
          <a:p>
            <a:r>
              <a:rPr lang="fr-FR" dirty="0">
                <a:solidFill>
                  <a:schemeClr val="accent1"/>
                </a:solidFill>
              </a:rPr>
              <a:t>n CO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(g), 2n H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O(l)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F14C2AA-2513-AB46-9FD1-60DF0D9E5D81}"/>
              </a:ext>
            </a:extLst>
          </p:cNvPr>
          <p:cNvSpPr txBox="1"/>
          <p:nvPr/>
        </p:nvSpPr>
        <p:spPr>
          <a:xfrm>
            <a:off x="9789399" y="3688830"/>
            <a:ext cx="2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(P et composition fixés)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4383992-EC66-244B-851D-AF3CA955A108}"/>
              </a:ext>
            </a:extLst>
          </p:cNvPr>
          <p:cNvSpPr txBox="1"/>
          <p:nvPr/>
        </p:nvSpPr>
        <p:spPr>
          <a:xfrm>
            <a:off x="4492449" y="750035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i</a:t>
            </a:r>
            <a:endParaRPr lang="fr-FR" b="1" u="sng" dirty="0">
              <a:solidFill>
                <a:schemeClr val="accent2"/>
              </a:solidFill>
            </a:endParaRPr>
          </a:p>
          <a:p>
            <a:r>
              <a:rPr lang="fr-FR" dirty="0"/>
              <a:t>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>
                <a:solidFill>
                  <a:schemeClr val="accent1"/>
                </a:solidFill>
              </a:rPr>
              <a:t>n CH</a:t>
            </a:r>
            <a:r>
              <a:rPr lang="fr-FR" baseline="-25000" dirty="0">
                <a:solidFill>
                  <a:schemeClr val="accent1"/>
                </a:solidFill>
              </a:rPr>
              <a:t>4</a:t>
            </a:r>
            <a:r>
              <a:rPr lang="fr-FR" dirty="0">
                <a:solidFill>
                  <a:schemeClr val="accent1"/>
                </a:solidFill>
              </a:rPr>
              <a:t>(g), 2n 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C0405DC-3626-D342-AD38-268AE68A32E2}"/>
              </a:ext>
            </a:extLst>
          </p:cNvPr>
          <p:cNvSpPr txBox="1"/>
          <p:nvPr/>
        </p:nvSpPr>
        <p:spPr>
          <a:xfrm>
            <a:off x="9666631" y="746262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f</a:t>
            </a:r>
          </a:p>
          <a:p>
            <a:r>
              <a:rPr lang="fr-FR" dirty="0"/>
              <a:t>P</a:t>
            </a:r>
            <a:r>
              <a:rPr lang="fr-FR" baseline="-25000" dirty="0"/>
              <a:t>f</a:t>
            </a:r>
            <a:r>
              <a:rPr lang="fr-FR" dirty="0"/>
              <a:t>=P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>
                <a:solidFill>
                  <a:schemeClr val="accent1"/>
                </a:solidFill>
              </a:rPr>
              <a:t>n CO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(g), 2n H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O(l)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</a:t>
            </a:r>
          </a:p>
        </p:txBody>
      </p:sp>
    </p:spTree>
    <p:extLst>
      <p:ext uri="{BB962C8B-B14F-4D97-AF65-F5344CB8AC3E}">
        <p14:creationId xmlns:p14="http://schemas.microsoft.com/office/powerpoint/2010/main" val="339026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49C040-8DA8-9642-8697-6D864FBD16F7}"/>
                  </a:ext>
                </a:extLst>
              </p:cNvPr>
              <p:cNvSpPr txBox="1"/>
              <p:nvPr/>
            </p:nvSpPr>
            <p:spPr>
              <a:xfrm>
                <a:off x="3699143" y="2969377"/>
                <a:ext cx="2681286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E49C040-8DA8-9642-8697-6D864FBD1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43" y="2969377"/>
                <a:ext cx="2681286" cy="358303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6D9DC727-6067-4442-B9C6-F1CF2B153339}"/>
              </a:ext>
            </a:extLst>
          </p:cNvPr>
          <p:cNvGrpSpPr/>
          <p:nvPr/>
        </p:nvGrpSpPr>
        <p:grpSpPr>
          <a:xfrm>
            <a:off x="4208653" y="724989"/>
            <a:ext cx="7920000" cy="3348000"/>
            <a:chOff x="1012372" y="1690688"/>
            <a:chExt cx="9318508" cy="42498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0E0E2D-5F59-784F-9A41-225901858B4A}"/>
                </a:ext>
              </a:extLst>
            </p:cNvPr>
            <p:cNvSpPr/>
            <p:nvPr/>
          </p:nvSpPr>
          <p:spPr>
            <a:xfrm>
              <a:off x="1281793" y="1690688"/>
              <a:ext cx="2424792" cy="1616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C7D911-4B2D-1741-9FB8-30392D154CB7}"/>
                </a:ext>
              </a:extLst>
            </p:cNvPr>
            <p:cNvSpPr/>
            <p:nvPr/>
          </p:nvSpPr>
          <p:spPr>
            <a:xfrm>
              <a:off x="7369629" y="1690688"/>
              <a:ext cx="2424792" cy="1616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vers la droite 7">
              <a:extLst>
                <a:ext uri="{FF2B5EF4-FFF2-40B4-BE49-F238E27FC236}">
                  <a16:creationId xmlns:a16="http://schemas.microsoft.com/office/drawing/2014/main" id="{1B6A23F8-3274-F746-AEFD-56BC21E614FD}"/>
                </a:ext>
              </a:extLst>
            </p:cNvPr>
            <p:cNvSpPr/>
            <p:nvPr/>
          </p:nvSpPr>
          <p:spPr>
            <a:xfrm>
              <a:off x="4150178" y="2111144"/>
              <a:ext cx="2813958" cy="7463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73780610-B4D2-3949-B362-8545AC7BF939}"/>
                    </a:ext>
                  </a:extLst>
                </p:cNvPr>
                <p:cNvSpPr txBox="1"/>
                <p:nvPr/>
              </p:nvSpPr>
              <p:spPr>
                <a:xfrm>
                  <a:off x="4544787" y="1731219"/>
                  <a:ext cx="1826079" cy="390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FR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73780610-B4D2-3949-B362-8545AC7BF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787" y="1731219"/>
                  <a:ext cx="1826079" cy="39068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76A748-7D4D-194A-92FB-6A56ED9DD6A5}"/>
                </a:ext>
              </a:extLst>
            </p:cNvPr>
            <p:cNvSpPr/>
            <p:nvPr/>
          </p:nvSpPr>
          <p:spPr>
            <a:xfrm>
              <a:off x="4259036" y="4267881"/>
              <a:ext cx="2424792" cy="1616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 vers la droite 11">
              <a:extLst>
                <a:ext uri="{FF2B5EF4-FFF2-40B4-BE49-F238E27FC236}">
                  <a16:creationId xmlns:a16="http://schemas.microsoft.com/office/drawing/2014/main" id="{08639306-E206-B645-8CC9-4FDE83027A2E}"/>
                </a:ext>
              </a:extLst>
            </p:cNvPr>
            <p:cNvSpPr/>
            <p:nvPr/>
          </p:nvSpPr>
          <p:spPr>
            <a:xfrm rot="2201664">
              <a:off x="1595992" y="3991994"/>
              <a:ext cx="2839811" cy="746356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14" name="Flèche vers la droite 13">
              <a:extLst>
                <a:ext uri="{FF2B5EF4-FFF2-40B4-BE49-F238E27FC236}">
                  <a16:creationId xmlns:a16="http://schemas.microsoft.com/office/drawing/2014/main" id="{B9CE08F2-2722-2046-BA89-F469BB68B6C5}"/>
                </a:ext>
              </a:extLst>
            </p:cNvPr>
            <p:cNvSpPr/>
            <p:nvPr/>
          </p:nvSpPr>
          <p:spPr>
            <a:xfrm rot="18728694">
              <a:off x="6493383" y="4147502"/>
              <a:ext cx="2839811" cy="74635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C23CACED-1D1F-7349-9E67-716C801A0B5F}"/>
                    </a:ext>
                  </a:extLst>
                </p:cNvPr>
                <p:cNvSpPr txBox="1"/>
                <p:nvPr/>
              </p:nvSpPr>
              <p:spPr>
                <a:xfrm>
                  <a:off x="7649593" y="4845312"/>
                  <a:ext cx="2681287" cy="500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fr-FR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tot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fr-F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C23CACED-1D1F-7349-9E67-716C801A0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9593" y="4845312"/>
                  <a:ext cx="2681287" cy="500161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9708218-0E38-7F45-A8DF-6E39C1DFD1D2}"/>
                </a:ext>
              </a:extLst>
            </p:cNvPr>
            <p:cNvSpPr txBox="1"/>
            <p:nvPr/>
          </p:nvSpPr>
          <p:spPr>
            <a:xfrm>
              <a:off x="4682219" y="2781905"/>
              <a:ext cx="1481817" cy="390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(adiabatique)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20B303A-79BF-404B-A17E-2A910B9675E9}"/>
                </a:ext>
              </a:extLst>
            </p:cNvPr>
            <p:cNvSpPr txBox="1"/>
            <p:nvPr/>
          </p:nvSpPr>
          <p:spPr>
            <a:xfrm>
              <a:off x="1012372" y="5190073"/>
              <a:ext cx="14818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(T,P fixés)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2EC7170E-A7ED-5F49-BDD4-67A551D1FDA3}"/>
              </a:ext>
            </a:extLst>
          </p:cNvPr>
          <p:cNvSpPr txBox="1"/>
          <p:nvPr/>
        </p:nvSpPr>
        <p:spPr>
          <a:xfrm>
            <a:off x="246567" y="279817"/>
            <a:ext cx="3566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Calcul de la variation de température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DB75F23-6BD2-4C40-8976-078E88EC8F3E}"/>
                  </a:ext>
                </a:extLst>
              </p:cNvPr>
              <p:cNvSpPr txBox="1"/>
              <p:nvPr/>
            </p:nvSpPr>
            <p:spPr>
              <a:xfrm>
                <a:off x="531054" y="2212934"/>
                <a:ext cx="33602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800" b="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DB75F23-6BD2-4C40-8976-078E88EC8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4" y="2212934"/>
                <a:ext cx="3360215" cy="430887"/>
              </a:xfrm>
              <a:prstGeom prst="rect">
                <a:avLst/>
              </a:prstGeom>
              <a:blipFill>
                <a:blip r:embed="rId5"/>
                <a:stretch>
                  <a:fillRect l="-1880" r="-1880"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6807DF0-89BC-0947-ACBC-47CDA609E8AA}"/>
                  </a:ext>
                </a:extLst>
              </p:cNvPr>
              <p:cNvSpPr txBox="1"/>
              <p:nvPr/>
            </p:nvSpPr>
            <p:spPr>
              <a:xfrm>
                <a:off x="656688" y="3043548"/>
                <a:ext cx="2422779" cy="9504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6807DF0-89BC-0947-ACBC-47CDA609E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8" y="3043548"/>
                <a:ext cx="2422779" cy="950453"/>
              </a:xfrm>
              <a:prstGeom prst="rect">
                <a:avLst/>
              </a:prstGeom>
              <a:blipFill>
                <a:blip r:embed="rId6"/>
                <a:stretch>
                  <a:fillRect l="-2062" r="-1031" b="-641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03BAB174-35A5-604B-84F5-CD4840E7C103}"/>
              </a:ext>
            </a:extLst>
          </p:cNvPr>
          <p:cNvSpPr txBox="1"/>
          <p:nvPr/>
        </p:nvSpPr>
        <p:spPr>
          <a:xfrm>
            <a:off x="7004349" y="2819296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i</a:t>
            </a:r>
          </a:p>
          <a:p>
            <a:r>
              <a:rPr lang="fr-FR" dirty="0"/>
              <a:t>Pi</a:t>
            </a:r>
          </a:p>
          <a:p>
            <a:r>
              <a:rPr lang="fr-FR" dirty="0">
                <a:solidFill>
                  <a:schemeClr val="accent1"/>
                </a:solidFill>
              </a:rPr>
              <a:t>n CO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(g), 2n H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O(l)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F14C2AA-2513-AB46-9FD1-60DF0D9E5D81}"/>
              </a:ext>
            </a:extLst>
          </p:cNvPr>
          <p:cNvSpPr txBox="1"/>
          <p:nvPr/>
        </p:nvSpPr>
        <p:spPr>
          <a:xfrm>
            <a:off x="9789399" y="3688830"/>
            <a:ext cx="287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(P et composition fixés)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4383992-EC66-244B-851D-AF3CA955A108}"/>
              </a:ext>
            </a:extLst>
          </p:cNvPr>
          <p:cNvSpPr txBox="1"/>
          <p:nvPr/>
        </p:nvSpPr>
        <p:spPr>
          <a:xfrm>
            <a:off x="4492449" y="750035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i</a:t>
            </a:r>
            <a:endParaRPr lang="fr-FR" b="1" u="sng" dirty="0">
              <a:solidFill>
                <a:schemeClr val="accent2"/>
              </a:solidFill>
            </a:endParaRPr>
          </a:p>
          <a:p>
            <a:r>
              <a:rPr lang="fr-FR" dirty="0"/>
              <a:t>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>
                <a:solidFill>
                  <a:schemeClr val="accent1"/>
                </a:solidFill>
              </a:rPr>
              <a:t>n CH</a:t>
            </a:r>
            <a:r>
              <a:rPr lang="fr-FR" baseline="-25000" dirty="0">
                <a:solidFill>
                  <a:schemeClr val="accent1"/>
                </a:solidFill>
              </a:rPr>
              <a:t>4</a:t>
            </a:r>
            <a:r>
              <a:rPr lang="fr-FR" dirty="0">
                <a:solidFill>
                  <a:schemeClr val="accent1"/>
                </a:solidFill>
              </a:rPr>
              <a:t>(g), 2n 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C0405DC-3626-D342-AD38-268AE68A32E2}"/>
              </a:ext>
            </a:extLst>
          </p:cNvPr>
          <p:cNvSpPr txBox="1"/>
          <p:nvPr/>
        </p:nvSpPr>
        <p:spPr>
          <a:xfrm>
            <a:off x="9666631" y="746262"/>
            <a:ext cx="1951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T</a:t>
            </a:r>
            <a:r>
              <a:rPr lang="fr-FR" b="1" u="sng" baseline="-25000" dirty="0">
                <a:solidFill>
                  <a:schemeClr val="accent2"/>
                </a:solidFill>
              </a:rPr>
              <a:t>f</a:t>
            </a:r>
          </a:p>
          <a:p>
            <a:r>
              <a:rPr lang="fr-FR" dirty="0"/>
              <a:t>P</a:t>
            </a:r>
            <a:r>
              <a:rPr lang="fr-FR" baseline="-25000" dirty="0"/>
              <a:t>f</a:t>
            </a:r>
            <a:r>
              <a:rPr lang="fr-FR" dirty="0"/>
              <a:t>=P</a:t>
            </a:r>
            <a:r>
              <a:rPr lang="fr-FR" baseline="-25000" dirty="0"/>
              <a:t>i</a:t>
            </a:r>
            <a:r>
              <a:rPr lang="fr-FR" dirty="0"/>
              <a:t>=P°</a:t>
            </a:r>
            <a:endParaRPr lang="fr-FR" baseline="-25000" dirty="0"/>
          </a:p>
          <a:p>
            <a:r>
              <a:rPr lang="fr-FR" dirty="0">
                <a:solidFill>
                  <a:schemeClr val="accent1"/>
                </a:solidFill>
              </a:rPr>
              <a:t>n CO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(g), 2n H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O(l)</a:t>
            </a:r>
          </a:p>
          <a:p>
            <a:r>
              <a:rPr lang="fr-FR" dirty="0">
                <a:solidFill>
                  <a:schemeClr val="accent1"/>
                </a:solidFill>
              </a:rPr>
              <a:t>8n N</a:t>
            </a:r>
            <a:r>
              <a:rPr lang="fr-FR" baseline="-25000" dirty="0">
                <a:solidFill>
                  <a:schemeClr val="accent1"/>
                </a:solidFill>
              </a:rPr>
              <a:t>2</a:t>
            </a:r>
            <a:r>
              <a:rPr lang="fr-FR" dirty="0">
                <a:solidFill>
                  <a:schemeClr val="accent1"/>
                </a:solidFill>
              </a:rPr>
              <a:t>(g) (air)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780D6B2-ED5E-7446-977E-3772733D36DF}"/>
                  </a:ext>
                </a:extLst>
              </p:cNvPr>
              <p:cNvSpPr txBox="1"/>
              <p:nvPr/>
            </p:nvSpPr>
            <p:spPr>
              <a:xfrm>
                <a:off x="586521" y="4305528"/>
                <a:ext cx="2776151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fr-FR" sz="2400" dirty="0"/>
                  <a:t> = - 890 kJ/mol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fr-FR" sz="2400" dirty="0"/>
                  <a:t> mol</a:t>
                </a: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780D6B2-ED5E-7446-977E-3772733D3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1" y="4305528"/>
                <a:ext cx="2776151" cy="860620"/>
              </a:xfrm>
              <a:prstGeom prst="rect">
                <a:avLst/>
              </a:prstGeom>
              <a:blipFill>
                <a:blip r:embed="rId7"/>
                <a:stretch>
                  <a:fillRect l="-1826" t="-2899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9C18A5D4-B21E-BF48-AC01-1B9FBB5AE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91131"/>
              </p:ext>
            </p:extLst>
          </p:nvPr>
        </p:nvGraphicFramePr>
        <p:xfrm>
          <a:off x="3477479" y="4298652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2462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52650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123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9609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Composé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</a:t>
                      </a:r>
                      <a:r>
                        <a:rPr lang="fr-FR" baseline="-25000" dirty="0"/>
                        <a:t>2</a:t>
                      </a:r>
                      <a:r>
                        <a:rPr lang="fr-FR" dirty="0"/>
                        <a:t>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fr-FR" baseline="-25000" dirty="0"/>
                        <a:t>2</a:t>
                      </a:r>
                      <a:r>
                        <a:rPr lang="fr-FR" dirty="0"/>
                        <a:t>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</a:t>
                      </a:r>
                      <a:r>
                        <a:rPr lang="fr-FR" baseline="-25000" dirty="0"/>
                        <a:t>2</a:t>
                      </a:r>
                      <a:r>
                        <a:rPr lang="fr-FR" dirty="0"/>
                        <a:t>O(l)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7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err="1"/>
                        <a:t>c</a:t>
                      </a:r>
                      <a:r>
                        <a:rPr lang="fr-FR" baseline="-25000" dirty="0" err="1"/>
                        <a:t>p</a:t>
                      </a:r>
                      <a:r>
                        <a:rPr lang="fr-FR" dirty="0"/>
                        <a:t> (J/K/mol)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214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02002A-0B48-CE4B-B5F7-B4B7FAFFF8F3}"/>
                  </a:ext>
                </a:extLst>
              </p:cNvPr>
              <p:cNvSpPr/>
              <p:nvPr/>
            </p:nvSpPr>
            <p:spPr>
              <a:xfrm>
                <a:off x="586521" y="5410189"/>
                <a:ext cx="6804299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fr-FR"/>
                        <m:t>24</m:t>
                      </m:r>
                      <m:r>
                        <m:rPr>
                          <m:nor/>
                        </m:rPr>
                        <a:rPr lang="fr-FR" b="0" i="0" smtClean="0"/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𝑘𝐽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dirty="0">
                  <a:effectLst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02002A-0B48-CE4B-B5F7-B4B7FAFFF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1" y="5410189"/>
                <a:ext cx="6804299" cy="410497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FA7F95-D89F-6147-B9A9-99F0E9EB5D6A}"/>
                  </a:ext>
                </a:extLst>
              </p:cNvPr>
              <p:cNvSpPr/>
              <p:nvPr/>
            </p:nvSpPr>
            <p:spPr>
              <a:xfrm>
                <a:off x="7843688" y="5566282"/>
                <a:ext cx="3215945" cy="646331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36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=2.9 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1FA7F95-D89F-6147-B9A9-99F0E9EB5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688" y="5566282"/>
                <a:ext cx="3215945" cy="646331"/>
              </a:xfrm>
              <a:prstGeom prst="rect">
                <a:avLst/>
              </a:prstGeom>
              <a:blipFill>
                <a:blip r:embed="rId9"/>
                <a:stretch>
                  <a:fillRect b="-2181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777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729EF-20B7-9E42-B7DF-B9F5CF30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3576C-1209-614B-B093-EDA99930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6AEA4-FC9E-EA4E-BAA6-E0A92DFB03E7}"/>
              </a:ext>
            </a:extLst>
          </p:cNvPr>
          <p:cNvSpPr/>
          <p:nvPr/>
        </p:nvSpPr>
        <p:spPr>
          <a:xfrm>
            <a:off x="-259492" y="-271849"/>
            <a:ext cx="12710983" cy="759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6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EFF22C-29DB-9749-B0A9-56956C2C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Calorimétrie</a:t>
            </a:r>
          </a:p>
        </p:txBody>
      </p:sp>
      <p:pic>
        <p:nvPicPr>
          <p:cNvPr id="1026" name="Picture 2" descr="Physique à l'ENSCR : TP calorimétrie">
            <a:extLst>
              <a:ext uri="{FF2B5EF4-FFF2-40B4-BE49-F238E27FC236}">
                <a16:creationId xmlns:a16="http://schemas.microsoft.com/office/drawing/2014/main" id="{ECFD6550-2767-1C44-8A47-3FF77ED11C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54" y="667550"/>
            <a:ext cx="6716016" cy="521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A63D22-D768-0341-9C45-5F402AB8190D}"/>
              </a:ext>
            </a:extLst>
          </p:cNvPr>
          <p:cNvSpPr/>
          <p:nvPr/>
        </p:nvSpPr>
        <p:spPr>
          <a:xfrm>
            <a:off x="4477263" y="3466997"/>
            <a:ext cx="807308" cy="263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C983A-42DF-2945-AED4-A3D47F52ABCA}"/>
              </a:ext>
            </a:extLst>
          </p:cNvPr>
          <p:cNvSpPr/>
          <p:nvPr/>
        </p:nvSpPr>
        <p:spPr>
          <a:xfrm>
            <a:off x="4419598" y="4280354"/>
            <a:ext cx="461319" cy="345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14B7CF-FAFF-4647-9A58-568BDE94FAB2}"/>
              </a:ext>
            </a:extLst>
          </p:cNvPr>
          <p:cNvSpPr txBox="1"/>
          <p:nvPr/>
        </p:nvSpPr>
        <p:spPr>
          <a:xfrm>
            <a:off x="3929449" y="4191738"/>
            <a:ext cx="127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Mélange réactionnel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6ACAE5-38B0-ED4B-BB16-430CB4120830}"/>
              </a:ext>
            </a:extLst>
          </p:cNvPr>
          <p:cNvSpPr txBox="1"/>
          <p:nvPr/>
        </p:nvSpPr>
        <p:spPr>
          <a:xfrm>
            <a:off x="549875" y="2505499"/>
            <a:ext cx="3816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Calorimètre :</a:t>
            </a:r>
            <a:r>
              <a:rPr lang="fr-FR" sz="2400" dirty="0"/>
              <a:t> </a:t>
            </a:r>
          </a:p>
          <a:p>
            <a:pPr algn="ctr"/>
            <a:r>
              <a:rPr lang="fr-FR" sz="2400" dirty="0"/>
              <a:t>réacteur adiabatique (isolant) isobare</a:t>
            </a:r>
          </a:p>
        </p:txBody>
      </p:sp>
    </p:spTree>
    <p:extLst>
      <p:ext uri="{BB962C8B-B14F-4D97-AF65-F5344CB8AC3E}">
        <p14:creationId xmlns:p14="http://schemas.microsoft.com/office/powerpoint/2010/main" val="3344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729EF-20B7-9E42-B7DF-B9F5CF30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3576C-1209-614B-B093-EDA99930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6AEA4-FC9E-EA4E-BAA6-E0A92DFB03E7}"/>
              </a:ext>
            </a:extLst>
          </p:cNvPr>
          <p:cNvSpPr/>
          <p:nvPr/>
        </p:nvSpPr>
        <p:spPr>
          <a:xfrm>
            <a:off x="-259492" y="-271849"/>
            <a:ext cx="12710983" cy="759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54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729EF-20B7-9E42-B7DF-B9F5CF30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3576C-1209-614B-B093-EDA99930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6AEA4-FC9E-EA4E-BAA6-E0A92DFB03E7}"/>
              </a:ext>
            </a:extLst>
          </p:cNvPr>
          <p:cNvSpPr/>
          <p:nvPr/>
        </p:nvSpPr>
        <p:spPr>
          <a:xfrm>
            <a:off x="-259492" y="-271849"/>
            <a:ext cx="12710983" cy="759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33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E98D1-8AAB-5C48-9222-091491A0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 en eau du calorimètre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E95EEE6-D9D9-D241-8D6A-A075D799F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Problème : transfert thermique avec les parois.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fr-FR" dirty="0"/>
                  <a:t>Il faut prendre en compte la capacité thermique du calorimètre</a:t>
                </a:r>
              </a:p>
              <a:p>
                <a:pPr>
                  <a:buFont typeface="Wingdings" pitchFamily="2" charset="2"/>
                  <a:buChar char="Ø"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Valeur en eau du calorimètre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𝑒𝑎𝑢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𝑒𝑎𝑢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𝑐𝑎𝑙𝑜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E95EEE6-D9D9-D241-8D6A-A075D799F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770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729EF-20B7-9E42-B7DF-B9F5CF30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3576C-1209-614B-B093-EDA99930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6AEA4-FC9E-EA4E-BAA6-E0A92DFB03E7}"/>
              </a:ext>
            </a:extLst>
          </p:cNvPr>
          <p:cNvSpPr/>
          <p:nvPr/>
        </p:nvSpPr>
        <p:spPr>
          <a:xfrm>
            <a:off x="-259492" y="-271849"/>
            <a:ext cx="12710983" cy="759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43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E98D1-8AAB-5C48-9222-091491A0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d’une valeur en 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39980-CA1C-6D4F-93C5-1B7BE46C998C}"/>
              </a:ext>
            </a:extLst>
          </p:cNvPr>
          <p:cNvSpPr/>
          <p:nvPr/>
        </p:nvSpPr>
        <p:spPr>
          <a:xfrm>
            <a:off x="7640595" y="2108886"/>
            <a:ext cx="2364259" cy="1210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6CEDF-F86F-9C4F-A01D-3F9721A376CD}"/>
              </a:ext>
            </a:extLst>
          </p:cNvPr>
          <p:cNvSpPr/>
          <p:nvPr/>
        </p:nvSpPr>
        <p:spPr>
          <a:xfrm>
            <a:off x="2265405" y="2108886"/>
            <a:ext cx="2364259" cy="1210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35408B-FAED-A240-AB54-4FAB91852F30}"/>
              </a:ext>
            </a:extLst>
          </p:cNvPr>
          <p:cNvSpPr txBox="1"/>
          <p:nvPr/>
        </p:nvSpPr>
        <p:spPr>
          <a:xfrm>
            <a:off x="2290119" y="2108886"/>
            <a:ext cx="234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mf</a:t>
            </a:r>
            <a:r>
              <a:rPr lang="fr-FR" dirty="0"/>
              <a:t> = 200g à Tf</a:t>
            </a:r>
          </a:p>
          <a:p>
            <a:r>
              <a:rPr lang="fr-FR" dirty="0"/>
              <a:t>Calorimètre à Tf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B92B80-2D4A-6B4A-81A8-4155BB66E880}"/>
              </a:ext>
            </a:extLst>
          </p:cNvPr>
          <p:cNvSpPr txBox="1"/>
          <p:nvPr/>
        </p:nvSpPr>
        <p:spPr>
          <a:xfrm>
            <a:off x="7632356" y="2108886"/>
            <a:ext cx="251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 = mc +</a:t>
            </a:r>
            <a:r>
              <a:rPr lang="fr-FR" dirty="0" err="1"/>
              <a:t>mf</a:t>
            </a:r>
            <a:r>
              <a:rPr lang="fr-FR" dirty="0"/>
              <a:t> = 400g à Tm</a:t>
            </a:r>
          </a:p>
          <a:p>
            <a:r>
              <a:rPr lang="fr-FR" dirty="0"/>
              <a:t>Calorimètre à Tm</a:t>
            </a:r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E54C0945-D14A-2C4C-BA45-8F168656B84F}"/>
              </a:ext>
            </a:extLst>
          </p:cNvPr>
          <p:cNvSpPr/>
          <p:nvPr/>
        </p:nvSpPr>
        <p:spPr>
          <a:xfrm>
            <a:off x="4893276" y="2432051"/>
            <a:ext cx="2372497" cy="55004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E2863E2-144B-D344-80E3-499BD799EB47}"/>
              </a:ext>
            </a:extLst>
          </p:cNvPr>
          <p:cNvSpPr txBox="1"/>
          <p:nvPr/>
        </p:nvSpPr>
        <p:spPr>
          <a:xfrm>
            <a:off x="4996247" y="1739574"/>
            <a:ext cx="207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 de mc=200 g à 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88BAE16-4765-FA48-94E3-3C15D3100C61}"/>
                  </a:ext>
                </a:extLst>
              </p:cNvPr>
              <p:cNvSpPr txBox="1"/>
              <p:nvPr/>
            </p:nvSpPr>
            <p:spPr>
              <a:xfrm>
                <a:off x="3119020" y="4102784"/>
                <a:ext cx="5437322" cy="1060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𝑐𝑎𝑙𝑜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𝑇𝑐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88BAE16-4765-FA48-94E3-3C15D310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20" y="4102784"/>
                <a:ext cx="5437322" cy="1060740"/>
              </a:xfrm>
              <a:prstGeom prst="rect">
                <a:avLst/>
              </a:prstGeom>
              <a:blipFill>
                <a:blip r:embed="rId2"/>
                <a:stretch>
                  <a:fillRect t="-1190" b="-119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9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729EF-20B7-9E42-B7DF-B9F5CF30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3576C-1209-614B-B093-EDA99930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6AEA4-FC9E-EA4E-BAA6-E0A92DFB03E7}"/>
              </a:ext>
            </a:extLst>
          </p:cNvPr>
          <p:cNvSpPr/>
          <p:nvPr/>
        </p:nvSpPr>
        <p:spPr>
          <a:xfrm>
            <a:off x="-259492" y="-271849"/>
            <a:ext cx="12710983" cy="759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524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63D0-630F-EE4D-B4AF-894AE715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d’une enthalpie de réaction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FADA036-A8F5-1A49-BABB-03FF3DA40E9B}"/>
                  </a:ext>
                </a:extLst>
              </p:cNvPr>
              <p:cNvSpPr txBox="1"/>
              <p:nvPr/>
            </p:nvSpPr>
            <p:spPr>
              <a:xfrm>
                <a:off x="1493655" y="2100594"/>
                <a:ext cx="2781659" cy="94186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FADA036-A8F5-1A49-BABB-03FF3DA40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655" y="2100594"/>
                <a:ext cx="2781659" cy="941861"/>
              </a:xfrm>
              <a:prstGeom prst="rect">
                <a:avLst/>
              </a:prstGeom>
              <a:blipFill>
                <a:blip r:embed="rId2"/>
                <a:stretch>
                  <a:fillRect l="-1802" r="-1802" b="-1039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CBE162E-849B-2B4A-B155-57B5FD917734}"/>
              </a:ext>
            </a:extLst>
          </p:cNvPr>
          <p:cNvSpPr txBox="1"/>
          <p:nvPr/>
        </p:nvSpPr>
        <p:spPr>
          <a:xfrm>
            <a:off x="4988558" y="2100594"/>
            <a:ext cx="427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C_p,tot</a:t>
            </a:r>
            <a:r>
              <a:rPr lang="fr-FR" dirty="0"/>
              <a:t> est la capacité calorifique des espèces considérées et celle du calorimètre.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D7CE4FA-A85F-F349-95AE-E3AF6E3BA0A7}"/>
                  </a:ext>
                </a:extLst>
              </p:cNvPr>
              <p:cNvSpPr txBox="1"/>
              <p:nvPr/>
            </p:nvSpPr>
            <p:spPr>
              <a:xfrm>
                <a:off x="1602222" y="3906394"/>
                <a:ext cx="80125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𝑍𝑛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⇄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𝐶𝑢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𝑎𝑞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D7CE4FA-A85F-F349-95AE-E3AF6E3BA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222" y="3906394"/>
                <a:ext cx="8012578" cy="553998"/>
              </a:xfrm>
              <a:prstGeom prst="rect">
                <a:avLst/>
              </a:prstGeom>
              <a:blipFill>
                <a:blip r:embed="rId3"/>
                <a:stretch>
                  <a:fillRect l="-951" r="-1585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11EC823-EFD2-D14D-9139-7A9CBD24B8C1}"/>
                  </a:ext>
                </a:extLst>
              </p:cNvPr>
              <p:cNvSpPr txBox="1"/>
              <p:nvPr/>
            </p:nvSpPr>
            <p:spPr>
              <a:xfrm>
                <a:off x="8843245" y="2964533"/>
                <a:ext cx="2016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°∼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≫1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11EC823-EFD2-D14D-9139-7A9CBD24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245" y="2964533"/>
                <a:ext cx="2016962" cy="369332"/>
              </a:xfrm>
              <a:prstGeom prst="rect">
                <a:avLst/>
              </a:prstGeom>
              <a:blipFill>
                <a:blip r:embed="rId4"/>
                <a:stretch>
                  <a:fillRect l="-3125" r="-25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641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32809-49E4-7249-B2E0-4D4E7736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25180E2-5511-3F47-9448-924F0860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27" y="2235200"/>
            <a:ext cx="81153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5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98141-6AB4-D941-B48B-24D27662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D805F0-E888-194C-B2BE-20C1C6F2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https://d788ea8e-e769-4c65-8bcf-2d70431633a3.filesusr.com/</a:t>
            </a:r>
            <a:r>
              <a:rPr lang="fr-FR" dirty="0" err="1"/>
              <a:t>ugd</a:t>
            </a:r>
            <a:r>
              <a:rPr lang="fr-FR" dirty="0"/>
              <a:t>/f779da_2f38c720fa344199b73830cebb606027.pdf</a:t>
            </a:r>
          </a:p>
        </p:txBody>
      </p:sp>
    </p:spTree>
    <p:extLst>
      <p:ext uri="{BB962C8B-B14F-4D97-AF65-F5344CB8AC3E}">
        <p14:creationId xmlns:p14="http://schemas.microsoft.com/office/powerpoint/2010/main" val="233847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38560-BE24-3947-BE69-A7E26943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premier principe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5DF00E-CE96-9A40-8412-A119EF2BE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b="0" dirty="0"/>
                  <a:t>A </a:t>
                </a:r>
                <a:r>
                  <a:rPr lang="fr-FR" b="1" dirty="0"/>
                  <a:t>pression constante </a:t>
                </a:r>
                <a:r>
                  <a:rPr lang="fr-FR" b="0" dirty="0"/>
                  <a:t>on préfère utiliser l’enthalpie :</a:t>
                </a:r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Le premier principe s’écrit alors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 algn="ctr">
                  <a:buNone/>
                </a:pPr>
                <a:r>
                  <a:rPr lang="fr-FR" sz="1800" dirty="0"/>
                  <a:t>(pas d’autre travail que celui des forces de pression)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55DF00E-CE96-9A40-8412-A119EF2BE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581" b="-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48D8AD7-D3CC-E747-987B-36EE1B381AF4}"/>
              </a:ext>
            </a:extLst>
          </p:cNvPr>
          <p:cNvSpPr/>
          <p:nvPr/>
        </p:nvSpPr>
        <p:spPr>
          <a:xfrm>
            <a:off x="4944835" y="4898571"/>
            <a:ext cx="2302329" cy="498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57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729EF-20B7-9E42-B7DF-B9F5CF30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3576C-1209-614B-B093-EDA99930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6AEA4-FC9E-EA4E-BAA6-E0A92DFB03E7}"/>
              </a:ext>
            </a:extLst>
          </p:cNvPr>
          <p:cNvSpPr/>
          <p:nvPr/>
        </p:nvSpPr>
        <p:spPr>
          <a:xfrm>
            <a:off x="-259492" y="-271849"/>
            <a:ext cx="12710983" cy="759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21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67CB6-BB31-3242-A3D4-B410E7D0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standard de 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8BC130-44A3-314B-8C00-7EA160B7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Etat standard de référence  </a:t>
            </a:r>
            <a:r>
              <a:rPr lang="fr-FR" b="1" u="sng" dirty="0"/>
              <a:t>d’un élément</a:t>
            </a:r>
            <a:r>
              <a:rPr lang="fr-FR" u="sng" dirty="0"/>
              <a:t>:</a:t>
            </a:r>
            <a:r>
              <a:rPr lang="fr-FR" dirty="0"/>
              <a:t> Etat standard de la phase stable à la température considérée à pression standard P°=1 bar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Exemples: </a:t>
            </a:r>
          </a:p>
          <a:p>
            <a:pPr marL="0" indent="0">
              <a:buNone/>
            </a:pPr>
            <a:r>
              <a:rPr lang="fr-FR" dirty="0"/>
              <a:t>Chlore à 25°C : Cl</a:t>
            </a:r>
            <a:r>
              <a:rPr lang="fr-FR" baseline="-25000" dirty="0"/>
              <a:t>2(g)</a:t>
            </a:r>
            <a:r>
              <a:rPr lang="fr-FR" dirty="0"/>
              <a:t> sous P° = 1 bar</a:t>
            </a:r>
          </a:p>
          <a:p>
            <a:pPr marL="0" indent="0">
              <a:buNone/>
            </a:pPr>
            <a:r>
              <a:rPr lang="fr-FR" dirty="0"/>
              <a:t>Iode à 25°C  : I</a:t>
            </a:r>
            <a:r>
              <a:rPr lang="fr-FR" baseline="-25000" dirty="0"/>
              <a:t>2(s)</a:t>
            </a:r>
            <a:r>
              <a:rPr lang="fr-FR" dirty="0"/>
              <a:t> sous P° = 1 bar </a:t>
            </a:r>
          </a:p>
          <a:p>
            <a:pPr marL="0" indent="0">
              <a:buNone/>
            </a:pPr>
            <a:r>
              <a:rPr lang="fr-FR" dirty="0"/>
              <a:t>Carbone à 25°C : C</a:t>
            </a:r>
            <a:r>
              <a:rPr lang="fr-FR" baseline="-25000" dirty="0"/>
              <a:t>(graphite)</a:t>
            </a:r>
            <a:r>
              <a:rPr lang="fr-FR" dirty="0"/>
              <a:t> sous P°= 1 bar</a:t>
            </a:r>
          </a:p>
        </p:txBody>
      </p:sp>
    </p:spTree>
    <p:extLst>
      <p:ext uri="{BB962C8B-B14F-4D97-AF65-F5344CB8AC3E}">
        <p14:creationId xmlns:p14="http://schemas.microsoft.com/office/powerpoint/2010/main" val="49055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729EF-20B7-9E42-B7DF-B9F5CF30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3576C-1209-614B-B093-EDA99930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6AEA4-FC9E-EA4E-BAA6-E0A92DFB03E7}"/>
              </a:ext>
            </a:extLst>
          </p:cNvPr>
          <p:cNvSpPr/>
          <p:nvPr/>
        </p:nvSpPr>
        <p:spPr>
          <a:xfrm>
            <a:off x="-259492" y="-271849"/>
            <a:ext cx="12710983" cy="75952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01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3E093-BE4C-4E4E-8888-5FFAE207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de la loi de  Hess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E836AAD-4A1F-FA4E-9F29-637943066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852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b="1" u="sng" dirty="0" err="1"/>
                  <a:t>T</a:t>
                </a:r>
                <a:r>
                  <a:rPr lang="fr-FR" b="1" u="sng" dirty="0"/>
                  <a:t>= 298K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𝑔𝑟𝑎𝑝h𝑖𝑡𝑒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(2)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𝑔𝑟𝑎𝑝h𝑖𝑡𝑒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+1/2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        (4)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E836AAD-4A1F-FA4E-9F29-637943066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85272"/>
              </a:xfrm>
              <a:blipFill>
                <a:blip r:embed="rId2"/>
                <a:stretch>
                  <a:fillRect l="-1206" t="-8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914496EE-9943-A24D-9CCF-CB43135D2872}"/>
              </a:ext>
            </a:extLst>
          </p:cNvPr>
          <p:cNvSpPr txBox="1"/>
          <p:nvPr/>
        </p:nvSpPr>
        <p:spPr>
          <a:xfrm>
            <a:off x="3146854" y="4810897"/>
            <a:ext cx="2257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1"/>
                </a:solidFill>
              </a:rPr>
              <a:t>Eléments dans leur ESR à </a:t>
            </a:r>
            <a:r>
              <a:rPr lang="fr-FR" sz="2000" b="1" dirty="0" err="1">
                <a:solidFill>
                  <a:schemeClr val="accent1"/>
                </a:solidFill>
              </a:rPr>
              <a:t>T</a:t>
            </a:r>
            <a:r>
              <a:rPr lang="fr-FR" sz="2000" b="1" dirty="0">
                <a:solidFill>
                  <a:schemeClr val="accent1"/>
                </a:solidFill>
              </a:rPr>
              <a:t>=298K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623C6C-FF74-5B49-98CE-E9354FAC5920}"/>
              </a:ext>
            </a:extLst>
          </p:cNvPr>
          <p:cNvSpPr txBox="1"/>
          <p:nvPr/>
        </p:nvSpPr>
        <p:spPr>
          <a:xfrm>
            <a:off x="5726325" y="4810897"/>
            <a:ext cx="336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Corps simples ou composés intervenant dans la réaction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DD50897-E70D-5345-AF16-80C6596F1CDB}"/>
                  </a:ext>
                </a:extLst>
              </p:cNvPr>
              <p:cNvSpPr txBox="1"/>
              <p:nvPr/>
            </p:nvSpPr>
            <p:spPr>
              <a:xfrm>
                <a:off x="3056675" y="5750011"/>
                <a:ext cx="5524654" cy="49244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−2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DD50897-E70D-5345-AF16-80C6596F1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675" y="5750011"/>
                <a:ext cx="5524654" cy="492443"/>
              </a:xfrm>
              <a:prstGeom prst="rect">
                <a:avLst/>
              </a:prstGeom>
              <a:blipFill>
                <a:blip r:embed="rId3"/>
                <a:stretch>
                  <a:fillRect t="-4762" b="-3095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39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3E093-BE4C-4E4E-8888-5FFAE207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de la loi de  Hess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E836AAD-4A1F-FA4E-9F29-637943066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729" y="1606378"/>
                <a:ext cx="6913605" cy="1466335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b="1" u="sng" dirty="0" err="1"/>
                  <a:t>T</a:t>
                </a:r>
                <a:r>
                  <a:rPr lang="fr-FR" b="1" u="sng" dirty="0"/>
                  <a:t>= 298K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𝑔𝑟𝑎𝑝h𝑖𝑡𝑒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(2)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𝑔𝑟𝑎𝑝h𝑖𝑡𝑒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+1/2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        (4)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E836AAD-4A1F-FA4E-9F29-637943066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729" y="1606378"/>
                <a:ext cx="6913605" cy="1466335"/>
              </a:xfrm>
              <a:blipFill>
                <a:blip r:embed="rId2"/>
                <a:stretch>
                  <a:fillRect l="-1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914496EE-9943-A24D-9CCF-CB43135D2872}"/>
              </a:ext>
            </a:extLst>
          </p:cNvPr>
          <p:cNvSpPr txBox="1"/>
          <p:nvPr/>
        </p:nvSpPr>
        <p:spPr>
          <a:xfrm>
            <a:off x="2437210" y="3161097"/>
            <a:ext cx="1484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Eléments dans leur ESR à </a:t>
            </a:r>
            <a:r>
              <a:rPr lang="fr-FR" sz="1400" b="1" dirty="0" err="1">
                <a:solidFill>
                  <a:schemeClr val="accent1"/>
                </a:solidFill>
              </a:rPr>
              <a:t>T</a:t>
            </a:r>
            <a:r>
              <a:rPr lang="fr-FR" sz="1400" b="1" dirty="0">
                <a:solidFill>
                  <a:schemeClr val="accent1"/>
                </a:solidFill>
              </a:rPr>
              <a:t>=298K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623C6C-FF74-5B49-98CE-E9354FAC5920}"/>
              </a:ext>
            </a:extLst>
          </p:cNvPr>
          <p:cNvSpPr txBox="1"/>
          <p:nvPr/>
        </p:nvSpPr>
        <p:spPr>
          <a:xfrm>
            <a:off x="4013310" y="3299597"/>
            <a:ext cx="221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Corps simples ou composés intervenant dans la réaction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DD50897-E70D-5345-AF16-80C6596F1CDB}"/>
                  </a:ext>
                </a:extLst>
              </p:cNvPr>
              <p:cNvSpPr txBox="1"/>
              <p:nvPr/>
            </p:nvSpPr>
            <p:spPr>
              <a:xfrm>
                <a:off x="237036" y="4408060"/>
                <a:ext cx="6056672" cy="49244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−2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DD50897-E70D-5345-AF16-80C6596F1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6" y="4408060"/>
                <a:ext cx="6056672" cy="492443"/>
              </a:xfrm>
              <a:prstGeom prst="rect">
                <a:avLst/>
              </a:prstGeom>
              <a:blipFill>
                <a:blip r:embed="rId3"/>
                <a:stretch>
                  <a:fillRect t="-2326" b="-3023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8EE636E-3F95-004D-807D-48F85D740870}"/>
                  </a:ext>
                </a:extLst>
              </p:cNvPr>
              <p:cNvSpPr txBox="1"/>
              <p:nvPr/>
            </p:nvSpPr>
            <p:spPr>
              <a:xfrm>
                <a:off x="6448906" y="1624785"/>
                <a:ext cx="5645712" cy="85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°=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8EE636E-3F95-004D-807D-48F85D740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906" y="1624785"/>
                <a:ext cx="5645712" cy="851195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en arc 8">
            <a:extLst>
              <a:ext uri="{FF2B5EF4-FFF2-40B4-BE49-F238E27FC236}">
                <a16:creationId xmlns:a16="http://schemas.microsoft.com/office/drawing/2014/main" id="{819E9E19-9996-7945-B0EB-7BA7D8079255}"/>
              </a:ext>
            </a:extLst>
          </p:cNvPr>
          <p:cNvCxnSpPr/>
          <p:nvPr/>
        </p:nvCxnSpPr>
        <p:spPr>
          <a:xfrm rot="5400000" flipH="1" flipV="1">
            <a:off x="5955548" y="3073122"/>
            <a:ext cx="1763714" cy="90616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32EE8CE-62CB-7442-B86E-FC5BA2E3FB9C}"/>
              </a:ext>
            </a:extLst>
          </p:cNvPr>
          <p:cNvSpPr txBox="1"/>
          <p:nvPr/>
        </p:nvSpPr>
        <p:spPr>
          <a:xfrm>
            <a:off x="6722076" y="3761262"/>
            <a:ext cx="14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Loi de Hess</a:t>
            </a:r>
          </a:p>
        </p:txBody>
      </p:sp>
    </p:spTree>
    <p:extLst>
      <p:ext uri="{BB962C8B-B14F-4D97-AF65-F5344CB8AC3E}">
        <p14:creationId xmlns:p14="http://schemas.microsoft.com/office/powerpoint/2010/main" val="261611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3E093-BE4C-4E4E-8888-5FFAE207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de la loi de  Hess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E836AAD-4A1F-FA4E-9F29-637943066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729" y="1606378"/>
                <a:ext cx="6913605" cy="1466335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b="1" u="sng" dirty="0" err="1"/>
                  <a:t>T</a:t>
                </a:r>
                <a:r>
                  <a:rPr lang="fr-FR" b="1" u="sng" dirty="0"/>
                  <a:t>= 298K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𝑔𝑟𝑎𝑝h𝑖𝑡𝑒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(2)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𝑔𝑟𝑎𝑝h𝑖𝑡𝑒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+1/2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fr-F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        (4)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E836AAD-4A1F-FA4E-9F29-637943066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729" y="1606378"/>
                <a:ext cx="6913605" cy="1466335"/>
              </a:xfrm>
              <a:blipFill>
                <a:blip r:embed="rId2"/>
                <a:stretch>
                  <a:fillRect l="-1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914496EE-9943-A24D-9CCF-CB43135D2872}"/>
              </a:ext>
            </a:extLst>
          </p:cNvPr>
          <p:cNvSpPr txBox="1"/>
          <p:nvPr/>
        </p:nvSpPr>
        <p:spPr>
          <a:xfrm>
            <a:off x="2437210" y="3161097"/>
            <a:ext cx="1484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Eléments dans leur ESR à </a:t>
            </a:r>
            <a:r>
              <a:rPr lang="fr-FR" sz="1400" b="1" dirty="0" err="1">
                <a:solidFill>
                  <a:schemeClr val="accent1"/>
                </a:solidFill>
              </a:rPr>
              <a:t>T</a:t>
            </a:r>
            <a:r>
              <a:rPr lang="fr-FR" sz="1400" b="1" dirty="0">
                <a:solidFill>
                  <a:schemeClr val="accent1"/>
                </a:solidFill>
              </a:rPr>
              <a:t>=298K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623C6C-FF74-5B49-98CE-E9354FAC5920}"/>
              </a:ext>
            </a:extLst>
          </p:cNvPr>
          <p:cNvSpPr txBox="1"/>
          <p:nvPr/>
        </p:nvSpPr>
        <p:spPr>
          <a:xfrm>
            <a:off x="4013310" y="3299597"/>
            <a:ext cx="221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Corps simples ou composés intervenant dans la réaction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DD50897-E70D-5345-AF16-80C6596F1CDB}"/>
                  </a:ext>
                </a:extLst>
              </p:cNvPr>
              <p:cNvSpPr txBox="1"/>
              <p:nvPr/>
            </p:nvSpPr>
            <p:spPr>
              <a:xfrm>
                <a:off x="237036" y="4408060"/>
                <a:ext cx="6056672" cy="49244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−2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DD50897-E70D-5345-AF16-80C6596F1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6" y="4408060"/>
                <a:ext cx="6056672" cy="492443"/>
              </a:xfrm>
              <a:prstGeom prst="rect">
                <a:avLst/>
              </a:prstGeom>
              <a:blipFill>
                <a:blip r:embed="rId3"/>
                <a:stretch>
                  <a:fillRect t="-2326" b="-3023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8EE636E-3F95-004D-807D-48F85D740870}"/>
                  </a:ext>
                </a:extLst>
              </p:cNvPr>
              <p:cNvSpPr txBox="1"/>
              <p:nvPr/>
            </p:nvSpPr>
            <p:spPr>
              <a:xfrm>
                <a:off x="6448906" y="1624785"/>
                <a:ext cx="5645712" cy="851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°=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−2 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°(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8EE636E-3F95-004D-807D-48F85D740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906" y="1624785"/>
                <a:ext cx="5645712" cy="851195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en arc 8">
            <a:extLst>
              <a:ext uri="{FF2B5EF4-FFF2-40B4-BE49-F238E27FC236}">
                <a16:creationId xmlns:a16="http://schemas.microsoft.com/office/drawing/2014/main" id="{819E9E19-9996-7945-B0EB-7BA7D8079255}"/>
              </a:ext>
            </a:extLst>
          </p:cNvPr>
          <p:cNvCxnSpPr/>
          <p:nvPr/>
        </p:nvCxnSpPr>
        <p:spPr>
          <a:xfrm rot="5400000" flipH="1" flipV="1">
            <a:off x="5955548" y="3073122"/>
            <a:ext cx="1763714" cy="90616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32EE8CE-62CB-7442-B86E-FC5BA2E3FB9C}"/>
              </a:ext>
            </a:extLst>
          </p:cNvPr>
          <p:cNvSpPr txBox="1"/>
          <p:nvPr/>
        </p:nvSpPr>
        <p:spPr>
          <a:xfrm>
            <a:off x="6722076" y="3761262"/>
            <a:ext cx="141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Loi de Hess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96B953-F8AB-924F-B1C1-5740F22A4D09}"/>
                  </a:ext>
                </a:extLst>
              </p:cNvPr>
              <p:cNvSpPr/>
              <p:nvPr/>
            </p:nvSpPr>
            <p:spPr>
              <a:xfrm>
                <a:off x="8138984" y="3106866"/>
                <a:ext cx="3441583" cy="16453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°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=−393.5</m:t>
                    </m:r>
                  </m:oMath>
                </a14:m>
                <a:r>
                  <a:rPr lang="fr-FR" b="0" dirty="0"/>
                  <a:t> kJ/mol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−285.8</m:t>
                      </m:r>
                      <m:r>
                        <m:rPr>
                          <m:nor/>
                        </m:rPr>
                        <a:rPr lang="fr-FR" dirty="0"/>
                        <m:t>kJ</m:t>
                      </m:r>
                      <m:r>
                        <m:rPr>
                          <m:nor/>
                        </m:rPr>
                        <a:rPr lang="fr-FR" dirty="0"/>
                        <m:t>/</m:t>
                      </m:r>
                      <m:r>
                        <m:rPr>
                          <m:nor/>
                        </m:rPr>
                        <a:rPr lang="fr-FR" dirty="0"/>
                        <m:t>mol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dirty="0"/>
                        <m:t>kJ</m:t>
                      </m:r>
                      <m:r>
                        <m:rPr>
                          <m:nor/>
                        </m:rPr>
                        <a:rPr lang="fr-FR" dirty="0"/>
                        <m:t>/</m:t>
                      </m:r>
                      <m:r>
                        <m:rPr>
                          <m:nor/>
                        </m:rPr>
                        <a:rPr lang="fr-FR" dirty="0"/>
                        <m:t>mol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°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74.4</m:t>
                      </m:r>
                      <m:r>
                        <m:rPr>
                          <m:nor/>
                        </m:rPr>
                        <a:rPr lang="fr-FR" dirty="0"/>
                        <m:t>kJ</m:t>
                      </m:r>
                      <m:r>
                        <m:rPr>
                          <m:nor/>
                        </m:rPr>
                        <a:rPr lang="fr-FR" dirty="0"/>
                        <m:t>/</m:t>
                      </m:r>
                      <m:r>
                        <m:rPr>
                          <m:nor/>
                        </m:rPr>
                        <a:rPr lang="fr-FR" dirty="0"/>
                        <m:t>mol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96B953-F8AB-924F-B1C1-5740F22A4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984" y="3106866"/>
                <a:ext cx="3441583" cy="1645322"/>
              </a:xfrm>
              <a:prstGeom prst="rect">
                <a:avLst/>
              </a:prstGeom>
              <a:blipFill>
                <a:blip r:embed="rId5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634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10387</TotalTime>
  <Words>1357</Words>
  <Application>Microsoft Macintosh PowerPoint</Application>
  <PresentationFormat>Grand écran</PresentationFormat>
  <Paragraphs>207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Thème Office</vt:lpstr>
      <vt:lpstr>LC19 : Application du premier principe de la thermodynamique à la réaction chimique</vt:lpstr>
      <vt:lpstr>Présentation PowerPoint</vt:lpstr>
      <vt:lpstr>Rappel du premier principe</vt:lpstr>
      <vt:lpstr>Présentation PowerPoint</vt:lpstr>
      <vt:lpstr>Etat standard de référence</vt:lpstr>
      <vt:lpstr>Présentation PowerPoint</vt:lpstr>
      <vt:lpstr>Application de la loi de  Hess</vt:lpstr>
      <vt:lpstr>Application de la loi de  Hess</vt:lpstr>
      <vt:lpstr>Application de la loi de  Hess</vt:lpstr>
      <vt:lpstr>Application de la loi de  Hess</vt:lpstr>
      <vt:lpstr>Présentation PowerPoint</vt:lpstr>
      <vt:lpstr>Réacteur monobare adiabatique</vt:lpstr>
      <vt:lpstr>Réacteur monobare adiabatique</vt:lpstr>
      <vt:lpstr>Réacteur monobare adiabatique</vt:lpstr>
      <vt:lpstr>Réacteur monobare adiabatique</vt:lpstr>
      <vt:lpstr>Présentation PowerPoint</vt:lpstr>
      <vt:lpstr>Présentation PowerPoint</vt:lpstr>
      <vt:lpstr>Présentation PowerPoint</vt:lpstr>
      <vt:lpstr>Calorimétrie</vt:lpstr>
      <vt:lpstr>Présentation PowerPoint</vt:lpstr>
      <vt:lpstr>Valeur en eau du calorimètre</vt:lpstr>
      <vt:lpstr>Présentation PowerPoint</vt:lpstr>
      <vt:lpstr>Détermination d’une valeur en eau</vt:lpstr>
      <vt:lpstr>Présentation PowerPoint</vt:lpstr>
      <vt:lpstr>Détermination d’une enthalpie de réaction</vt:lpstr>
      <vt:lpstr>Matériel</vt:lpstr>
      <vt:lpstr>Protocole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LC19 : Application du premier principe de la thermodynamique à la réaction chimique</dc:title>
  <dc:creator>Louis Heitz</dc:creator>
  <cp:lastModifiedBy>Louis Heitz</cp:lastModifiedBy>
  <cp:revision>25</cp:revision>
  <dcterms:created xsi:type="dcterms:W3CDTF">2021-04-12T16:47:19Z</dcterms:created>
  <dcterms:modified xsi:type="dcterms:W3CDTF">2021-06-18T11:39:18Z</dcterms:modified>
</cp:coreProperties>
</file>