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4b42fb1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4b42fb1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7c8582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7c8582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7c8582a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7c8582a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4b42fb1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f4b42fb1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1fc4b1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1fc4b1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7c8582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7c8582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7c8582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7c8582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81fc4b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81fc4b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f4b42fb1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f4b42fb1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1fc4b1e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1fc4b1e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bf9f00c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bf9f00c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4b42fb1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4b42fb1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4b42fb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4b42fb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4b42fb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4b42fb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4b42fb1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4b42fb1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4b42fb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4b42fb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1fc4b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1fc4b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4b42fb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4b42fb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G-mHrquj1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G-mHrquj1k&amp;t=1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ulturesciences.chimie.ens.fr/thematiques/histoire-de-la-chimie/la-classification-periodique-de-lavoisier-a-mendeleiev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72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LC 16 : Classification périodique des éléments</a:t>
            </a:r>
            <a:endParaRPr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Niveau : </a:t>
            </a:r>
            <a:r>
              <a:rPr lang="fr" sz="2400">
                <a:solidFill>
                  <a:srgbClr val="000000"/>
                </a:solidFill>
              </a:rPr>
              <a:t>CPGE	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Prérequis : </a:t>
            </a:r>
            <a:r>
              <a:rPr lang="fr" sz="2300">
                <a:solidFill>
                  <a:schemeClr val="dk1"/>
                </a:solidFill>
              </a:rPr>
              <a:t>configuration électronique, structure de l’atome, réactions red-ox.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01025" y="171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Tableau périodique par bloc : </a:t>
            </a:r>
            <a:endParaRPr u="sng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808025"/>
            <a:ext cx="73818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363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Précipitation des halogénures </a:t>
            </a:r>
            <a:endParaRPr u="sng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48" y="1152485"/>
            <a:ext cx="3737650" cy="36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36350" y="665075"/>
            <a:ext cx="31557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u="sng"/>
              <a:t>Manipulation :</a:t>
            </a:r>
            <a:endParaRPr sz="23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245775" y="68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Précipitation des halogénures 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245775" y="702750"/>
            <a:ext cx="40896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u="sng"/>
              <a:t>Résultats :</a:t>
            </a:r>
            <a:endParaRPr sz="2300" u="sng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431275"/>
            <a:ext cx="5180849" cy="3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198650" y="22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Evolution du rayon atomique :</a:t>
            </a:r>
            <a:endParaRPr u="sng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500" y="1152462"/>
            <a:ext cx="47148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2" descr="Pycnomètre laboratoire en verre d'après Gay-Lussac à 18.8 €">
            <a:extLst>
              <a:ext uri="{FF2B5EF4-FFF2-40B4-BE49-F238E27FC236}">
                <a16:creationId xmlns:a16="http://schemas.microsoft.com/office/drawing/2014/main" id="{5100082E-680F-4613-9BEA-BE90C1CBD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t="10563" r="27663" b="10214"/>
          <a:stretch/>
        </p:blipFill>
        <p:spPr bwMode="auto">
          <a:xfrm>
            <a:off x="1347409" y="919664"/>
            <a:ext cx="1298360" cy="226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B945B8-A7DC-47C3-AA39-D263C8E9DB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59" y="3183470"/>
            <a:ext cx="950857" cy="171428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AD78692B-1B55-43EE-BF1E-9D1BFA3F94E6}"/>
              </a:ext>
            </a:extLst>
          </p:cNvPr>
          <p:cNvGrpSpPr/>
          <p:nvPr/>
        </p:nvGrpSpPr>
        <p:grpSpPr>
          <a:xfrm>
            <a:off x="3902235" y="716280"/>
            <a:ext cx="2735473" cy="822960"/>
            <a:chOff x="3678980" y="955040"/>
            <a:chExt cx="3647297" cy="109728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BD8DC89-7087-48FF-8D71-C167E1C04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2778" t="37852" r="51000" b="48123"/>
            <a:stretch/>
          </p:blipFill>
          <p:spPr>
            <a:xfrm>
              <a:off x="3678980" y="955040"/>
              <a:ext cx="3647297" cy="1097280"/>
            </a:xfrm>
            <a:prstGeom prst="rect">
              <a:avLst/>
            </a:prstGeom>
          </p:spPr>
        </p:pic>
        <p:sp>
          <p:nvSpPr>
            <p:cNvPr id="3" name="Arc 2">
              <a:extLst>
                <a:ext uri="{FF2B5EF4-FFF2-40B4-BE49-F238E27FC236}">
                  <a16:creationId xmlns:a16="http://schemas.microsoft.com/office/drawing/2014/main" id="{A74ABCC9-08E0-4730-BE34-0EBBBFADE5BC}"/>
                </a:ext>
              </a:extLst>
            </p:cNvPr>
            <p:cNvSpPr/>
            <p:nvPr/>
          </p:nvSpPr>
          <p:spPr>
            <a:xfrm rot="2354522">
              <a:off x="6779823" y="1258334"/>
              <a:ext cx="325360" cy="40821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CA077453-8B2F-4706-B210-0808869A5E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00" y="2174438"/>
            <a:ext cx="3273143" cy="19885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A0D196-4A06-4F9E-B94C-78EE180F621F}"/>
              </a:ext>
            </a:extLst>
          </p:cNvPr>
          <p:cNvSpPr/>
          <p:nvPr/>
        </p:nvSpPr>
        <p:spPr>
          <a:xfrm>
            <a:off x="3239711" y="2927456"/>
            <a:ext cx="4154750" cy="20840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3719488-B77F-4999-AC6F-F3C88272E4A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9" y="3067405"/>
            <a:ext cx="1310857" cy="20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3F3CF6D-38EC-477C-9A20-C68C0A210B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06" y="2571750"/>
            <a:ext cx="1072000" cy="1874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D03FE17-A254-4A7C-B1C4-7C2E7595B79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35" y="3633881"/>
            <a:ext cx="617685" cy="200501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68CA3BE-8FA8-42BB-98C6-C19301AA45F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35" y="3994815"/>
            <a:ext cx="646654" cy="20047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3FB270E-8248-43F4-835A-5D317C7DAC8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36" y="4402475"/>
            <a:ext cx="528559" cy="19931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2D908EB3-BC89-E842-A2DE-16B67C33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89" y="312567"/>
            <a:ext cx="8520600" cy="572700"/>
          </a:xfrm>
        </p:spPr>
        <p:txBody>
          <a:bodyPr/>
          <a:lstStyle/>
          <a:p>
            <a:r>
              <a:rPr lang="fr-FR" dirty="0"/>
              <a:t>Détermination de rayons ioniques</a:t>
            </a:r>
          </a:p>
        </p:txBody>
      </p:sp>
    </p:spTree>
    <p:extLst>
      <p:ext uri="{BB962C8B-B14F-4D97-AF65-F5344CB8AC3E}">
        <p14:creationId xmlns:p14="http://schemas.microsoft.com/office/powerpoint/2010/main" val="304363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236350" y="5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Evolution de l’électronégativité et du rayon atomique</a:t>
            </a:r>
            <a:endParaRPr u="sng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8" y="1675413"/>
            <a:ext cx="36671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802625" y="1315075"/>
            <a:ext cx="30333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Electronégativité :</a:t>
            </a:r>
            <a:endParaRPr sz="1900" u="sng"/>
          </a:p>
        </p:txBody>
      </p:sp>
      <p:sp>
        <p:nvSpPr>
          <p:cNvPr id="150" name="Google Shape;150;p26"/>
          <p:cNvSpPr txBox="1"/>
          <p:nvPr/>
        </p:nvSpPr>
        <p:spPr>
          <a:xfrm>
            <a:off x="5682325" y="1237250"/>
            <a:ext cx="235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Rayon atomique :</a:t>
            </a:r>
            <a:endParaRPr sz="1900" u="sng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425" y="2145000"/>
            <a:ext cx="48768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1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Caractère oxydant des halogènes</a:t>
            </a:r>
            <a:endParaRPr u="sng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78700" y="862900"/>
            <a:ext cx="32877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/>
              <a:t>Manipulation :</a:t>
            </a:r>
            <a:endParaRPr sz="2000" u="sng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00" y="1658275"/>
            <a:ext cx="6897576" cy="29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64600" y="12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Caractère oxydant des halogènes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64600" y="815775"/>
            <a:ext cx="31653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u="sng"/>
              <a:t>Résultats :</a:t>
            </a:r>
            <a:endParaRPr sz="2200" u="sng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50" y="697450"/>
            <a:ext cx="5931100" cy="4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293200" y="1449750"/>
            <a:ext cx="1634400" cy="25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1/ Lithium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2/ Sodium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3/ Potassium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4/ Rubidium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5/ Cesium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29" descr="Vidéo originale en anglais décrivant la réaction en laboratoire des différents métaux alcalins avec l'air et l'eau. &#10;Utiliser les sous-titres français.&#10;&#10;Source : openlearn.open.ac.uk." title="Réaction des métaux alcalins avec l'air et l'eau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325" y="834625"/>
            <a:ext cx="5680450" cy="40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93200" y="156375"/>
            <a:ext cx="80262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u="sng"/>
              <a:t>Caractère réducteur des alcalins</a:t>
            </a:r>
            <a:endParaRPr sz="28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124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Bilan des principales propriétés physico-chimiques :</a:t>
            </a:r>
            <a:endParaRPr u="sng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0" y="763950"/>
            <a:ext cx="7671501" cy="40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Découverte des éléments par siècle</a:t>
            </a:r>
            <a:endParaRPr u="sng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646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425" y="963975"/>
            <a:ext cx="3308825" cy="40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274000" y="20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Ressources : </a:t>
            </a:r>
            <a:endParaRPr u="sng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97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https://www.youtube.com/watch?v=PG-mHrquj1k&amp;t=1s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https://culturesciences.chimie.ens.fr/thematiques/histoire-de-la-chimie/la-classification-periodique-de-lavoisier-a-mendeleiev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Chimie PCSI, Tec et Doc.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D1DB1-954B-4B11-BF9C-CF7FA736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4D57F3-FCC1-4B01-A400-C982FA1DD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Voir CR pour le protocole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215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1817 : Les Triades de Döbereiner</a:t>
            </a:r>
            <a:endParaRPr u="sng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(Sr, Ca, Ba) puis (Cl, Br, I) et (Li, Na, K) en 1827.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Premier lien entre la masse atomique et la périodicité des propriétés physico - chimique.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04450" y="17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1862 : La vis tellurique de Chancourtois</a:t>
            </a:r>
            <a:endParaRPr u="sng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450" y="815800"/>
            <a:ext cx="5297475" cy="41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100" y="1621325"/>
            <a:ext cx="1786500" cy="2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87050" y="18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1870 : Tableau périodique de Mendeleïev</a:t>
            </a:r>
            <a:endParaRPr u="sng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625" y="938277"/>
            <a:ext cx="2841450" cy="35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89250" y="105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Prédictions de Mendeleïev</a:t>
            </a:r>
            <a:endParaRPr u="sng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674" y="774324"/>
            <a:ext cx="3664875" cy="4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3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1900 : Ajout des gazs nobles (peu réactif) </a:t>
            </a:r>
            <a:endParaRPr u="sng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26" y="1301576"/>
            <a:ext cx="6241550" cy="3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64600" y="12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Rappels :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264600" y="1095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</a:rPr>
              <a:t>Elément chimique :</a:t>
            </a:r>
            <a:endParaRPr sz="1700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Un élément chimique est caractérisé par la donnée de son numéro atomique Z.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5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Rappels :</a:t>
            </a:r>
            <a:endParaRPr u="sng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70400" y="549575"/>
            <a:ext cx="598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Remplissage des orbitales avec la règle de Klechkowski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7" y="964925"/>
            <a:ext cx="3291575" cy="36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4572000" y="1196475"/>
            <a:ext cx="4418100" cy="3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d’électrons par type d’orbitale (avec le principe de Pauli et la mécanique quantique)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 : 2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 : 6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 : 10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f : 14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...</a:t>
            </a:r>
            <a:endParaRPr sz="17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623,922"/>
  <p:tag name="LATEXADDIN" val="\documentclass{article}&#10;\usepackage{amsmath}&#10;\pagestyle{empty}&#10;\begin{document}&#10;&#10;pycnomètre&#10;&#10;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2147,731"/>
  <p:tag name="LATEXADDIN" val="\documentclass{article}&#10;\usepackage{amsmath}&#10;\pagestyle{empty}&#10;\begin{document}&#10;&#10;&#10;Condition de tangeance: a/2=$R^{+}+R^{-}$&#10;&#10;\end{document}"/>
  <p:tag name="IGUANATEXSIZE" val="20"/>
  <p:tag name="IGUANATEXCURSOR" val="12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336"/>
  <p:tag name="ORIGINALWIDTH" val="860,1425"/>
  <p:tag name="LATEXADDIN" val="\documentclass{article}&#10;\usepackage{amsmath}&#10;\pagestyle{empty}&#10;\begin{document}&#10;&#10;&#10;\underline{En préparation:}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703,412"/>
  <p:tag name="LATEXADDIN" val="\documentclass{article}&#10;\usepackage{amsmath}&#10;\pagestyle{empty}&#10;\begin{document}&#10;&#10;&#10;$R^{+}=$102 pm &#10;&#10;\end{document}"/>
  <p:tag name="IGUANATEXSIZE" val="20"/>
  <p:tag name="IGUANATEXCURSOR" val="97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404,1995"/>
  <p:tag name="LATEXADDIN" val="\documentclass{article}&#10;\usepackage{amsmath}&#10;\pagestyle{empty}&#10;\begin{document}&#10;&#10;&#10;$R^{-}_{Cl^{-}}=$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422,9472"/>
  <p:tag name="LATEXADDIN" val="\documentclass{article}&#10;\usepackage{amsmath}&#10;\pagestyle{empty}&#10;\begin{document}&#10;&#10;&#10;$R^{-}_{Br^{-}}=$&#10;\end{document}"/>
  <p:tag name="IGUANATEXSIZE" val="20"/>
  <p:tag name="IGUANATEXCURSOR" val="9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339"/>
  <p:tag name="ORIGINALWIDTH" val="345,7068"/>
  <p:tag name="LATEXADDIN" val="\documentclass{article}&#10;\usepackage{amsmath}&#10;\pagestyle{empty}&#10;\begin{document}&#10;&#10;&#10;$R^{-}_{I^{-}}=$&#10;\end{document}"/>
  <p:tag name="IGUANATEXSIZE" val="20"/>
  <p:tag name="IGUANATEXCURSOR" val="9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280</Words>
  <Application>Microsoft Macintosh PowerPoint</Application>
  <PresentationFormat>Affichage à l'écran (16:9)</PresentationFormat>
  <Paragraphs>51</Paragraphs>
  <Slides>21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LC 16 : Classification périodique des éléments</vt:lpstr>
      <vt:lpstr>Découverte des éléments par siècle</vt:lpstr>
      <vt:lpstr>1817 : Les Triades de Döbereiner</vt:lpstr>
      <vt:lpstr>1862 : La vis tellurique de Chancourtois</vt:lpstr>
      <vt:lpstr>1870 : Tableau périodique de Mendeleïev</vt:lpstr>
      <vt:lpstr>Prédictions de Mendeleïev</vt:lpstr>
      <vt:lpstr>1900 : Ajout des gazs nobles (peu réactif) </vt:lpstr>
      <vt:lpstr>Rappels :</vt:lpstr>
      <vt:lpstr>Rappels :</vt:lpstr>
      <vt:lpstr>Tableau périodique par bloc : </vt:lpstr>
      <vt:lpstr>Précipitation des halogénures </vt:lpstr>
      <vt:lpstr>Précipitation des halogénures </vt:lpstr>
      <vt:lpstr>Evolution du rayon atomique :</vt:lpstr>
      <vt:lpstr>Détermination de rayons ioniques</vt:lpstr>
      <vt:lpstr>Evolution de l’électronégativité et du rayon atomique</vt:lpstr>
      <vt:lpstr>Caractère oxydant des halogènes</vt:lpstr>
      <vt:lpstr>Caractère oxydant des halogènes</vt:lpstr>
      <vt:lpstr>Présentation PowerPoint</vt:lpstr>
      <vt:lpstr>Bilan des principales propriétés physico-chimiques :</vt:lpstr>
      <vt:lpstr>Ressources 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16 : Classification périodique des éléments</dc:title>
  <cp:lastModifiedBy>Louis Heitz</cp:lastModifiedBy>
  <cp:revision>2</cp:revision>
  <dcterms:modified xsi:type="dcterms:W3CDTF">2021-06-27T12:53:01Z</dcterms:modified>
</cp:coreProperties>
</file>