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60" r:id="rId4"/>
    <p:sldId id="263" r:id="rId5"/>
    <p:sldId id="269" r:id="rId6"/>
    <p:sldId id="271" r:id="rId7"/>
    <p:sldId id="272" r:id="rId8"/>
    <p:sldId id="273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2746" autoAdjust="0"/>
  </p:normalViewPr>
  <p:slideViewPr>
    <p:cSldViewPr snapToGrid="0">
      <p:cViewPr varScale="1">
        <p:scale>
          <a:sx n="59" d="100"/>
          <a:sy n="59" d="100"/>
        </p:scale>
        <p:origin x="117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zyl Govender" userId="0d619177-6957-4a63-bb2c-11b54d66b881" providerId="ADAL" clId="{C953CF7D-7EEC-4B40-974E-6019B3F69F32}"/>
    <pc:docChg chg="delSld modSld">
      <pc:chgData name="Denzyl Govender" userId="0d619177-6957-4a63-bb2c-11b54d66b881" providerId="ADAL" clId="{C953CF7D-7EEC-4B40-974E-6019B3F69F32}" dt="2023-06-14T13:24:48.413" v="7" actId="47"/>
      <pc:docMkLst>
        <pc:docMk/>
      </pc:docMkLst>
      <pc:sldChg chg="modNotesTx">
        <pc:chgData name="Denzyl Govender" userId="0d619177-6957-4a63-bb2c-11b54d66b881" providerId="ADAL" clId="{C953CF7D-7EEC-4B40-974E-6019B3F69F32}" dt="2023-06-14T13:24:17.698" v="0" actId="6549"/>
        <pc:sldMkLst>
          <pc:docMk/>
          <pc:sldMk cId="3025629820" sldId="260"/>
        </pc:sldMkLst>
      </pc:sldChg>
      <pc:sldChg chg="modNotesTx">
        <pc:chgData name="Denzyl Govender" userId="0d619177-6957-4a63-bb2c-11b54d66b881" providerId="ADAL" clId="{C953CF7D-7EEC-4B40-974E-6019B3F69F32}" dt="2023-06-14T13:24:21.124" v="1" actId="6549"/>
        <pc:sldMkLst>
          <pc:docMk/>
          <pc:sldMk cId="1089815050" sldId="263"/>
        </pc:sldMkLst>
      </pc:sldChg>
      <pc:sldChg chg="modNotesTx">
        <pc:chgData name="Denzyl Govender" userId="0d619177-6957-4a63-bb2c-11b54d66b881" providerId="ADAL" clId="{C953CF7D-7EEC-4B40-974E-6019B3F69F32}" dt="2023-06-14T13:24:45.048" v="6" actId="6549"/>
        <pc:sldMkLst>
          <pc:docMk/>
          <pc:sldMk cId="4078082195" sldId="267"/>
        </pc:sldMkLst>
      </pc:sldChg>
      <pc:sldChg chg="del modNotesTx">
        <pc:chgData name="Denzyl Govender" userId="0d619177-6957-4a63-bb2c-11b54d66b881" providerId="ADAL" clId="{C953CF7D-7EEC-4B40-974E-6019B3F69F32}" dt="2023-06-14T13:24:48.413" v="7" actId="47"/>
        <pc:sldMkLst>
          <pc:docMk/>
          <pc:sldMk cId="2284549488" sldId="268"/>
        </pc:sldMkLst>
      </pc:sldChg>
      <pc:sldChg chg="modNotesTx">
        <pc:chgData name="Denzyl Govender" userId="0d619177-6957-4a63-bb2c-11b54d66b881" providerId="ADAL" clId="{C953CF7D-7EEC-4B40-974E-6019B3F69F32}" dt="2023-06-14T13:24:28.223" v="2" actId="6549"/>
        <pc:sldMkLst>
          <pc:docMk/>
          <pc:sldMk cId="480877346" sldId="269"/>
        </pc:sldMkLst>
      </pc:sldChg>
      <pc:sldChg chg="modNotesTx">
        <pc:chgData name="Denzyl Govender" userId="0d619177-6957-4a63-bb2c-11b54d66b881" providerId="ADAL" clId="{C953CF7D-7EEC-4B40-974E-6019B3F69F32}" dt="2023-06-14T13:24:33.530" v="3" actId="6549"/>
        <pc:sldMkLst>
          <pc:docMk/>
          <pc:sldMk cId="1869669980" sldId="272"/>
        </pc:sldMkLst>
      </pc:sldChg>
      <pc:sldChg chg="modNotesTx">
        <pc:chgData name="Denzyl Govender" userId="0d619177-6957-4a63-bb2c-11b54d66b881" providerId="ADAL" clId="{C953CF7D-7EEC-4B40-974E-6019B3F69F32}" dt="2023-06-14T13:24:36.284" v="4" actId="6549"/>
        <pc:sldMkLst>
          <pc:docMk/>
          <pc:sldMk cId="770496520" sldId="273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7735CE-8288-4082-B733-D061015DC08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070EB6-B494-4272-8834-0009BB495CDD}">
      <dgm:prSet/>
      <dgm:spPr/>
      <dgm:t>
        <a:bodyPr/>
        <a:lstStyle/>
        <a:p>
          <a:pPr>
            <a:lnSpc>
              <a:spcPct val="100000"/>
            </a:lnSpc>
          </a:pPr>
          <a:r>
            <a:rPr lang="en-ZA" b="0" i="0" dirty="0"/>
            <a:t>Suppose you are developing a grade calculation program for a school. The program needs to calculate the average grade of a student based on their individual subject grades. You want to store the subject grades for a student in an array and then calculate the average using the array.</a:t>
          </a:r>
          <a:endParaRPr lang="en-US" dirty="0"/>
        </a:p>
      </dgm:t>
    </dgm:pt>
    <dgm:pt modelId="{CB0BC66C-E473-4E70-8D94-6E25E6239012}" type="parTrans" cxnId="{04088C32-3B23-4B9E-BC92-69AB874EAC51}">
      <dgm:prSet/>
      <dgm:spPr/>
      <dgm:t>
        <a:bodyPr/>
        <a:lstStyle/>
        <a:p>
          <a:endParaRPr lang="en-US"/>
        </a:p>
      </dgm:t>
    </dgm:pt>
    <dgm:pt modelId="{27E6E4FB-FE0F-4A6F-9294-24C2F7335897}" type="sibTrans" cxnId="{04088C32-3B23-4B9E-BC92-69AB874EAC51}">
      <dgm:prSet/>
      <dgm:spPr/>
      <dgm:t>
        <a:bodyPr/>
        <a:lstStyle/>
        <a:p>
          <a:endParaRPr lang="en-US"/>
        </a:p>
      </dgm:t>
    </dgm:pt>
    <dgm:pt modelId="{3DA4B00A-4408-4241-AB95-B5C0E18EC192}">
      <dgm:prSet/>
      <dgm:spPr/>
      <dgm:t>
        <a:bodyPr/>
        <a:lstStyle/>
        <a:p>
          <a:pPr>
            <a:lnSpc>
              <a:spcPct val="100000"/>
            </a:lnSpc>
          </a:pPr>
          <a:r>
            <a:rPr lang="en-ZA" dirty="0"/>
            <a:t>Let us assume the following were the grade values:</a:t>
          </a:r>
          <a:endParaRPr lang="en-US" dirty="0"/>
        </a:p>
      </dgm:t>
    </dgm:pt>
    <dgm:pt modelId="{D387532A-2C9B-4AF4-8433-00690B36A996}" type="parTrans" cxnId="{10AED43A-583E-470A-B186-0D54E82E1762}">
      <dgm:prSet/>
      <dgm:spPr/>
      <dgm:t>
        <a:bodyPr/>
        <a:lstStyle/>
        <a:p>
          <a:endParaRPr lang="en-US"/>
        </a:p>
      </dgm:t>
    </dgm:pt>
    <dgm:pt modelId="{C21E5A9B-13F2-43A0-9DBC-07E45F5640C2}" type="sibTrans" cxnId="{10AED43A-583E-470A-B186-0D54E82E1762}">
      <dgm:prSet/>
      <dgm:spPr/>
      <dgm:t>
        <a:bodyPr/>
        <a:lstStyle/>
        <a:p>
          <a:endParaRPr lang="en-US"/>
        </a:p>
      </dgm:t>
    </dgm:pt>
    <dgm:pt modelId="{1825FEE9-02AB-4E1F-A0C6-943C35669C79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ZA" sz="2000" dirty="0"/>
            <a:t>75, 82, 68,77,48,50</a:t>
          </a:r>
        </a:p>
        <a:p>
          <a:pPr algn="ctr">
            <a:lnSpc>
              <a:spcPct val="100000"/>
            </a:lnSpc>
          </a:pPr>
          <a:r>
            <a:rPr lang="en-ZA" sz="2000" dirty="0"/>
            <a:t>Or</a:t>
          </a:r>
        </a:p>
        <a:p>
          <a:pPr algn="ctr">
            <a:lnSpc>
              <a:spcPct val="100000"/>
            </a:lnSpc>
          </a:pPr>
          <a:r>
            <a:rPr lang="en-ZA" sz="2000" dirty="0"/>
            <a:t>Make up your own values</a:t>
          </a:r>
        </a:p>
      </dgm:t>
    </dgm:pt>
    <dgm:pt modelId="{8E8E74A4-C1EF-4490-A88C-DDC146FF0198}" type="parTrans" cxnId="{1D0B540D-1520-4284-B603-9E6E40F7DDB6}">
      <dgm:prSet/>
      <dgm:spPr/>
      <dgm:t>
        <a:bodyPr/>
        <a:lstStyle/>
        <a:p>
          <a:endParaRPr lang="en-US"/>
        </a:p>
      </dgm:t>
    </dgm:pt>
    <dgm:pt modelId="{44FF65C0-A526-49F4-BBF3-9A709093DF8A}" type="sibTrans" cxnId="{1D0B540D-1520-4284-B603-9E6E40F7DDB6}">
      <dgm:prSet/>
      <dgm:spPr/>
      <dgm:t>
        <a:bodyPr/>
        <a:lstStyle/>
        <a:p>
          <a:endParaRPr lang="en-US"/>
        </a:p>
      </dgm:t>
    </dgm:pt>
    <dgm:pt modelId="{CD2C15BE-E9FB-48BC-B8C4-8B9BB8331800}" type="pres">
      <dgm:prSet presAssocID="{1D7735CE-8288-4082-B733-D061015DC08A}" presName="root" presStyleCnt="0">
        <dgm:presLayoutVars>
          <dgm:dir/>
          <dgm:resizeHandles val="exact"/>
        </dgm:presLayoutVars>
      </dgm:prSet>
      <dgm:spPr/>
    </dgm:pt>
    <dgm:pt modelId="{D4A77DA9-4A2F-40C6-82A3-2B7206D46DC2}" type="pres">
      <dgm:prSet presAssocID="{A4070EB6-B494-4272-8834-0009BB495CDD}" presName="compNode" presStyleCnt="0"/>
      <dgm:spPr/>
    </dgm:pt>
    <dgm:pt modelId="{CBA22BA3-5210-4B56-B57D-EFF9BCDF8769}" type="pres">
      <dgm:prSet presAssocID="{A4070EB6-B494-4272-8834-0009BB495CDD}" presName="bgRect" presStyleLbl="bgShp" presStyleIdx="0" presStyleCnt="2"/>
      <dgm:spPr/>
    </dgm:pt>
    <dgm:pt modelId="{99647C47-3EC1-4028-94AA-18228A6BDD03}" type="pres">
      <dgm:prSet presAssocID="{A4070EB6-B494-4272-8834-0009BB495CD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C70D0C7-6779-465A-B80F-6A6E4EAC687C}" type="pres">
      <dgm:prSet presAssocID="{A4070EB6-B494-4272-8834-0009BB495CDD}" presName="spaceRect" presStyleCnt="0"/>
      <dgm:spPr/>
    </dgm:pt>
    <dgm:pt modelId="{0ACD5915-7C59-4214-B781-18947C5FD88A}" type="pres">
      <dgm:prSet presAssocID="{A4070EB6-B494-4272-8834-0009BB495CDD}" presName="parTx" presStyleLbl="revTx" presStyleIdx="0" presStyleCnt="3">
        <dgm:presLayoutVars>
          <dgm:chMax val="0"/>
          <dgm:chPref val="0"/>
        </dgm:presLayoutVars>
      </dgm:prSet>
      <dgm:spPr/>
    </dgm:pt>
    <dgm:pt modelId="{34E7B5CF-0D86-43C4-8E9F-5AB3921E22D6}" type="pres">
      <dgm:prSet presAssocID="{27E6E4FB-FE0F-4A6F-9294-24C2F7335897}" presName="sibTrans" presStyleCnt="0"/>
      <dgm:spPr/>
    </dgm:pt>
    <dgm:pt modelId="{7B5AE38C-EEAD-4BD0-B045-54CF043350F5}" type="pres">
      <dgm:prSet presAssocID="{3DA4B00A-4408-4241-AB95-B5C0E18EC192}" presName="compNode" presStyleCnt="0"/>
      <dgm:spPr/>
    </dgm:pt>
    <dgm:pt modelId="{85A57DDA-47F1-4028-A85D-99D04EE963DD}" type="pres">
      <dgm:prSet presAssocID="{3DA4B00A-4408-4241-AB95-B5C0E18EC192}" presName="bgRect" presStyleLbl="bgShp" presStyleIdx="1" presStyleCnt="2"/>
      <dgm:spPr/>
    </dgm:pt>
    <dgm:pt modelId="{A9F0AEEC-CFB9-41F5-A39C-25AD366872BA}" type="pres">
      <dgm:prSet presAssocID="{3DA4B00A-4408-4241-AB95-B5C0E18EC19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aduation Cap"/>
        </a:ext>
      </dgm:extLst>
    </dgm:pt>
    <dgm:pt modelId="{C59D09E0-0AD1-4C1D-9E60-AA06AE8949E4}" type="pres">
      <dgm:prSet presAssocID="{3DA4B00A-4408-4241-AB95-B5C0E18EC192}" presName="spaceRect" presStyleCnt="0"/>
      <dgm:spPr/>
    </dgm:pt>
    <dgm:pt modelId="{5CA06413-1533-401C-AF00-C3BEBDADF5CB}" type="pres">
      <dgm:prSet presAssocID="{3DA4B00A-4408-4241-AB95-B5C0E18EC192}" presName="parTx" presStyleLbl="revTx" presStyleIdx="1" presStyleCnt="3">
        <dgm:presLayoutVars>
          <dgm:chMax val="0"/>
          <dgm:chPref val="0"/>
        </dgm:presLayoutVars>
      </dgm:prSet>
      <dgm:spPr/>
    </dgm:pt>
    <dgm:pt modelId="{5C5E68C9-1F3E-43CB-9A4C-9231C84BFB62}" type="pres">
      <dgm:prSet presAssocID="{3DA4B00A-4408-4241-AB95-B5C0E18EC192}" presName="desTx" presStyleLbl="revTx" presStyleIdx="2" presStyleCnt="3">
        <dgm:presLayoutVars/>
      </dgm:prSet>
      <dgm:spPr/>
    </dgm:pt>
  </dgm:ptLst>
  <dgm:cxnLst>
    <dgm:cxn modelId="{1D0B540D-1520-4284-B603-9E6E40F7DDB6}" srcId="{3DA4B00A-4408-4241-AB95-B5C0E18EC192}" destId="{1825FEE9-02AB-4E1F-A0C6-943C35669C79}" srcOrd="0" destOrd="0" parTransId="{8E8E74A4-C1EF-4490-A88C-DDC146FF0198}" sibTransId="{44FF65C0-A526-49F4-BBF3-9A709093DF8A}"/>
    <dgm:cxn modelId="{04088C32-3B23-4B9E-BC92-69AB874EAC51}" srcId="{1D7735CE-8288-4082-B733-D061015DC08A}" destId="{A4070EB6-B494-4272-8834-0009BB495CDD}" srcOrd="0" destOrd="0" parTransId="{CB0BC66C-E473-4E70-8D94-6E25E6239012}" sibTransId="{27E6E4FB-FE0F-4A6F-9294-24C2F7335897}"/>
    <dgm:cxn modelId="{10AED43A-583E-470A-B186-0D54E82E1762}" srcId="{1D7735CE-8288-4082-B733-D061015DC08A}" destId="{3DA4B00A-4408-4241-AB95-B5C0E18EC192}" srcOrd="1" destOrd="0" parTransId="{D387532A-2C9B-4AF4-8433-00690B36A996}" sibTransId="{C21E5A9B-13F2-43A0-9DBC-07E45F5640C2}"/>
    <dgm:cxn modelId="{D840003B-248F-4181-A408-2827565BE7E8}" type="presOf" srcId="{1D7735CE-8288-4082-B733-D061015DC08A}" destId="{CD2C15BE-E9FB-48BC-B8C4-8B9BB8331800}" srcOrd="0" destOrd="0" presId="urn:microsoft.com/office/officeart/2018/2/layout/IconVerticalSolidList"/>
    <dgm:cxn modelId="{C1E95454-2E1F-47FC-A4D0-36268D551197}" type="presOf" srcId="{3DA4B00A-4408-4241-AB95-B5C0E18EC192}" destId="{5CA06413-1533-401C-AF00-C3BEBDADF5CB}" srcOrd="0" destOrd="0" presId="urn:microsoft.com/office/officeart/2018/2/layout/IconVerticalSolidList"/>
    <dgm:cxn modelId="{91A14F99-33A7-4BF0-925B-EF343D6EFE67}" type="presOf" srcId="{1825FEE9-02AB-4E1F-A0C6-943C35669C79}" destId="{5C5E68C9-1F3E-43CB-9A4C-9231C84BFB62}" srcOrd="0" destOrd="0" presId="urn:microsoft.com/office/officeart/2018/2/layout/IconVerticalSolidList"/>
    <dgm:cxn modelId="{79674BFD-8594-4EDA-A57C-5BF1144D023B}" type="presOf" srcId="{A4070EB6-B494-4272-8834-0009BB495CDD}" destId="{0ACD5915-7C59-4214-B781-18947C5FD88A}" srcOrd="0" destOrd="0" presId="urn:microsoft.com/office/officeart/2018/2/layout/IconVerticalSolidList"/>
    <dgm:cxn modelId="{09194837-AE51-4EA6-B662-BA683F2C9C30}" type="presParOf" srcId="{CD2C15BE-E9FB-48BC-B8C4-8B9BB8331800}" destId="{D4A77DA9-4A2F-40C6-82A3-2B7206D46DC2}" srcOrd="0" destOrd="0" presId="urn:microsoft.com/office/officeart/2018/2/layout/IconVerticalSolidList"/>
    <dgm:cxn modelId="{7EB432D4-C9F7-41B4-9F1C-F91BDB898329}" type="presParOf" srcId="{D4A77DA9-4A2F-40C6-82A3-2B7206D46DC2}" destId="{CBA22BA3-5210-4B56-B57D-EFF9BCDF8769}" srcOrd="0" destOrd="0" presId="urn:microsoft.com/office/officeart/2018/2/layout/IconVerticalSolidList"/>
    <dgm:cxn modelId="{5735321D-DF0B-4F0E-93A3-0F16A88442EB}" type="presParOf" srcId="{D4A77DA9-4A2F-40C6-82A3-2B7206D46DC2}" destId="{99647C47-3EC1-4028-94AA-18228A6BDD03}" srcOrd="1" destOrd="0" presId="urn:microsoft.com/office/officeart/2018/2/layout/IconVerticalSolidList"/>
    <dgm:cxn modelId="{39049998-8E12-4E3A-B348-40D9FEB4EE76}" type="presParOf" srcId="{D4A77DA9-4A2F-40C6-82A3-2B7206D46DC2}" destId="{3C70D0C7-6779-465A-B80F-6A6E4EAC687C}" srcOrd="2" destOrd="0" presId="urn:microsoft.com/office/officeart/2018/2/layout/IconVerticalSolidList"/>
    <dgm:cxn modelId="{3CFCCEAF-8210-41F4-9708-0C3A97323908}" type="presParOf" srcId="{D4A77DA9-4A2F-40C6-82A3-2B7206D46DC2}" destId="{0ACD5915-7C59-4214-B781-18947C5FD88A}" srcOrd="3" destOrd="0" presId="urn:microsoft.com/office/officeart/2018/2/layout/IconVerticalSolidList"/>
    <dgm:cxn modelId="{475D033A-9912-4A63-9F7F-247B81978614}" type="presParOf" srcId="{CD2C15BE-E9FB-48BC-B8C4-8B9BB8331800}" destId="{34E7B5CF-0D86-43C4-8E9F-5AB3921E22D6}" srcOrd="1" destOrd="0" presId="urn:microsoft.com/office/officeart/2018/2/layout/IconVerticalSolidList"/>
    <dgm:cxn modelId="{1B1E1D9D-246C-4455-B4FE-B1D1C0FCAB5C}" type="presParOf" srcId="{CD2C15BE-E9FB-48BC-B8C4-8B9BB8331800}" destId="{7B5AE38C-EEAD-4BD0-B045-54CF043350F5}" srcOrd="2" destOrd="0" presId="urn:microsoft.com/office/officeart/2018/2/layout/IconVerticalSolidList"/>
    <dgm:cxn modelId="{ECC42E03-9966-42A7-B307-A6036333449C}" type="presParOf" srcId="{7B5AE38C-EEAD-4BD0-B045-54CF043350F5}" destId="{85A57DDA-47F1-4028-A85D-99D04EE963DD}" srcOrd="0" destOrd="0" presId="urn:microsoft.com/office/officeart/2018/2/layout/IconVerticalSolidList"/>
    <dgm:cxn modelId="{7FD8E0F2-1C85-4B3E-AD6F-5430F0CC992B}" type="presParOf" srcId="{7B5AE38C-EEAD-4BD0-B045-54CF043350F5}" destId="{A9F0AEEC-CFB9-41F5-A39C-25AD366872BA}" srcOrd="1" destOrd="0" presId="urn:microsoft.com/office/officeart/2018/2/layout/IconVerticalSolidList"/>
    <dgm:cxn modelId="{EDAB7233-AFBC-4E2C-B18F-585A7205CFE9}" type="presParOf" srcId="{7B5AE38C-EEAD-4BD0-B045-54CF043350F5}" destId="{C59D09E0-0AD1-4C1D-9E60-AA06AE8949E4}" srcOrd="2" destOrd="0" presId="urn:microsoft.com/office/officeart/2018/2/layout/IconVerticalSolidList"/>
    <dgm:cxn modelId="{A6FAC7FB-F85A-4929-9E73-A35D45ECC815}" type="presParOf" srcId="{7B5AE38C-EEAD-4BD0-B045-54CF043350F5}" destId="{5CA06413-1533-401C-AF00-C3BEBDADF5CB}" srcOrd="3" destOrd="0" presId="urn:microsoft.com/office/officeart/2018/2/layout/IconVerticalSolidList"/>
    <dgm:cxn modelId="{52BAC70D-9DF8-43C8-8FDF-0AC6BBE6D809}" type="presParOf" srcId="{7B5AE38C-EEAD-4BD0-B045-54CF043350F5}" destId="{5C5E68C9-1F3E-43CB-9A4C-9231C84BFB62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A22BA3-5210-4B56-B57D-EFF9BCDF8769}">
      <dsp:nvSpPr>
        <dsp:cNvPr id="0" name=""/>
        <dsp:cNvSpPr/>
      </dsp:nvSpPr>
      <dsp:spPr>
        <a:xfrm>
          <a:off x="0" y="893235"/>
          <a:ext cx="10515600" cy="16490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647C47-3EC1-4028-94AA-18228A6BDD03}">
      <dsp:nvSpPr>
        <dsp:cNvPr id="0" name=""/>
        <dsp:cNvSpPr/>
      </dsp:nvSpPr>
      <dsp:spPr>
        <a:xfrm>
          <a:off x="498837" y="1264271"/>
          <a:ext cx="906977" cy="9069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CD5915-7C59-4214-B781-18947C5FD88A}">
      <dsp:nvSpPr>
        <dsp:cNvPr id="0" name=""/>
        <dsp:cNvSpPr/>
      </dsp:nvSpPr>
      <dsp:spPr>
        <a:xfrm>
          <a:off x="1904651" y="893235"/>
          <a:ext cx="8610948" cy="1649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524" tIns="174524" rIns="174524" bIns="17452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000" b="0" i="0" kern="1200" dirty="0"/>
            <a:t>Suppose you are developing a grade calculation program for a school. The program needs to calculate the average grade of a student based on their individual subject grades. You want to store the subject grades for a student in an array and then calculate the average using the array.</a:t>
          </a:r>
          <a:endParaRPr lang="en-US" sz="2000" kern="1200" dirty="0"/>
        </a:p>
      </dsp:txBody>
      <dsp:txXfrm>
        <a:off x="1904651" y="893235"/>
        <a:ext cx="8610948" cy="1649049"/>
      </dsp:txXfrm>
    </dsp:sp>
    <dsp:sp modelId="{85A57DDA-47F1-4028-A85D-99D04EE963DD}">
      <dsp:nvSpPr>
        <dsp:cNvPr id="0" name=""/>
        <dsp:cNvSpPr/>
      </dsp:nvSpPr>
      <dsp:spPr>
        <a:xfrm>
          <a:off x="0" y="2954546"/>
          <a:ext cx="10515600" cy="16490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F0AEEC-CFB9-41F5-A39C-25AD366872BA}">
      <dsp:nvSpPr>
        <dsp:cNvPr id="0" name=""/>
        <dsp:cNvSpPr/>
      </dsp:nvSpPr>
      <dsp:spPr>
        <a:xfrm>
          <a:off x="498837" y="3325582"/>
          <a:ext cx="906977" cy="9069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A06413-1533-401C-AF00-C3BEBDADF5CB}">
      <dsp:nvSpPr>
        <dsp:cNvPr id="0" name=""/>
        <dsp:cNvSpPr/>
      </dsp:nvSpPr>
      <dsp:spPr>
        <a:xfrm>
          <a:off x="1904651" y="2954546"/>
          <a:ext cx="4732020" cy="1649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524" tIns="174524" rIns="174524" bIns="17452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000" kern="1200" dirty="0"/>
            <a:t>Let us assume the following were the grade values:</a:t>
          </a:r>
          <a:endParaRPr lang="en-US" sz="2000" kern="1200" dirty="0"/>
        </a:p>
      </dsp:txBody>
      <dsp:txXfrm>
        <a:off x="1904651" y="2954546"/>
        <a:ext cx="4732020" cy="1649049"/>
      </dsp:txXfrm>
    </dsp:sp>
    <dsp:sp modelId="{5C5E68C9-1F3E-43CB-9A4C-9231C84BFB62}">
      <dsp:nvSpPr>
        <dsp:cNvPr id="0" name=""/>
        <dsp:cNvSpPr/>
      </dsp:nvSpPr>
      <dsp:spPr>
        <a:xfrm>
          <a:off x="6636671" y="2954546"/>
          <a:ext cx="3878928" cy="1649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524" tIns="174524" rIns="174524" bIns="174524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000" kern="1200" dirty="0"/>
            <a:t>75, 82, 68,77,48,50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000" kern="1200" dirty="0"/>
            <a:t>Or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000" kern="1200" dirty="0"/>
            <a:t>Make up your own values</a:t>
          </a:r>
        </a:p>
      </dsp:txBody>
      <dsp:txXfrm>
        <a:off x="6636671" y="2954546"/>
        <a:ext cx="3878928" cy="16490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A113F-745A-4449-A622-9400373B2678}" type="datetimeFigureOut">
              <a:rPr lang="en-ZA" smtClean="0"/>
              <a:t>2023/06/14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9180B-879C-43DD-AD6F-11A2927104F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53063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09180B-879C-43DD-AD6F-11A2927104F3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16339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09180B-879C-43DD-AD6F-11A2927104F3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81760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09180B-879C-43DD-AD6F-11A2927104F3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18693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09180B-879C-43DD-AD6F-11A2927104F3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83340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09180B-879C-43DD-AD6F-11A2927104F3}" type="slidenum">
              <a:rPr lang="en-ZA" smtClean="0"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38938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09180B-879C-43DD-AD6F-11A2927104F3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41043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09180B-879C-43DD-AD6F-11A2927104F3}" type="slidenum">
              <a:rPr lang="en-ZA" smtClean="0"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84748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09180B-879C-43DD-AD6F-11A2927104F3}" type="slidenum">
              <a:rPr lang="en-ZA" smtClean="0"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1406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6BCC2-F467-E4F2-9EC2-26FA16B3A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CA791-D021-E66A-5B6C-328DC1E62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5F493-1205-27E8-1A0F-A2DDD004E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B70A-16BC-4E32-843F-46778F2A696D}" type="datetimeFigureOut">
              <a:rPr lang="en-ZA" smtClean="0"/>
              <a:t>2023/06/14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9D1DF-0715-6726-0013-06783A046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CDD0-C005-343C-C2CB-8E02D65A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8367A-4C5B-44BA-8601-4C7B5D339C7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65030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80D09-B82C-FC69-C53F-DEC30FA27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193D52-A1CD-2A2D-5545-F2B262695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35AB7-EB1E-2B17-05F4-F7BFCD06A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B70A-16BC-4E32-843F-46778F2A696D}" type="datetimeFigureOut">
              <a:rPr lang="en-ZA" smtClean="0"/>
              <a:t>2023/06/14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52D93-F6EA-E6E1-8CC4-DDF71D388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BB695-D8D9-1DFE-5ACA-75E292CF8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8367A-4C5B-44BA-8601-4C7B5D339C7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92266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1D87A4-E090-5F1A-7B1A-3EF47C0601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8769F3-C2E1-54CA-2E2E-15A6851C7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64B20-A61E-0B68-5EB8-0D1FA8C72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B70A-16BC-4E32-843F-46778F2A696D}" type="datetimeFigureOut">
              <a:rPr lang="en-ZA" smtClean="0"/>
              <a:t>2023/06/14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A5FD9-ED84-94C8-327B-3BF4280D3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6E881-1910-1419-A4E7-56C340F9A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8367A-4C5B-44BA-8601-4C7B5D339C7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79328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BBE56-ECCC-4BB3-826E-53882111C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0403D-A505-EE03-B880-A7D578394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991C8-379E-7C6D-BBAB-1B3757674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B70A-16BC-4E32-843F-46778F2A696D}" type="datetimeFigureOut">
              <a:rPr lang="en-ZA" smtClean="0"/>
              <a:t>2023/06/14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1AFEC-B4CC-DC6B-014E-4839C9F9B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3A6C7-88F2-2E5A-64C7-8CBDB6B8D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8367A-4C5B-44BA-8601-4C7B5D339C7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7476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74E99-C2FC-CBC5-F154-E1B9B9B07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43EF1-F33D-3CE2-777F-0BD364B58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3957C-E6DA-DA9D-89CC-8D79B5CB5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B70A-16BC-4E32-843F-46778F2A696D}" type="datetimeFigureOut">
              <a:rPr lang="en-ZA" smtClean="0"/>
              <a:t>2023/06/14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57E9F-90B5-3CFF-448D-88295F4E5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3BA12-FA45-58CE-25E3-30892FAF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8367A-4C5B-44BA-8601-4C7B5D339C7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76158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9FCFA-1967-BD93-8574-B667D627F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762F8-C0E4-DA8B-F175-9CB384A0F1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E8E43B-895B-7992-6C67-7F91E530A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68FC2-8631-F28B-C64C-6C79498AD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B70A-16BC-4E32-843F-46778F2A696D}" type="datetimeFigureOut">
              <a:rPr lang="en-ZA" smtClean="0"/>
              <a:t>2023/06/14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CB627-BD91-1C9A-0ED7-31D76119F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DFDA8-72F7-9A02-3C81-8E6793890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8367A-4C5B-44BA-8601-4C7B5D339C7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33821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42D3-9C9B-C259-9F24-DD86CB8DC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580B0-99C6-0B47-E0E4-0EF722F43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72FA3-DD8C-109F-CEC3-58BA26473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27CA47-1E64-19DA-0F23-0A58159720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FE77E5-C969-4461-1A39-E60FFF4141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61DCB9-4937-5DD1-5E54-C49B13C52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B70A-16BC-4E32-843F-46778F2A696D}" type="datetimeFigureOut">
              <a:rPr lang="en-ZA" smtClean="0"/>
              <a:t>2023/06/14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E5B611-2642-2186-ADFF-A49BA2A4C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799F2A-605A-72FC-79FD-38A56F5F8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8367A-4C5B-44BA-8601-4C7B5D339C7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5627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E20B4-D07D-2E0D-CCFC-FE12E22D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903700-EB42-D987-10E2-C5B12793C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B70A-16BC-4E32-843F-46778F2A696D}" type="datetimeFigureOut">
              <a:rPr lang="en-ZA" smtClean="0"/>
              <a:t>2023/06/14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57695A-DC07-BCFF-BAC7-0284C40AA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0A9F56-468D-073E-9028-F7E563B65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8367A-4C5B-44BA-8601-4C7B5D339C7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43760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C5B954-5FC3-E62A-14A6-7FFBCAA48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B70A-16BC-4E32-843F-46778F2A696D}" type="datetimeFigureOut">
              <a:rPr lang="en-ZA" smtClean="0"/>
              <a:t>2023/06/14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3A4D9D-1DF2-500A-55FB-BFB4A1B8A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CAB30-8047-CF76-CD1C-994762C2E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8367A-4C5B-44BA-8601-4C7B5D339C7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3900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00FF1-23AE-2930-F516-1D3EF98BE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6067A-8C03-5922-3B36-14BDB7CD7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8EC3F5-D7EF-7E80-9A17-31DA24EF3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9214F9-CDEA-8010-06E7-C946AC6D2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B70A-16BC-4E32-843F-46778F2A696D}" type="datetimeFigureOut">
              <a:rPr lang="en-ZA" smtClean="0"/>
              <a:t>2023/06/14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24B57-C824-D1EB-2792-535604D67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883F3-A853-85E5-E915-5C45D28D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8367A-4C5B-44BA-8601-4C7B5D339C7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11744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B0957-FA19-948C-1FBF-33903A068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030FF-55DE-06C1-F1E0-46CDD03B52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BFF0A8-ECC4-CCD8-5FE9-DF44B480B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062B1-511E-C683-8FD9-BA05BC69D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B70A-16BC-4E32-843F-46778F2A696D}" type="datetimeFigureOut">
              <a:rPr lang="en-ZA" smtClean="0"/>
              <a:t>2023/06/14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01439-581F-96EA-BF5C-6E0AB95E6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5DB43-DC59-5F54-9174-F577E5CE9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8367A-4C5B-44BA-8601-4C7B5D339C7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18445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C63879-07BF-E631-36B1-66821002F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B5042-1435-3E1F-A7C6-B6FAF7EA0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01849-C2BE-1ABB-EDA7-0897E05BC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5B70A-16BC-4E32-843F-46778F2A696D}" type="datetimeFigureOut">
              <a:rPr lang="en-ZA" smtClean="0"/>
              <a:t>2023/06/14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BE497-0DBD-2C3A-4945-53F939A289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AD8DF-0DBC-BC2D-2FC6-54201888A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8367A-4C5B-44BA-8601-4C7B5D339C7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8816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1030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817491-85FB-8173-9888-137C9D5B3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9128" y="638089"/>
            <a:ext cx="4818888" cy="147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Programming 1A</a:t>
            </a:r>
            <a:br>
              <a:rPr lang="en-US" sz="5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PROG5121</a:t>
            </a:r>
          </a:p>
        </p:txBody>
      </p:sp>
      <p:pic>
        <p:nvPicPr>
          <p:cNvPr id="1026" name="Picture 2" descr="Java - Free logo icons">
            <a:extLst>
              <a:ext uri="{FF2B5EF4-FFF2-40B4-BE49-F238E27FC236}">
                <a16:creationId xmlns:a16="http://schemas.microsoft.com/office/drawing/2014/main" id="{2EA709A0-6F77-D8B3-B786-6DE3B09B4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936" y="699516"/>
            <a:ext cx="5458968" cy="545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110FD7-87FF-E460-738A-EE24484E1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66014" y="2664886"/>
            <a:ext cx="5892002" cy="35507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800" b="1" dirty="0"/>
              <a:t>Facilitated by </a:t>
            </a:r>
            <a:r>
              <a:rPr lang="en-US" sz="2800" b="1" dirty="0" err="1"/>
              <a:t>Mr</a:t>
            </a:r>
            <a:r>
              <a:rPr lang="en-US" sz="2800" b="1" dirty="0"/>
              <a:t> D S Govender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800" b="1" dirty="0"/>
              <a:t>14 June 2023- 10:00 AM</a:t>
            </a:r>
          </a:p>
        </p:txBody>
      </p:sp>
    </p:spTree>
    <p:extLst>
      <p:ext uri="{BB962C8B-B14F-4D97-AF65-F5344CB8AC3E}">
        <p14:creationId xmlns:p14="http://schemas.microsoft.com/office/powerpoint/2010/main" val="3174591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F73A0B-C1DE-6DA6-E7C4-AA7D4B6EE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094" y="16329"/>
            <a:ext cx="6116550" cy="1807305"/>
          </a:xfrm>
        </p:spPr>
        <p:txBody>
          <a:bodyPr>
            <a:normAutofit/>
          </a:bodyPr>
          <a:lstStyle/>
          <a:p>
            <a:r>
              <a:rPr lang="en-ZA" dirty="0"/>
              <a:t>Learning Unit 6 Theme Breakdown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1AB36B-BF32-0D55-1D6E-E647389815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466" b="-1"/>
          <a:stretch/>
        </p:blipFill>
        <p:spPr>
          <a:xfrm>
            <a:off x="0" y="16329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A47F6-D60E-1FD3-DA4F-604596EDE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518557"/>
            <a:ext cx="10776857" cy="5094514"/>
          </a:xfrm>
        </p:spPr>
        <p:txBody>
          <a:bodyPr>
            <a:normAutofit/>
          </a:bodyPr>
          <a:lstStyle/>
          <a:p>
            <a:r>
              <a:rPr lang="en-US" dirty="0"/>
              <a:t>LO 1: Define an Array</a:t>
            </a:r>
          </a:p>
          <a:p>
            <a:r>
              <a:rPr lang="en-US" dirty="0"/>
              <a:t>LO 2: Declare an Array</a:t>
            </a:r>
          </a:p>
          <a:p>
            <a:r>
              <a:rPr lang="en-US" dirty="0"/>
              <a:t>LO 3: Initialize an Array</a:t>
            </a:r>
          </a:p>
          <a:p>
            <a:r>
              <a:rPr lang="en-US" dirty="0"/>
              <a:t>LO 4: Refer to Array elements</a:t>
            </a:r>
          </a:p>
          <a:p>
            <a:endParaRPr lang="en-US" dirty="0"/>
          </a:p>
          <a:p>
            <a:r>
              <a:rPr lang="en-US" dirty="0"/>
              <a:t>LO 5: Passing Arrays to a method</a:t>
            </a:r>
          </a:p>
          <a:p>
            <a:r>
              <a:rPr lang="en-US" dirty="0"/>
              <a:t>LO 6: Returning Arrays from a Method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34209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3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8C7AF28-DB0F-643F-2ACF-A4D153C3E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Learning Material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C97AC-58D2-F302-BD8F-832A5B4B3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24" y="2851506"/>
            <a:ext cx="7345590" cy="230832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Prescribed textbook:</a:t>
            </a:r>
          </a:p>
          <a:p>
            <a:pPr marL="0" indent="0">
              <a:buNone/>
            </a:pP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Farrell, J. 2019. Java Programming. 9th edition. Cengage Learning.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ZA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 free copy is available on EBSCOhost.</a:t>
            </a:r>
            <a:endParaRPr lang="en-US" sz="24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5629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9AD2A-14A9-0331-35BB-3F29D22C2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it-IT" sz="3700" dirty="0"/>
              <a:t>LO 1: Define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DF6B0-F9BF-4955-0C19-A40033940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3200" dirty="0"/>
              <a:t>What is an array?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07A3B7-9654-E238-9BB5-B6D16E9DB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793" y="2857500"/>
            <a:ext cx="7616150" cy="382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81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99AD2A-14A9-0331-35BB-3F29D22C2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it-IT" sz="3700"/>
              <a:t>LO 2: Declare an Array and LO 3: Initialize an Array</a:t>
            </a:r>
            <a:br>
              <a:rPr lang="it-IT" sz="3700"/>
            </a:br>
            <a:endParaRPr lang="it-IT" sz="3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DF6B0-F9BF-4955-0C19-A40033940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71600"/>
            <a:ext cx="5096934" cy="4805363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indent="0">
              <a:buNone/>
            </a:pPr>
            <a:r>
              <a:rPr lang="en-ZA" sz="1700" dirty="0"/>
              <a:t>int[] numbers = {1, 2, 3, 4, 5};</a:t>
            </a:r>
          </a:p>
          <a:p>
            <a:pPr marL="0" indent="0">
              <a:buNone/>
            </a:pPr>
            <a:endParaRPr lang="en-ZA" sz="1700" dirty="0"/>
          </a:p>
          <a:p>
            <a:pPr marL="0" indent="0">
              <a:buNone/>
            </a:pPr>
            <a:r>
              <a:rPr lang="en-ZA" sz="1700" dirty="0"/>
              <a:t>int[] numbers = new int[5];</a:t>
            </a:r>
          </a:p>
          <a:p>
            <a:pPr marL="0" indent="0">
              <a:buNone/>
            </a:pPr>
            <a:r>
              <a:rPr lang="en-ZA" sz="1700" dirty="0"/>
              <a:t>numbers[0] = 1;</a:t>
            </a:r>
          </a:p>
          <a:p>
            <a:pPr marL="0" indent="0">
              <a:buNone/>
            </a:pPr>
            <a:r>
              <a:rPr lang="en-ZA" sz="1700" dirty="0"/>
              <a:t>numbers[1] = 2;</a:t>
            </a:r>
          </a:p>
          <a:p>
            <a:pPr marL="0" indent="0">
              <a:buNone/>
            </a:pPr>
            <a:r>
              <a:rPr lang="en-ZA" sz="1700" dirty="0"/>
              <a:t>numbers[2] = 3;</a:t>
            </a:r>
          </a:p>
          <a:p>
            <a:pPr marL="0" indent="0">
              <a:buNone/>
            </a:pPr>
            <a:r>
              <a:rPr lang="en-ZA" sz="1700" dirty="0"/>
              <a:t>numbers[3] = 4;</a:t>
            </a:r>
          </a:p>
          <a:p>
            <a:pPr marL="0" indent="0">
              <a:buNone/>
            </a:pPr>
            <a:r>
              <a:rPr lang="en-ZA" sz="1700" dirty="0"/>
              <a:t>numbers[4] = 5;</a:t>
            </a:r>
          </a:p>
          <a:p>
            <a:pPr marL="0" indent="0">
              <a:buNone/>
            </a:pPr>
            <a:endParaRPr lang="en-ZA" sz="1700" dirty="0"/>
          </a:p>
          <a:p>
            <a:pPr marL="0" indent="0">
              <a:buNone/>
            </a:pPr>
            <a:r>
              <a:rPr lang="en-ZA" sz="1700" dirty="0"/>
              <a:t>int[] numbers; </a:t>
            </a:r>
          </a:p>
          <a:p>
            <a:pPr marL="0" indent="0">
              <a:buNone/>
            </a:pPr>
            <a:r>
              <a:rPr lang="en-ZA" sz="1700" dirty="0"/>
              <a:t>numbers = new int[]{1, 2, 3, 4, 5}; </a:t>
            </a:r>
          </a:p>
          <a:p>
            <a:pPr marL="0" indent="0">
              <a:buNone/>
            </a:pPr>
            <a:endParaRPr lang="en-ZA" sz="1700" dirty="0"/>
          </a:p>
          <a:p>
            <a:pPr marL="0" indent="0">
              <a:buNone/>
            </a:pPr>
            <a:endParaRPr lang="en-ZA" sz="1700" dirty="0"/>
          </a:p>
          <a:p>
            <a:pPr marL="0" indent="0">
              <a:buNone/>
            </a:pPr>
            <a:endParaRPr lang="en-US" sz="17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861797-35AB-8DCF-8DEF-3F80A5BB5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866" y="1371600"/>
            <a:ext cx="5096933" cy="4805363"/>
          </a:xfrm>
        </p:spPr>
        <p:txBody>
          <a:bodyPr>
            <a:normAutofit fontScale="85000" lnSpcReduction="20000"/>
          </a:bodyPr>
          <a:lstStyle/>
          <a:p>
            <a:r>
              <a:rPr lang="en-ZA" sz="2000" dirty="0"/>
              <a:t>int[][] matrix = {{1, 2, 3}, {4, 5, 6}, {7, 8, 9}};</a:t>
            </a:r>
          </a:p>
          <a:p>
            <a:endParaRPr lang="en-ZA" sz="2000" dirty="0"/>
          </a:p>
          <a:p>
            <a:r>
              <a:rPr lang="fr-FR" sz="2000" dirty="0" err="1"/>
              <a:t>int</a:t>
            </a:r>
            <a:r>
              <a:rPr lang="fr-FR" sz="2000" dirty="0"/>
              <a:t>[][] matrix = new </a:t>
            </a:r>
            <a:r>
              <a:rPr lang="fr-FR" sz="2000" dirty="0" err="1"/>
              <a:t>int</a:t>
            </a:r>
            <a:r>
              <a:rPr lang="fr-FR" sz="2000" dirty="0"/>
              <a:t>[3][3];</a:t>
            </a:r>
          </a:p>
          <a:p>
            <a:r>
              <a:rPr lang="fr-FR" sz="2000" dirty="0"/>
              <a:t>matrix[0][0] = 1;</a:t>
            </a:r>
          </a:p>
          <a:p>
            <a:r>
              <a:rPr lang="fr-FR" sz="2000" dirty="0"/>
              <a:t>matrix[0][1] = 2;</a:t>
            </a:r>
          </a:p>
          <a:p>
            <a:r>
              <a:rPr lang="fr-FR" sz="2000" dirty="0"/>
              <a:t>matrix[0][2] = 3;</a:t>
            </a:r>
          </a:p>
          <a:p>
            <a:r>
              <a:rPr lang="fr-FR" sz="2000" dirty="0"/>
              <a:t>matrix[1][0] = 4;</a:t>
            </a:r>
          </a:p>
          <a:p>
            <a:r>
              <a:rPr lang="fr-FR" sz="2000" dirty="0"/>
              <a:t>matrix[1][1] = 5;</a:t>
            </a:r>
          </a:p>
          <a:p>
            <a:r>
              <a:rPr lang="fr-FR" sz="2000" dirty="0"/>
              <a:t>matrix[1][2] = 6;</a:t>
            </a:r>
          </a:p>
          <a:p>
            <a:r>
              <a:rPr lang="fr-FR" sz="2000" dirty="0"/>
              <a:t>matrix[2][0] = 7;</a:t>
            </a:r>
          </a:p>
          <a:p>
            <a:r>
              <a:rPr lang="fr-FR" sz="2000" dirty="0"/>
              <a:t>matrix[2][1] = 8;</a:t>
            </a:r>
          </a:p>
          <a:p>
            <a:r>
              <a:rPr lang="fr-FR" sz="2000" dirty="0"/>
              <a:t>matrix[2][2] = 9;</a:t>
            </a:r>
          </a:p>
          <a:p>
            <a:r>
              <a:rPr lang="fr-FR" sz="2000" dirty="0" err="1"/>
              <a:t>int</a:t>
            </a:r>
            <a:r>
              <a:rPr lang="fr-FR" sz="2000" dirty="0"/>
              <a:t>[][] matrix;</a:t>
            </a:r>
          </a:p>
          <a:p>
            <a:endParaRPr lang="fr-FR" sz="2000" dirty="0"/>
          </a:p>
          <a:p>
            <a:r>
              <a:rPr lang="fr-FR" sz="2000" dirty="0"/>
              <a:t>matrix = new </a:t>
            </a:r>
            <a:r>
              <a:rPr lang="fr-FR" sz="2000" dirty="0" err="1"/>
              <a:t>int</a:t>
            </a:r>
            <a:r>
              <a:rPr lang="fr-FR" sz="2000" dirty="0"/>
              <a:t>[][]{{1, 2, 3}, {4, 5, 6}, {7, 8, 9}};</a:t>
            </a:r>
          </a:p>
          <a:p>
            <a:endParaRPr lang="en-ZA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C4D680-546D-60C4-6A4B-42179B7DE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61" y="4469380"/>
            <a:ext cx="5444673" cy="207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877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9AD2A-14A9-0331-35BB-3F29D22C2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ZA" sz="3700" dirty="0"/>
              <a:t>LO 4: Refer to Array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DF6B0-F9BF-4955-0C19-A40033940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ZA" sz="3200" dirty="0"/>
              <a:t>int[] numbers = {1, 2, 3, 4, 5};</a:t>
            </a:r>
          </a:p>
          <a:p>
            <a:pPr marL="0" indent="0">
              <a:buNone/>
            </a:pPr>
            <a:endParaRPr lang="en-ZA" sz="3200" dirty="0"/>
          </a:p>
          <a:p>
            <a:pPr marL="0" indent="0">
              <a:buNone/>
            </a:pPr>
            <a:r>
              <a:rPr lang="en-ZA" sz="3200" dirty="0"/>
              <a:t>int </a:t>
            </a:r>
            <a:r>
              <a:rPr lang="en-ZA" sz="3200" dirty="0" err="1"/>
              <a:t>firstElement</a:t>
            </a:r>
            <a:r>
              <a:rPr lang="en-ZA" sz="3200" dirty="0"/>
              <a:t> = numbers[0]; </a:t>
            </a:r>
          </a:p>
          <a:p>
            <a:pPr marL="0" indent="0">
              <a:buNone/>
            </a:pPr>
            <a:r>
              <a:rPr lang="en-ZA" sz="3200" dirty="0"/>
              <a:t>int </a:t>
            </a:r>
            <a:r>
              <a:rPr lang="en-ZA" sz="3200" dirty="0" err="1"/>
              <a:t>thirdElement</a:t>
            </a:r>
            <a:r>
              <a:rPr lang="en-ZA" sz="3200" dirty="0"/>
              <a:t> = numbers[2]; </a:t>
            </a:r>
          </a:p>
          <a:p>
            <a:pPr marL="0" indent="0">
              <a:buNone/>
            </a:pPr>
            <a:r>
              <a:rPr lang="en-ZA" sz="3200" dirty="0"/>
              <a:t>int </a:t>
            </a:r>
            <a:r>
              <a:rPr lang="en-ZA" sz="3200" dirty="0" err="1"/>
              <a:t>lastElement</a:t>
            </a:r>
            <a:r>
              <a:rPr lang="en-ZA" sz="3200" dirty="0"/>
              <a:t> = numbers[</a:t>
            </a:r>
            <a:r>
              <a:rPr lang="en-ZA" sz="3200" dirty="0" err="1"/>
              <a:t>numbers.length</a:t>
            </a:r>
            <a:r>
              <a:rPr lang="en-ZA" sz="3200" dirty="0"/>
              <a:t> - 1];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932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9AD2A-14A9-0331-35BB-3F29D22C2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ZA" sz="3700" dirty="0"/>
              <a:t>LO 5: Passing Arrays to a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DF6B0-F9BF-4955-0C19-A40033940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fontScale="70000" lnSpcReduction="20000"/>
          </a:bodyPr>
          <a:lstStyle/>
          <a:p>
            <a:pPr marL="0" indent="0">
              <a:buNone/>
            </a:pPr>
            <a:r>
              <a:rPr lang="en-US" sz="3200" dirty="0"/>
              <a:t> int[] numbers = {1, 2, 3, 4, 5};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        // Passing the array to a method</a:t>
            </a:r>
          </a:p>
          <a:p>
            <a:pPr marL="0" indent="0">
              <a:buNone/>
            </a:pPr>
            <a:r>
              <a:rPr lang="en-US" sz="3200" dirty="0"/>
              <a:t>        </a:t>
            </a:r>
            <a:r>
              <a:rPr lang="en-US" sz="3200" dirty="0" err="1"/>
              <a:t>printArray</a:t>
            </a:r>
            <a:r>
              <a:rPr lang="en-US" sz="3200" dirty="0"/>
              <a:t>(numbers);</a:t>
            </a:r>
          </a:p>
          <a:p>
            <a:pPr marL="0" indent="0">
              <a:buNone/>
            </a:pPr>
            <a:r>
              <a:rPr lang="en-US" sz="3200" dirty="0"/>
              <a:t>    }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    public static void </a:t>
            </a:r>
            <a:r>
              <a:rPr lang="en-US" sz="3200" dirty="0" err="1"/>
              <a:t>printArray</a:t>
            </a:r>
            <a:r>
              <a:rPr lang="en-US" sz="3200" dirty="0"/>
              <a:t>(int[] </a:t>
            </a:r>
            <a:r>
              <a:rPr lang="en-US" sz="3200" dirty="0" err="1"/>
              <a:t>arr</a:t>
            </a:r>
            <a:r>
              <a:rPr lang="en-US" sz="3200" dirty="0"/>
              <a:t>) {</a:t>
            </a:r>
          </a:p>
          <a:p>
            <a:pPr marL="0" indent="0">
              <a:buNone/>
            </a:pPr>
            <a:r>
              <a:rPr lang="en-US" sz="3200" dirty="0"/>
              <a:t>        for (int </a:t>
            </a:r>
            <a:r>
              <a:rPr lang="en-US" sz="3200" dirty="0" err="1"/>
              <a:t>i</a:t>
            </a:r>
            <a:r>
              <a:rPr lang="en-US" sz="3200" dirty="0"/>
              <a:t> = 0; </a:t>
            </a:r>
            <a:r>
              <a:rPr lang="en-US" sz="3200" dirty="0" err="1"/>
              <a:t>i</a:t>
            </a:r>
            <a:r>
              <a:rPr lang="en-US" sz="3200" dirty="0"/>
              <a:t> &lt; </a:t>
            </a:r>
            <a:r>
              <a:rPr lang="en-US" sz="3200" dirty="0" err="1"/>
              <a:t>arr.length</a:t>
            </a:r>
            <a:r>
              <a:rPr lang="en-US" sz="3200" dirty="0"/>
              <a:t>; </a:t>
            </a:r>
            <a:r>
              <a:rPr lang="en-US" sz="3200" dirty="0" err="1"/>
              <a:t>i</a:t>
            </a:r>
            <a:r>
              <a:rPr lang="en-US" sz="3200" dirty="0"/>
              <a:t>++) {</a:t>
            </a:r>
          </a:p>
          <a:p>
            <a:pPr marL="0" indent="0">
              <a:buNone/>
            </a:pPr>
            <a:r>
              <a:rPr lang="en-US" sz="3200" dirty="0"/>
              <a:t>            </a:t>
            </a:r>
            <a:r>
              <a:rPr lang="en-US" sz="3200" dirty="0" err="1"/>
              <a:t>System.out.println</a:t>
            </a:r>
            <a:r>
              <a:rPr lang="en-US" sz="3200" dirty="0"/>
              <a:t>(</a:t>
            </a:r>
            <a:r>
              <a:rPr lang="en-US" sz="3200" dirty="0" err="1"/>
              <a:t>arr</a:t>
            </a:r>
            <a:r>
              <a:rPr lang="en-US" sz="3200" dirty="0"/>
              <a:t>[</a:t>
            </a:r>
            <a:r>
              <a:rPr lang="en-US" sz="3200" dirty="0" err="1"/>
              <a:t>i</a:t>
            </a:r>
            <a:r>
              <a:rPr lang="en-US" sz="3200" dirty="0"/>
              <a:t>]);</a:t>
            </a:r>
          </a:p>
          <a:p>
            <a:pPr marL="0" indent="0">
              <a:buNone/>
            </a:pPr>
            <a:r>
              <a:rPr lang="en-US" sz="3200" dirty="0"/>
              <a:t>        }</a:t>
            </a:r>
          </a:p>
          <a:p>
            <a:pPr marL="0" indent="0">
              <a:buNone/>
            </a:pPr>
            <a:r>
              <a:rPr lang="en-US" sz="3200" dirty="0"/>
              <a:t>    }</a:t>
            </a:r>
          </a:p>
          <a:p>
            <a:pPr marL="0" indent="0">
              <a:buNone/>
            </a:pPr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9669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9AD2A-14A9-0331-35BB-3F29D22C2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ZA" sz="3700" dirty="0"/>
              <a:t>LO 6: Returning Arrays from a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DF6B0-F9BF-4955-0C19-A400339402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>
            <a:normAutofit fontScale="85000" lnSpcReduction="20000"/>
          </a:bodyPr>
          <a:lstStyle/>
          <a:p>
            <a:pPr marL="0" indent="0">
              <a:buNone/>
            </a:pPr>
            <a:r>
              <a:rPr lang="en-ZA" sz="3200" dirty="0"/>
              <a:t> int[] numbers = </a:t>
            </a:r>
            <a:r>
              <a:rPr lang="en-ZA" sz="3200" dirty="0" err="1"/>
              <a:t>getNumbers</a:t>
            </a:r>
            <a:r>
              <a:rPr lang="en-ZA" sz="3200" dirty="0"/>
              <a:t>();</a:t>
            </a:r>
          </a:p>
          <a:p>
            <a:pPr marL="0" indent="0">
              <a:buNone/>
            </a:pPr>
            <a:endParaRPr lang="en-ZA" sz="3200" dirty="0"/>
          </a:p>
          <a:p>
            <a:pPr marL="0" indent="0">
              <a:buNone/>
            </a:pPr>
            <a:r>
              <a:rPr lang="en-ZA" sz="3200" dirty="0"/>
              <a:t>        for (int number : numbers) {</a:t>
            </a:r>
          </a:p>
          <a:p>
            <a:pPr marL="0" indent="0">
              <a:buNone/>
            </a:pPr>
            <a:r>
              <a:rPr lang="en-ZA" sz="3200" dirty="0"/>
              <a:t>            </a:t>
            </a:r>
            <a:r>
              <a:rPr lang="en-ZA" sz="3200" dirty="0" err="1"/>
              <a:t>System.out.println</a:t>
            </a:r>
            <a:r>
              <a:rPr lang="en-ZA" sz="3200" dirty="0"/>
              <a:t>(number);</a:t>
            </a:r>
          </a:p>
          <a:p>
            <a:pPr marL="0" indent="0">
              <a:buNone/>
            </a:pPr>
            <a:r>
              <a:rPr lang="en-ZA" sz="3200" dirty="0"/>
              <a:t>            }</a:t>
            </a:r>
          </a:p>
          <a:p>
            <a:pPr marL="0" indent="0">
              <a:buNone/>
            </a:pPr>
            <a:endParaRPr lang="en-ZA" sz="3200" dirty="0"/>
          </a:p>
          <a:p>
            <a:pPr marL="0" indent="0">
              <a:buNone/>
            </a:pPr>
            <a:r>
              <a:rPr lang="en-ZA" sz="3200" dirty="0"/>
              <a:t>    public static int[] </a:t>
            </a:r>
            <a:r>
              <a:rPr lang="en-ZA" sz="3200" dirty="0" err="1"/>
              <a:t>getNumbers</a:t>
            </a:r>
            <a:r>
              <a:rPr lang="en-ZA" sz="3200" dirty="0"/>
              <a:t>() {</a:t>
            </a:r>
          </a:p>
          <a:p>
            <a:pPr marL="0" indent="0">
              <a:buNone/>
            </a:pPr>
            <a:r>
              <a:rPr lang="en-ZA" sz="3200" dirty="0"/>
              <a:t>        int[] numbers = {1, 2, 3, 4, 5};</a:t>
            </a:r>
          </a:p>
          <a:p>
            <a:pPr marL="0" indent="0">
              <a:buNone/>
            </a:pPr>
            <a:r>
              <a:rPr lang="en-ZA" sz="3200" dirty="0"/>
              <a:t>        return numbers;</a:t>
            </a:r>
          </a:p>
          <a:p>
            <a:pPr marL="0" indent="0">
              <a:buNone/>
            </a:pPr>
            <a:r>
              <a:rPr lang="en-ZA" sz="3200" dirty="0"/>
              <a:t>    }</a:t>
            </a:r>
            <a:endParaRPr lang="en-US" sz="32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E4FA51-F5ED-E5DD-28B1-DCB698730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825625"/>
            <a:ext cx="5181600" cy="4351338"/>
          </a:xfrm>
        </p:spPr>
        <p:txBody>
          <a:bodyPr/>
          <a:lstStyle/>
          <a:p>
            <a:r>
              <a:rPr lang="en-ZA" dirty="0"/>
              <a:t>Output</a:t>
            </a:r>
          </a:p>
          <a:p>
            <a:r>
              <a:rPr lang="en-ZA" dirty="0"/>
              <a:t>1</a:t>
            </a:r>
          </a:p>
          <a:p>
            <a:r>
              <a:rPr lang="en-ZA" dirty="0"/>
              <a:t>2</a:t>
            </a:r>
          </a:p>
          <a:p>
            <a:r>
              <a:rPr lang="en-ZA" dirty="0"/>
              <a:t>3</a:t>
            </a:r>
          </a:p>
          <a:p>
            <a:r>
              <a:rPr lang="en-ZA" dirty="0"/>
              <a:t>4</a:t>
            </a:r>
          </a:p>
          <a:p>
            <a:r>
              <a:rPr lang="en-ZA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7049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9AD2A-14A9-0331-35BB-3F29D22C2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2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 b="1" dirty="0"/>
              <a:t>Scenario: </a:t>
            </a:r>
            <a:r>
              <a:rPr lang="en-ZA" sz="4000" b="1" dirty="0">
                <a:solidFill>
                  <a:srgbClr val="374151"/>
                </a:solidFill>
                <a:latin typeface="Söhne"/>
              </a:rPr>
              <a:t>Student Grades </a:t>
            </a:r>
            <a:endParaRPr lang="en-US" sz="3700" b="1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D7B675D-16F6-3DBA-8570-D18ACA9959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7295954"/>
              </p:ext>
            </p:extLst>
          </p:nvPr>
        </p:nvGraphicFramePr>
        <p:xfrm>
          <a:off x="838200" y="996042"/>
          <a:ext cx="10515600" cy="54968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78082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1768</TotalTime>
  <Words>625</Words>
  <Application>Microsoft Office PowerPoint</Application>
  <PresentationFormat>Widescreen</PresentationFormat>
  <Paragraphs>98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Söhne</vt:lpstr>
      <vt:lpstr>Office Theme</vt:lpstr>
      <vt:lpstr>Programming 1A PROG5121</vt:lpstr>
      <vt:lpstr>Learning Unit 6 Theme Breakdown</vt:lpstr>
      <vt:lpstr>Learning Material </vt:lpstr>
      <vt:lpstr>LO 1: Define an Array</vt:lpstr>
      <vt:lpstr>LO 2: Declare an Array and LO 3: Initialize an Array </vt:lpstr>
      <vt:lpstr>LO 4: Refer to Array elements</vt:lpstr>
      <vt:lpstr>LO 5: Passing Arrays to a method</vt:lpstr>
      <vt:lpstr>LO 6: Returning Arrays from a Method</vt:lpstr>
      <vt:lpstr>Scenario: Student Grades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1B PROG6112</dc:title>
  <dc:creator>Denzyl Govender</dc:creator>
  <cp:lastModifiedBy>Denzyl Govender</cp:lastModifiedBy>
  <cp:revision>22</cp:revision>
  <dcterms:created xsi:type="dcterms:W3CDTF">2023-06-06T19:26:53Z</dcterms:created>
  <dcterms:modified xsi:type="dcterms:W3CDTF">2023-06-14T13:24:53Z</dcterms:modified>
</cp:coreProperties>
</file>