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68A53-857C-4DA6-AFAC-3AD714F6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3C5758-B5D4-4AF9-ACA4-D0023CB95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57482-A63C-42A9-A9D1-CE348EAD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2359-F4E6-4116-AE1B-487ED018167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23743-39A5-4008-BE05-0D170438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EBA0D-E03E-4B4C-AF8E-7149AACC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5A43-81BF-438C-8D73-08BD5BB83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36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1CA18-E16F-41EC-8E61-B2347E8B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08F7A2-D5C2-433C-B098-10C6AE4C5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615B1-8780-471C-8DBB-749E0E34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2359-F4E6-4116-AE1B-487ED018167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D75273-EE61-4CDC-81F7-E053F80F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87428-282A-4E78-A1CD-9208D10F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5A43-81BF-438C-8D73-08BD5BB83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34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E17719-848D-4007-8754-4143BED2A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B73ECE-EC30-412C-9AFF-37BF99BEE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E77BE-FAD3-4B96-ABD0-B2D81E5D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2359-F4E6-4116-AE1B-487ED018167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2681B-A175-40E2-A2E5-0FCA02BF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02EC60-7B68-469A-822E-543BB4F7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5A43-81BF-438C-8D73-08BD5BB83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3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095D4-9AB0-4B65-97B2-16205224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96D29-6CAD-44F0-B593-B2B3ACF2F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09B5A-D18E-4A32-85AC-7C89CCAF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2359-F4E6-4116-AE1B-487ED018167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80489-06D0-45A4-B17F-30CD6DA2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C4025-843B-4246-BCCF-C78AF445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5A43-81BF-438C-8D73-08BD5BB83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3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8D9C5-BDA5-4E4A-B77E-F15A9163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20BCD6-A191-4785-8BC6-A0B18FC91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D3DA3-B233-4367-A7EA-15234774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2359-F4E6-4116-AE1B-487ED018167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D5F55-4D77-4EC6-8896-E44EA97E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947AF-9F4D-4911-AA07-A22CA51E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5A43-81BF-438C-8D73-08BD5BB83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5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80867-EF3E-4BFA-9277-36CDEA0C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BBE70-1288-41D5-95DB-F9FB56D17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A6A4F4-141F-4D32-8423-B5DBC7493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ED140C-4AC2-4B36-BFF2-E14C0A46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2359-F4E6-4116-AE1B-487ED018167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28A1BA-EC22-47A7-8472-2203D32A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BE768F-8726-4D9D-90BE-A06C3EB8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5A43-81BF-438C-8D73-08BD5BB83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DF2DA-8399-4F02-9CBC-1104ED97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C2D5AD-2356-4A6F-B597-69B689B24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B810EF-DC45-4D2B-9EB9-CA2FC9235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FC48A3-239D-40A9-BB9D-1DD6DD049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54CE35-203B-4FFA-BCE7-0AB75E021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0A764F-52DB-4DC8-821D-88A5B321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2359-F4E6-4116-AE1B-487ED018167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9AD0E0-83D1-4B2A-A4FD-7EEB4530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C607BD-D0D3-457D-951A-E15D23AC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5A43-81BF-438C-8D73-08BD5BB83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11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68695-1369-4E87-A37E-533B44DA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74E626-660A-4357-B645-BBD360C4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2359-F4E6-4116-AE1B-487ED018167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EFC473-70F5-4410-A326-FF3C14E6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5CCD3E-7A55-481C-9C32-1BEBA0DF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5A43-81BF-438C-8D73-08BD5BB83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67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232867-ED9E-49C0-8A66-FE4D8C30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2359-F4E6-4116-AE1B-487ED018167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480723-78AC-44BC-8D73-DA790A26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CDF688-B835-4558-AB2F-BAC52025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5A43-81BF-438C-8D73-08BD5BB83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32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90487-473A-4FA1-8F9C-A9E8C537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E4A0A-555B-45A5-BB57-6B6DD047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5574F7-5D81-40F3-B882-C7BE89627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6B25BF-4D48-4409-8517-82CB2A68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2359-F4E6-4116-AE1B-487ED018167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22E12D-7EA4-476F-9466-54E1773F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5AEEBE-4912-423C-870C-B2430400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5A43-81BF-438C-8D73-08BD5BB83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53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BA859-DE83-4D59-88DC-63254995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81F142-3898-415E-AFEC-B3D9310A8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6232C1-CF2E-45E8-9222-A88336AC6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0E1952-9824-4415-9148-F882FDE3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2359-F4E6-4116-AE1B-487ED018167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F8D16-9569-417B-A012-0BB47473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004A44-D8F7-46C0-A6E7-6B5D9E01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5A43-81BF-438C-8D73-08BD5BB83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14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893763-B2C3-445C-A548-A2560DB8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2415C4-9046-4A41-8220-F2A9A7635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DE295-29DB-4610-B3D2-B9C56C5D2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82359-F4E6-4116-AE1B-487ED018167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3725CC-285A-4420-8D6B-C7642B34C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8D1E7-026F-4041-BBB5-5DA8D4CE7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75A43-81BF-438C-8D73-08BD5BB83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45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9DACA-0659-477B-956A-22285C9AD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7EACB9-8434-4CBF-892E-B7AD596E7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姚贺源</a:t>
            </a:r>
          </a:p>
        </p:txBody>
      </p:sp>
    </p:spTree>
    <p:extLst>
      <p:ext uri="{BB962C8B-B14F-4D97-AF65-F5344CB8AC3E}">
        <p14:creationId xmlns:p14="http://schemas.microsoft.com/office/powerpoint/2010/main" val="10813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3F62E-0039-42D3-B037-FC4F4BDE8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快照节点的数据结构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DAB0D-E20D-41D5-A6B8-8D4AE10C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这样，只要我们找到了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根目录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对应的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tree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节点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，我们就能还原这个快照了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但是每个快照还需要保存一些额外的元信息，比如作者，注释信息等。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额外抽象出来一种新节点：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commit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节点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Commit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节点就是之前的灰色圆圈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保存了一些信息，如右图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B86568-39E8-43FD-BEC6-E2BC483C8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74" y="5175804"/>
            <a:ext cx="5807926" cy="168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7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5B918-CF19-41FB-8B4D-A2323F83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快照节点的数据结构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2FD39-DF7C-40AD-9201-D824B1858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Commit</a:t>
            </a:r>
            <a:r>
              <a:rPr lang="zh-CN" altLang="en-US" dirty="0"/>
              <a:t>节点同样是二进制存储，</a:t>
            </a:r>
            <a:r>
              <a:rPr lang="en-US" altLang="zh-CN" dirty="0"/>
              <a:t>SHA-1</a:t>
            </a:r>
            <a:r>
              <a:rPr lang="zh-CN" altLang="en-US" dirty="0"/>
              <a:t>命名，同样可以打印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git log </a:t>
            </a:r>
            <a:r>
              <a:rPr lang="zh-CN" altLang="en-US" dirty="0"/>
              <a:t>可以查看目前所有的已知提交，从而获取其</a:t>
            </a:r>
            <a:r>
              <a:rPr lang="en-US" altLang="zh-CN" dirty="0"/>
              <a:t>SHA-1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82FA66-B607-4DA8-B990-79F2036B8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309" y="3931556"/>
            <a:ext cx="7665381" cy="11909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6412C5-AC2F-4821-9EAC-2C19034BA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42" y="5435732"/>
            <a:ext cx="9885714" cy="1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2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A2126-28BE-48D2-8CFF-099C5561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快照节点的数据结构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905E8-3F24-4A5D-A14E-AD568B68D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总之，快照节点就这个样子</a:t>
            </a:r>
            <a:r>
              <a:rPr lang="en-US" altLang="zh-CN" dirty="0"/>
              <a:t>..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0BD720-DF0F-49D9-8CF5-2C2E01951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95" y="2733870"/>
            <a:ext cx="6852609" cy="368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5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63EE5-8007-4C5D-BA56-E0E6CE88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对有向图的操作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3886F-618D-42FF-BA1B-9ADEC0431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1812"/>
          </a:xfrm>
        </p:spPr>
        <p:txBody>
          <a:bodyPr/>
          <a:lstStyle/>
          <a:p>
            <a:r>
              <a:rPr lang="zh-CN" altLang="en-US" dirty="0"/>
              <a:t>还记得</a:t>
            </a:r>
            <a:r>
              <a:rPr lang="en-US" altLang="zh-CN" dirty="0"/>
              <a:t>Git</a:t>
            </a:r>
            <a:r>
              <a:rPr lang="zh-CN" altLang="en-US" dirty="0"/>
              <a:t>把上面的</a:t>
            </a:r>
            <a:r>
              <a:rPr lang="en-US" altLang="zh-CN" dirty="0"/>
              <a:t>commit</a:t>
            </a:r>
            <a:r>
              <a:rPr lang="zh-CN" altLang="en-US" dirty="0"/>
              <a:t>节点组织成了右面的样子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9479A3C-D34A-4073-8D60-A73C9899FD2A}"/>
              </a:ext>
            </a:extLst>
          </p:cNvPr>
          <p:cNvGrpSpPr/>
          <p:nvPr/>
        </p:nvGrpSpPr>
        <p:grpSpPr>
          <a:xfrm>
            <a:off x="7554062" y="2805067"/>
            <a:ext cx="3799738" cy="1247865"/>
            <a:chOff x="838200" y="2181135"/>
            <a:chExt cx="3799738" cy="1247865"/>
          </a:xfrm>
        </p:grpSpPr>
        <p:sp>
          <p:nvSpPr>
            <p:cNvPr id="5" name="流程图: 接点 4">
              <a:extLst>
                <a:ext uri="{FF2B5EF4-FFF2-40B4-BE49-F238E27FC236}">
                  <a16:creationId xmlns:a16="http://schemas.microsoft.com/office/drawing/2014/main" id="{1DC7770C-3BD1-4FFF-BA0F-AB7D7FBFD8F9}"/>
                </a:ext>
              </a:extLst>
            </p:cNvPr>
            <p:cNvSpPr/>
            <p:nvPr/>
          </p:nvSpPr>
          <p:spPr>
            <a:xfrm>
              <a:off x="838200" y="2181136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4B4AEA67-186B-4406-9610-292FCBFD1B5E}"/>
                </a:ext>
              </a:extLst>
            </p:cNvPr>
            <p:cNvSpPr/>
            <p:nvPr/>
          </p:nvSpPr>
          <p:spPr>
            <a:xfrm>
              <a:off x="1963722" y="2181136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接点 6">
              <a:extLst>
                <a:ext uri="{FF2B5EF4-FFF2-40B4-BE49-F238E27FC236}">
                  <a16:creationId xmlns:a16="http://schemas.microsoft.com/office/drawing/2014/main" id="{5080D3D0-56E2-45B0-ADA9-9E041B9A61CF}"/>
                </a:ext>
              </a:extLst>
            </p:cNvPr>
            <p:cNvSpPr/>
            <p:nvPr/>
          </p:nvSpPr>
          <p:spPr>
            <a:xfrm>
              <a:off x="3089244" y="2181135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25C18F61-A448-434E-B638-7981D3A63007}"/>
                </a:ext>
              </a:extLst>
            </p:cNvPr>
            <p:cNvSpPr/>
            <p:nvPr/>
          </p:nvSpPr>
          <p:spPr>
            <a:xfrm>
              <a:off x="3142502" y="3068273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FF78CC4-7CD2-44AE-B2FA-4900FE9DF95C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2332838" y="2361499"/>
              <a:ext cx="756406" cy="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690AAA3C-4A14-4DA4-AC83-C7D82C809021}"/>
                </a:ext>
              </a:extLst>
            </p:cNvPr>
            <p:cNvSpPr/>
            <p:nvPr/>
          </p:nvSpPr>
          <p:spPr>
            <a:xfrm>
              <a:off x="4214766" y="2181135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CC65762E-65D1-4EF8-A7DE-BCD57BDBAC67}"/>
                </a:ext>
              </a:extLst>
            </p:cNvPr>
            <p:cNvSpPr/>
            <p:nvPr/>
          </p:nvSpPr>
          <p:spPr>
            <a:xfrm>
              <a:off x="4268822" y="3068273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4BE395DC-DF57-4BC1-B319-D0D0DC2C8FED}"/>
                </a:ext>
              </a:extLst>
            </p:cNvPr>
            <p:cNvCxnSpPr>
              <a:cxnSpLocks/>
              <a:stCxn id="10" idx="2"/>
              <a:endCxn id="7" idx="6"/>
            </p:cNvCxnSpPr>
            <p:nvPr/>
          </p:nvCxnSpPr>
          <p:spPr>
            <a:xfrm flipH="1">
              <a:off x="3458360" y="2361499"/>
              <a:ext cx="756406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2AF9833-1C7E-41E3-AD1C-B79588AF8350}"/>
                </a:ext>
              </a:extLst>
            </p:cNvPr>
            <p:cNvCxnSpPr>
              <a:cxnSpLocks/>
              <a:stCxn id="6" idx="2"/>
              <a:endCxn id="5" idx="6"/>
            </p:cNvCxnSpPr>
            <p:nvPr/>
          </p:nvCxnSpPr>
          <p:spPr>
            <a:xfrm flipH="1">
              <a:off x="1207316" y="2361500"/>
              <a:ext cx="756406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F03EF6F-6C49-42FE-A8B9-271D69492E8A}"/>
                </a:ext>
              </a:extLst>
            </p:cNvPr>
            <p:cNvCxnSpPr>
              <a:cxnSpLocks/>
              <a:stCxn id="8" idx="1"/>
              <a:endCxn id="6" idx="5"/>
            </p:cNvCxnSpPr>
            <p:nvPr/>
          </p:nvCxnSpPr>
          <p:spPr>
            <a:xfrm flipH="1" flipV="1">
              <a:off x="2278782" y="2489036"/>
              <a:ext cx="917776" cy="63206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42D9BB5-531A-48B3-AFAF-6BA2D736B54A}"/>
                </a:ext>
              </a:extLst>
            </p:cNvPr>
            <p:cNvCxnSpPr>
              <a:cxnSpLocks/>
              <a:stCxn id="11" idx="2"/>
              <a:endCxn id="8" idx="6"/>
            </p:cNvCxnSpPr>
            <p:nvPr/>
          </p:nvCxnSpPr>
          <p:spPr>
            <a:xfrm flipH="1">
              <a:off x="3511618" y="3248637"/>
              <a:ext cx="757204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831E35EC-6B3B-4FBA-977C-5B04A6BFAE9F}"/>
              </a:ext>
            </a:extLst>
          </p:cNvPr>
          <p:cNvSpPr txBox="1">
            <a:spLocks/>
          </p:cNvSpPr>
          <p:nvPr/>
        </p:nvSpPr>
        <p:spPr>
          <a:xfrm>
            <a:off x="838200" y="4140214"/>
            <a:ext cx="10515600" cy="2391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接下来我们研究如何创建这样的有向图</a:t>
            </a:r>
            <a:r>
              <a:rPr lang="en-US" altLang="zh-CN" dirty="0"/>
              <a:t>…?</a:t>
            </a:r>
            <a:endParaRPr lang="zh-CN" altLang="en-US" dirty="0"/>
          </a:p>
        </p:txBody>
      </p:sp>
      <p:sp>
        <p:nvSpPr>
          <p:cNvPr id="17" name="流程图: 离页连接符 16">
            <a:extLst>
              <a:ext uri="{FF2B5EF4-FFF2-40B4-BE49-F238E27FC236}">
                <a16:creationId xmlns:a16="http://schemas.microsoft.com/office/drawing/2014/main" id="{5FAD5A83-5909-4EF7-952F-374481ED2F78}"/>
              </a:ext>
            </a:extLst>
          </p:cNvPr>
          <p:cNvSpPr/>
          <p:nvPr/>
        </p:nvSpPr>
        <p:spPr>
          <a:xfrm>
            <a:off x="10610673" y="2527148"/>
            <a:ext cx="961053" cy="270563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8" name="流程图: 离页连接符 17">
            <a:extLst>
              <a:ext uri="{FF2B5EF4-FFF2-40B4-BE49-F238E27FC236}">
                <a16:creationId xmlns:a16="http://schemas.microsoft.com/office/drawing/2014/main" id="{1B99E979-329A-46ED-81FB-2149B3B39793}"/>
              </a:ext>
            </a:extLst>
          </p:cNvPr>
          <p:cNvSpPr/>
          <p:nvPr/>
        </p:nvSpPr>
        <p:spPr>
          <a:xfrm>
            <a:off x="10430470" y="3421642"/>
            <a:ext cx="1429571" cy="270563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user_branch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939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ED93F-AFD7-4894-B8AE-7FB7816F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对有向图的操作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BE0AD-F030-4326-98B5-DE637E9DD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6987"/>
          </a:xfrm>
        </p:spPr>
        <p:txBody>
          <a:bodyPr/>
          <a:lstStyle/>
          <a:p>
            <a:r>
              <a:rPr lang="zh-CN" altLang="en-US" dirty="0"/>
              <a:t>假设我们通过某些手段，创建了初始的节点</a:t>
            </a:r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13592DF4-4F66-4148-A3A0-DA8DA54CED4A}"/>
              </a:ext>
            </a:extLst>
          </p:cNvPr>
          <p:cNvSpPr/>
          <p:nvPr/>
        </p:nvSpPr>
        <p:spPr>
          <a:xfrm>
            <a:off x="2021009" y="3068273"/>
            <a:ext cx="369116" cy="360727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FE232DA-3038-4AD8-856D-D545333E1E9C}"/>
              </a:ext>
            </a:extLst>
          </p:cNvPr>
          <p:cNvSpPr txBox="1">
            <a:spLocks/>
          </p:cNvSpPr>
          <p:nvPr/>
        </p:nvSpPr>
        <p:spPr>
          <a:xfrm>
            <a:off x="838200" y="3999778"/>
            <a:ext cx="10515600" cy="3016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此时</a:t>
            </a:r>
            <a:r>
              <a:rPr lang="en-US" altLang="zh-CN" dirty="0"/>
              <a:t>Git</a:t>
            </a:r>
            <a:r>
              <a:rPr lang="zh-CN" altLang="en-US" dirty="0"/>
              <a:t>会默认给我们创建两个指针：</a:t>
            </a:r>
            <a:endParaRPr lang="en-US" altLang="zh-CN" dirty="0"/>
          </a:p>
          <a:p>
            <a:pPr lvl="1"/>
            <a:r>
              <a:rPr lang="en-US" altLang="zh-CN" dirty="0"/>
              <a:t>HEAD</a:t>
            </a:r>
            <a:r>
              <a:rPr lang="zh-CN" altLang="en-US" dirty="0"/>
              <a:t>和</a:t>
            </a:r>
            <a:r>
              <a:rPr lang="en-US" altLang="zh-CN" dirty="0"/>
              <a:t>master</a:t>
            </a:r>
          </a:p>
          <a:p>
            <a:pPr lvl="1"/>
            <a:r>
              <a:rPr lang="en-US" altLang="zh-CN" dirty="0"/>
              <a:t>Master</a:t>
            </a:r>
            <a:r>
              <a:rPr lang="zh-CN" altLang="en-US" dirty="0"/>
              <a:t>指向节点，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HEAD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指向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  <a:p>
            <a:pPr marL="457200" lvl="1" indent="0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流程图: 离页连接符 5">
            <a:extLst>
              <a:ext uri="{FF2B5EF4-FFF2-40B4-BE49-F238E27FC236}">
                <a16:creationId xmlns:a16="http://schemas.microsoft.com/office/drawing/2014/main" id="{1A7BDE5E-7EE8-4199-A0E2-EBA16D8E0FFE}"/>
              </a:ext>
            </a:extLst>
          </p:cNvPr>
          <p:cNvSpPr/>
          <p:nvPr/>
        </p:nvSpPr>
        <p:spPr>
          <a:xfrm>
            <a:off x="1347712" y="2772828"/>
            <a:ext cx="1715709" cy="270563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HEAD=master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08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CFEA4-1159-4FEE-BA62-94C40CCF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对有向图的操作</a:t>
            </a:r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D722294A-5EAE-413B-A3D6-981F30DB5995}"/>
              </a:ext>
            </a:extLst>
          </p:cNvPr>
          <p:cNvSpPr/>
          <p:nvPr/>
        </p:nvSpPr>
        <p:spPr>
          <a:xfrm>
            <a:off x="1694437" y="2219187"/>
            <a:ext cx="369116" cy="360727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离页连接符 4">
            <a:extLst>
              <a:ext uri="{FF2B5EF4-FFF2-40B4-BE49-F238E27FC236}">
                <a16:creationId xmlns:a16="http://schemas.microsoft.com/office/drawing/2014/main" id="{31CC1EA1-1B68-42AA-8826-5B492DBDC5F0}"/>
              </a:ext>
            </a:extLst>
          </p:cNvPr>
          <p:cNvSpPr/>
          <p:nvPr/>
        </p:nvSpPr>
        <p:spPr>
          <a:xfrm>
            <a:off x="1021140" y="1923742"/>
            <a:ext cx="1715709" cy="270563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HEAD=master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7D59182-2EBC-41BA-BF1D-AACC11EC8370}"/>
              </a:ext>
            </a:extLst>
          </p:cNvPr>
          <p:cNvSpPr txBox="1">
            <a:spLocks/>
          </p:cNvSpPr>
          <p:nvPr/>
        </p:nvSpPr>
        <p:spPr>
          <a:xfrm>
            <a:off x="838200" y="2769666"/>
            <a:ext cx="10515600" cy="3016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HEAD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的意思是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当前用户处于哪个节点，以及哪个分支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新的节点应该以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HEAD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指向的节点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为父亲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同时新的节点会是当前分支的最后一个节点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514C204-1F5E-441C-AE3C-AE58F3531F39}"/>
              </a:ext>
            </a:extLst>
          </p:cNvPr>
          <p:cNvGrpSpPr/>
          <p:nvPr/>
        </p:nvGrpSpPr>
        <p:grpSpPr>
          <a:xfrm>
            <a:off x="2063553" y="2219187"/>
            <a:ext cx="1604683" cy="360727"/>
            <a:chOff x="2063553" y="2219187"/>
            <a:chExt cx="1604683" cy="360727"/>
          </a:xfrm>
        </p:grpSpPr>
        <p:sp>
          <p:nvSpPr>
            <p:cNvPr id="7" name="流程图: 接点 6">
              <a:extLst>
                <a:ext uri="{FF2B5EF4-FFF2-40B4-BE49-F238E27FC236}">
                  <a16:creationId xmlns:a16="http://schemas.microsoft.com/office/drawing/2014/main" id="{432EF233-CBEA-4B92-9A4E-2D143F724179}"/>
                </a:ext>
              </a:extLst>
            </p:cNvPr>
            <p:cNvSpPr/>
            <p:nvPr/>
          </p:nvSpPr>
          <p:spPr>
            <a:xfrm>
              <a:off x="3299120" y="2219187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3AEE51C-1D28-45DC-A0A0-5FF3C8773D54}"/>
                </a:ext>
              </a:extLst>
            </p:cNvPr>
            <p:cNvCxnSpPr>
              <a:cxnSpLocks/>
              <a:stCxn id="7" idx="2"/>
              <a:endCxn id="4" idx="6"/>
            </p:cNvCxnSpPr>
            <p:nvPr/>
          </p:nvCxnSpPr>
          <p:spPr>
            <a:xfrm flipH="1">
              <a:off x="2063553" y="2399551"/>
              <a:ext cx="1235567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821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0.1319 -1.48148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9183F-DC9C-4FC5-8B17-CE7F8388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对有向图的操作</a:t>
            </a:r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CDB7F77A-B4CB-4B88-BF4D-B43016EC504E}"/>
              </a:ext>
            </a:extLst>
          </p:cNvPr>
          <p:cNvSpPr/>
          <p:nvPr/>
        </p:nvSpPr>
        <p:spPr>
          <a:xfrm>
            <a:off x="1694437" y="2219187"/>
            <a:ext cx="369116" cy="360727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4F27CB3-9733-4710-B9A5-55DCB25EE3F7}"/>
              </a:ext>
            </a:extLst>
          </p:cNvPr>
          <p:cNvGrpSpPr/>
          <p:nvPr/>
        </p:nvGrpSpPr>
        <p:grpSpPr>
          <a:xfrm>
            <a:off x="2063553" y="2219187"/>
            <a:ext cx="1604683" cy="360727"/>
            <a:chOff x="2063553" y="2219187"/>
            <a:chExt cx="1604683" cy="360727"/>
          </a:xfrm>
        </p:grpSpPr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8E84A470-BA56-41E4-A4A5-3FE04FED1B00}"/>
                </a:ext>
              </a:extLst>
            </p:cNvPr>
            <p:cNvSpPr/>
            <p:nvPr/>
          </p:nvSpPr>
          <p:spPr>
            <a:xfrm>
              <a:off x="3299120" y="2219187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4A19F03-E3F6-45E6-8970-02A48EC2254F}"/>
                </a:ext>
              </a:extLst>
            </p:cNvPr>
            <p:cNvCxnSpPr>
              <a:cxnSpLocks/>
              <a:stCxn id="6" idx="2"/>
              <a:endCxn id="4" idx="6"/>
            </p:cNvCxnSpPr>
            <p:nvPr/>
          </p:nvCxnSpPr>
          <p:spPr>
            <a:xfrm flipH="1">
              <a:off x="2063553" y="2399551"/>
              <a:ext cx="1235567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流程图: 离页连接符 7">
            <a:extLst>
              <a:ext uri="{FF2B5EF4-FFF2-40B4-BE49-F238E27FC236}">
                <a16:creationId xmlns:a16="http://schemas.microsoft.com/office/drawing/2014/main" id="{2F1B1992-2C00-4AF0-9B15-DDC4441E9B6E}"/>
              </a:ext>
            </a:extLst>
          </p:cNvPr>
          <p:cNvSpPr/>
          <p:nvPr/>
        </p:nvSpPr>
        <p:spPr>
          <a:xfrm>
            <a:off x="2625823" y="1909838"/>
            <a:ext cx="1715709" cy="270563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HEAD=master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554920A-EFA2-4526-B816-40004B25E11C}"/>
              </a:ext>
            </a:extLst>
          </p:cNvPr>
          <p:cNvSpPr txBox="1">
            <a:spLocks/>
          </p:cNvSpPr>
          <p:nvPr/>
        </p:nvSpPr>
        <p:spPr>
          <a:xfrm>
            <a:off x="838200" y="3108413"/>
            <a:ext cx="10515600" cy="3016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使用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git branch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可以在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HEAD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位置创建一个新的分支指针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8DEC7A2-BC5E-44C1-ACDE-879A797E00E5}"/>
              </a:ext>
            </a:extLst>
          </p:cNvPr>
          <p:cNvGrpSpPr/>
          <p:nvPr/>
        </p:nvGrpSpPr>
        <p:grpSpPr>
          <a:xfrm>
            <a:off x="2681336" y="2614398"/>
            <a:ext cx="1715709" cy="369332"/>
            <a:chOff x="2625823" y="2749678"/>
            <a:chExt cx="1715709" cy="369332"/>
          </a:xfrm>
        </p:grpSpPr>
        <p:sp>
          <p:nvSpPr>
            <p:cNvPr id="10" name="流程图: 离页连接符 9">
              <a:extLst>
                <a:ext uri="{FF2B5EF4-FFF2-40B4-BE49-F238E27FC236}">
                  <a16:creationId xmlns:a16="http://schemas.microsoft.com/office/drawing/2014/main" id="{AC321404-BC18-4A33-BB70-D6EBDDA88D2E}"/>
                </a:ext>
              </a:extLst>
            </p:cNvPr>
            <p:cNvSpPr/>
            <p:nvPr/>
          </p:nvSpPr>
          <p:spPr>
            <a:xfrm rot="10800000">
              <a:off x="2625823" y="2799063"/>
              <a:ext cx="1715709" cy="270563"/>
            </a:xfrm>
            <a:prstGeom prst="flowChartOffpageConnector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6E1F4F1-C922-4B82-AEAB-E0DA10C865FE}"/>
                </a:ext>
              </a:extLst>
            </p:cNvPr>
            <p:cNvSpPr txBox="1"/>
            <p:nvPr/>
          </p:nvSpPr>
          <p:spPr>
            <a:xfrm>
              <a:off x="2851901" y="2749678"/>
              <a:ext cx="1390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</a:rPr>
                <a:t>test_branch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6DB2A1-7ACA-47FE-A8B4-4B68E66C14DC}"/>
              </a:ext>
            </a:extLst>
          </p:cNvPr>
          <p:cNvGrpSpPr/>
          <p:nvPr/>
        </p:nvGrpSpPr>
        <p:grpSpPr>
          <a:xfrm>
            <a:off x="1878995" y="4616833"/>
            <a:ext cx="7959611" cy="1508421"/>
            <a:chOff x="1878995" y="4616833"/>
            <a:chExt cx="7959611" cy="1508421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6978FDC-718A-403A-80DE-152E87349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8995" y="4616833"/>
              <a:ext cx="7959611" cy="1508421"/>
            </a:xfrm>
            <a:prstGeom prst="rect">
              <a:avLst/>
            </a:prstGeom>
          </p:spPr>
        </p:pic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6EA67231-CF85-4EC9-867E-FCF2BF4EEF1D}"/>
                </a:ext>
              </a:extLst>
            </p:cNvPr>
            <p:cNvSpPr/>
            <p:nvPr/>
          </p:nvSpPr>
          <p:spPr>
            <a:xfrm>
              <a:off x="7081935" y="4870580"/>
              <a:ext cx="2379306" cy="223934"/>
            </a:xfrm>
            <a:prstGeom prst="roundRect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956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228E0-EAC4-47BC-A670-6BCE0FD4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对有向图的操作</a:t>
            </a:r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2192062D-1A21-4B0B-BFC2-A748A201D20B}"/>
              </a:ext>
            </a:extLst>
          </p:cNvPr>
          <p:cNvSpPr/>
          <p:nvPr/>
        </p:nvSpPr>
        <p:spPr>
          <a:xfrm>
            <a:off x="1694437" y="2219187"/>
            <a:ext cx="369116" cy="360727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09BD1BC-9726-40E3-8DAC-B0119F80E684}"/>
              </a:ext>
            </a:extLst>
          </p:cNvPr>
          <p:cNvGrpSpPr/>
          <p:nvPr/>
        </p:nvGrpSpPr>
        <p:grpSpPr>
          <a:xfrm>
            <a:off x="2063553" y="2219187"/>
            <a:ext cx="1604683" cy="360727"/>
            <a:chOff x="2063553" y="2219187"/>
            <a:chExt cx="1604683" cy="360727"/>
          </a:xfrm>
        </p:grpSpPr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1DD1148C-BB79-472E-AC4A-40DD79E7B329}"/>
                </a:ext>
              </a:extLst>
            </p:cNvPr>
            <p:cNvSpPr/>
            <p:nvPr/>
          </p:nvSpPr>
          <p:spPr>
            <a:xfrm>
              <a:off x="3299120" y="2219187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9810CCC8-DC9F-4897-AEDB-65DA408A91E6}"/>
                </a:ext>
              </a:extLst>
            </p:cNvPr>
            <p:cNvCxnSpPr>
              <a:cxnSpLocks/>
              <a:stCxn id="6" idx="2"/>
              <a:endCxn id="4" idx="6"/>
            </p:cNvCxnSpPr>
            <p:nvPr/>
          </p:nvCxnSpPr>
          <p:spPr>
            <a:xfrm flipH="1">
              <a:off x="2063553" y="2399551"/>
              <a:ext cx="1235567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流程图: 离页连接符 7">
            <a:extLst>
              <a:ext uri="{FF2B5EF4-FFF2-40B4-BE49-F238E27FC236}">
                <a16:creationId xmlns:a16="http://schemas.microsoft.com/office/drawing/2014/main" id="{4EDB32D4-3E01-495A-AD96-FF32315A83E5}"/>
              </a:ext>
            </a:extLst>
          </p:cNvPr>
          <p:cNvSpPr/>
          <p:nvPr/>
        </p:nvSpPr>
        <p:spPr>
          <a:xfrm>
            <a:off x="2625823" y="1909838"/>
            <a:ext cx="1715709" cy="270563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HEAD=master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9D087D6-C3DD-416E-BEA2-0358740E90B0}"/>
              </a:ext>
            </a:extLst>
          </p:cNvPr>
          <p:cNvGrpSpPr/>
          <p:nvPr/>
        </p:nvGrpSpPr>
        <p:grpSpPr>
          <a:xfrm>
            <a:off x="2681336" y="2614398"/>
            <a:ext cx="1715709" cy="369332"/>
            <a:chOff x="2625823" y="2749678"/>
            <a:chExt cx="1715709" cy="369332"/>
          </a:xfrm>
        </p:grpSpPr>
        <p:sp>
          <p:nvSpPr>
            <p:cNvPr id="10" name="流程图: 离页连接符 9">
              <a:extLst>
                <a:ext uri="{FF2B5EF4-FFF2-40B4-BE49-F238E27FC236}">
                  <a16:creationId xmlns:a16="http://schemas.microsoft.com/office/drawing/2014/main" id="{D1644D9A-6CAD-43B7-960C-8E81491701AE}"/>
                </a:ext>
              </a:extLst>
            </p:cNvPr>
            <p:cNvSpPr/>
            <p:nvPr/>
          </p:nvSpPr>
          <p:spPr>
            <a:xfrm rot="10800000">
              <a:off x="2625823" y="2799063"/>
              <a:ext cx="1715709" cy="270563"/>
            </a:xfrm>
            <a:prstGeom prst="flowChartOffpageConnector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B3D6847-9499-4D89-9BC5-8CFD4BEC3917}"/>
                </a:ext>
              </a:extLst>
            </p:cNvPr>
            <p:cNvSpPr txBox="1"/>
            <p:nvPr/>
          </p:nvSpPr>
          <p:spPr>
            <a:xfrm>
              <a:off x="2851901" y="2749678"/>
              <a:ext cx="1390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</a:rPr>
                <a:t>test_branch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B111157-4162-4DDC-86A0-D7902F0DC329}"/>
              </a:ext>
            </a:extLst>
          </p:cNvPr>
          <p:cNvSpPr txBox="1">
            <a:spLocks/>
          </p:cNvSpPr>
          <p:nvPr/>
        </p:nvSpPr>
        <p:spPr>
          <a:xfrm>
            <a:off x="838200" y="3108413"/>
            <a:ext cx="10515600" cy="3016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由于此时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HEAD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仍然指向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分支，所以新的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commit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和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test_branch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没有任何关系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71DF8AB-8D85-4D23-8F8A-0A87F8130966}"/>
              </a:ext>
            </a:extLst>
          </p:cNvPr>
          <p:cNvGrpSpPr/>
          <p:nvPr/>
        </p:nvGrpSpPr>
        <p:grpSpPr>
          <a:xfrm>
            <a:off x="3668236" y="2230864"/>
            <a:ext cx="1604683" cy="360727"/>
            <a:chOff x="2063553" y="2219187"/>
            <a:chExt cx="1604683" cy="360727"/>
          </a:xfrm>
        </p:grpSpPr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DF52FB4E-7171-4D24-8CD0-AB5537262C3E}"/>
                </a:ext>
              </a:extLst>
            </p:cNvPr>
            <p:cNvSpPr/>
            <p:nvPr/>
          </p:nvSpPr>
          <p:spPr>
            <a:xfrm>
              <a:off x="3299120" y="2219187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1821301-FB72-4461-BD14-BD793D71B4AD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2063553" y="2399551"/>
              <a:ext cx="1235567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67FE6E57-6977-448F-BCC7-C403B877B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2" y="4401455"/>
            <a:ext cx="7888949" cy="237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9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85185E-6 L 0.13073 0.0009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8C06D-2C99-4B7E-BBE6-5590E3BD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对有向图的操作</a:t>
            </a:r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94434414-FE64-4651-A964-3727764D2ED9}"/>
              </a:ext>
            </a:extLst>
          </p:cNvPr>
          <p:cNvSpPr/>
          <p:nvPr/>
        </p:nvSpPr>
        <p:spPr>
          <a:xfrm>
            <a:off x="1694437" y="2219187"/>
            <a:ext cx="369116" cy="360727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2D6B1A6-0EE1-43BB-9B6E-6794CFECD405}"/>
              </a:ext>
            </a:extLst>
          </p:cNvPr>
          <p:cNvGrpSpPr/>
          <p:nvPr/>
        </p:nvGrpSpPr>
        <p:grpSpPr>
          <a:xfrm>
            <a:off x="2446055" y="2593002"/>
            <a:ext cx="2457748" cy="646331"/>
            <a:chOff x="2625823" y="2748912"/>
            <a:chExt cx="1974023" cy="646331"/>
          </a:xfrm>
        </p:grpSpPr>
        <p:sp>
          <p:nvSpPr>
            <p:cNvPr id="19" name="流程图: 离页连接符 18">
              <a:extLst>
                <a:ext uri="{FF2B5EF4-FFF2-40B4-BE49-F238E27FC236}">
                  <a16:creationId xmlns:a16="http://schemas.microsoft.com/office/drawing/2014/main" id="{92485CF3-FACE-41C3-98CF-1AD16352D82D}"/>
                </a:ext>
              </a:extLst>
            </p:cNvPr>
            <p:cNvSpPr/>
            <p:nvPr/>
          </p:nvSpPr>
          <p:spPr>
            <a:xfrm rot="10800000">
              <a:off x="2625823" y="2799063"/>
              <a:ext cx="1715709" cy="270563"/>
            </a:xfrm>
            <a:prstGeom prst="flowChartOffpageConnector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F2429DA-DC5D-48D4-B12E-4CC3A173CE32}"/>
                </a:ext>
              </a:extLst>
            </p:cNvPr>
            <p:cNvSpPr txBox="1"/>
            <p:nvPr/>
          </p:nvSpPr>
          <p:spPr>
            <a:xfrm>
              <a:off x="2625823" y="2748912"/>
              <a:ext cx="19740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HEAD=</a:t>
              </a:r>
              <a:r>
                <a:rPr lang="en-US" altLang="zh-CN" dirty="0" err="1">
                  <a:solidFill>
                    <a:schemeClr val="bg1"/>
                  </a:solidFill>
                </a:rPr>
                <a:t>test_branch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1AEDC6C-0BCD-43BC-B08A-C3D6F1E13678}"/>
              </a:ext>
            </a:extLst>
          </p:cNvPr>
          <p:cNvGrpSpPr/>
          <p:nvPr/>
        </p:nvGrpSpPr>
        <p:grpSpPr>
          <a:xfrm>
            <a:off x="2063553" y="2219187"/>
            <a:ext cx="1604683" cy="360727"/>
            <a:chOff x="2063553" y="2219187"/>
            <a:chExt cx="1604683" cy="360727"/>
          </a:xfrm>
        </p:grpSpPr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7B6260B0-C760-47AB-A880-A29502380A09}"/>
                </a:ext>
              </a:extLst>
            </p:cNvPr>
            <p:cNvSpPr/>
            <p:nvPr/>
          </p:nvSpPr>
          <p:spPr>
            <a:xfrm>
              <a:off x="3299120" y="2219187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0BA8BDB4-8932-4FD1-A6D6-8154563372A2}"/>
                </a:ext>
              </a:extLst>
            </p:cNvPr>
            <p:cNvCxnSpPr>
              <a:cxnSpLocks/>
              <a:stCxn id="6" idx="2"/>
              <a:endCxn id="4" idx="6"/>
            </p:cNvCxnSpPr>
            <p:nvPr/>
          </p:nvCxnSpPr>
          <p:spPr>
            <a:xfrm flipH="1">
              <a:off x="2063553" y="2399551"/>
              <a:ext cx="1235567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流程图: 离页连接符 7">
            <a:extLst>
              <a:ext uri="{FF2B5EF4-FFF2-40B4-BE49-F238E27FC236}">
                <a16:creationId xmlns:a16="http://schemas.microsoft.com/office/drawing/2014/main" id="{F932081C-4440-44C2-A945-238555B2EEE2}"/>
              </a:ext>
            </a:extLst>
          </p:cNvPr>
          <p:cNvSpPr/>
          <p:nvPr/>
        </p:nvSpPr>
        <p:spPr>
          <a:xfrm>
            <a:off x="4230506" y="1909874"/>
            <a:ext cx="1715709" cy="270563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HEAD=master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7E5930A-D3BF-4F3C-82B4-331A53DDBC79}"/>
              </a:ext>
            </a:extLst>
          </p:cNvPr>
          <p:cNvGrpSpPr/>
          <p:nvPr/>
        </p:nvGrpSpPr>
        <p:grpSpPr>
          <a:xfrm>
            <a:off x="2681336" y="2614398"/>
            <a:ext cx="1715709" cy="369332"/>
            <a:chOff x="2625823" y="2749678"/>
            <a:chExt cx="1715709" cy="369332"/>
          </a:xfrm>
        </p:grpSpPr>
        <p:sp>
          <p:nvSpPr>
            <p:cNvPr id="10" name="流程图: 离页连接符 9">
              <a:extLst>
                <a:ext uri="{FF2B5EF4-FFF2-40B4-BE49-F238E27FC236}">
                  <a16:creationId xmlns:a16="http://schemas.microsoft.com/office/drawing/2014/main" id="{3E985A06-4765-41C6-98D9-697DB3B59D7C}"/>
                </a:ext>
              </a:extLst>
            </p:cNvPr>
            <p:cNvSpPr/>
            <p:nvPr/>
          </p:nvSpPr>
          <p:spPr>
            <a:xfrm rot="10800000">
              <a:off x="2625823" y="2799063"/>
              <a:ext cx="1715709" cy="270563"/>
            </a:xfrm>
            <a:prstGeom prst="flowChartOffpageConnector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7426EA0-2B8C-4048-91A6-CED743296060}"/>
                </a:ext>
              </a:extLst>
            </p:cNvPr>
            <p:cNvSpPr txBox="1"/>
            <p:nvPr/>
          </p:nvSpPr>
          <p:spPr>
            <a:xfrm>
              <a:off x="2851901" y="2749678"/>
              <a:ext cx="1390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</a:rPr>
                <a:t>test_branch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227123E-0EBF-49BB-A5F9-E2DD5E997CA8}"/>
              </a:ext>
            </a:extLst>
          </p:cNvPr>
          <p:cNvGrpSpPr/>
          <p:nvPr/>
        </p:nvGrpSpPr>
        <p:grpSpPr>
          <a:xfrm>
            <a:off x="3668236" y="2230864"/>
            <a:ext cx="1604683" cy="360727"/>
            <a:chOff x="2063553" y="2219187"/>
            <a:chExt cx="1604683" cy="360727"/>
          </a:xfrm>
        </p:grpSpPr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B3198813-D6E2-474D-B7C1-A652DAB809AD}"/>
                </a:ext>
              </a:extLst>
            </p:cNvPr>
            <p:cNvSpPr/>
            <p:nvPr/>
          </p:nvSpPr>
          <p:spPr>
            <a:xfrm>
              <a:off x="3299120" y="2219187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71D573B-7515-4B6C-BDD2-174E4A32FB81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2063553" y="2399551"/>
              <a:ext cx="1235567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BBD0E35B-AE1A-48E2-B9C0-1FF07308F7C4}"/>
              </a:ext>
            </a:extLst>
          </p:cNvPr>
          <p:cNvSpPr txBox="1">
            <a:spLocks/>
          </p:cNvSpPr>
          <p:nvPr/>
        </p:nvSpPr>
        <p:spPr>
          <a:xfrm>
            <a:off x="838200" y="3874271"/>
            <a:ext cx="10515600" cy="3016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更改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HEAD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的指令是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git checkout </a:t>
            </a: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test_branch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流程图: 离页连接符 16">
            <a:extLst>
              <a:ext uri="{FF2B5EF4-FFF2-40B4-BE49-F238E27FC236}">
                <a16:creationId xmlns:a16="http://schemas.microsoft.com/office/drawing/2014/main" id="{03400340-DF23-458A-ACF2-417BE3C4D909}"/>
              </a:ext>
            </a:extLst>
          </p:cNvPr>
          <p:cNvSpPr/>
          <p:nvPr/>
        </p:nvSpPr>
        <p:spPr>
          <a:xfrm>
            <a:off x="4230506" y="1944358"/>
            <a:ext cx="1715709" cy="270563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37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8C06D-2C99-4B7E-BBE6-5590E3BD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对有向图的操作</a:t>
            </a:r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94434414-FE64-4651-A964-3727764D2ED9}"/>
              </a:ext>
            </a:extLst>
          </p:cNvPr>
          <p:cNvSpPr/>
          <p:nvPr/>
        </p:nvSpPr>
        <p:spPr>
          <a:xfrm>
            <a:off x="1694437" y="2219187"/>
            <a:ext cx="369116" cy="360727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2D6B1A6-0EE1-43BB-9B6E-6794CFECD405}"/>
              </a:ext>
            </a:extLst>
          </p:cNvPr>
          <p:cNvGrpSpPr/>
          <p:nvPr/>
        </p:nvGrpSpPr>
        <p:grpSpPr>
          <a:xfrm>
            <a:off x="2446055" y="2593002"/>
            <a:ext cx="2457748" cy="646331"/>
            <a:chOff x="2625823" y="2748912"/>
            <a:chExt cx="1974023" cy="646331"/>
          </a:xfrm>
        </p:grpSpPr>
        <p:sp>
          <p:nvSpPr>
            <p:cNvPr id="19" name="流程图: 离页连接符 18">
              <a:extLst>
                <a:ext uri="{FF2B5EF4-FFF2-40B4-BE49-F238E27FC236}">
                  <a16:creationId xmlns:a16="http://schemas.microsoft.com/office/drawing/2014/main" id="{92485CF3-FACE-41C3-98CF-1AD16352D82D}"/>
                </a:ext>
              </a:extLst>
            </p:cNvPr>
            <p:cNvSpPr/>
            <p:nvPr/>
          </p:nvSpPr>
          <p:spPr>
            <a:xfrm rot="10800000">
              <a:off x="2625823" y="2799063"/>
              <a:ext cx="1715709" cy="270563"/>
            </a:xfrm>
            <a:prstGeom prst="flowChartOffpageConnector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F2429DA-DC5D-48D4-B12E-4CC3A173CE32}"/>
                </a:ext>
              </a:extLst>
            </p:cNvPr>
            <p:cNvSpPr txBox="1"/>
            <p:nvPr/>
          </p:nvSpPr>
          <p:spPr>
            <a:xfrm>
              <a:off x="2625823" y="2748912"/>
              <a:ext cx="19740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HEAD=</a:t>
              </a:r>
              <a:r>
                <a:rPr lang="en-US" altLang="zh-CN" dirty="0" err="1">
                  <a:solidFill>
                    <a:schemeClr val="bg1"/>
                  </a:solidFill>
                </a:rPr>
                <a:t>test_branch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1AEDC6C-0BCD-43BC-B08A-C3D6F1E13678}"/>
              </a:ext>
            </a:extLst>
          </p:cNvPr>
          <p:cNvGrpSpPr/>
          <p:nvPr/>
        </p:nvGrpSpPr>
        <p:grpSpPr>
          <a:xfrm>
            <a:off x="2063553" y="2219187"/>
            <a:ext cx="1604683" cy="360727"/>
            <a:chOff x="2063553" y="2219187"/>
            <a:chExt cx="1604683" cy="360727"/>
          </a:xfrm>
        </p:grpSpPr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7B6260B0-C760-47AB-A880-A29502380A09}"/>
                </a:ext>
              </a:extLst>
            </p:cNvPr>
            <p:cNvSpPr/>
            <p:nvPr/>
          </p:nvSpPr>
          <p:spPr>
            <a:xfrm>
              <a:off x="3299120" y="2219187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0BA8BDB4-8932-4FD1-A6D6-8154563372A2}"/>
                </a:ext>
              </a:extLst>
            </p:cNvPr>
            <p:cNvCxnSpPr>
              <a:cxnSpLocks/>
              <a:stCxn id="6" idx="2"/>
              <a:endCxn id="4" idx="6"/>
            </p:cNvCxnSpPr>
            <p:nvPr/>
          </p:nvCxnSpPr>
          <p:spPr>
            <a:xfrm flipH="1">
              <a:off x="2063553" y="2399551"/>
              <a:ext cx="1235567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227123E-0EBF-49BB-A5F9-E2DD5E997CA8}"/>
              </a:ext>
            </a:extLst>
          </p:cNvPr>
          <p:cNvGrpSpPr/>
          <p:nvPr/>
        </p:nvGrpSpPr>
        <p:grpSpPr>
          <a:xfrm>
            <a:off x="3668236" y="2230864"/>
            <a:ext cx="1604683" cy="360727"/>
            <a:chOff x="2063553" y="2219187"/>
            <a:chExt cx="1604683" cy="360727"/>
          </a:xfrm>
        </p:grpSpPr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B3198813-D6E2-474D-B7C1-A652DAB809AD}"/>
                </a:ext>
              </a:extLst>
            </p:cNvPr>
            <p:cNvSpPr/>
            <p:nvPr/>
          </p:nvSpPr>
          <p:spPr>
            <a:xfrm>
              <a:off x="3299120" y="2219187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71D573B-7515-4B6C-BDD2-174E4A32FB81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2063553" y="2399551"/>
              <a:ext cx="1235567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BBD0E35B-AE1A-48E2-B9C0-1FF07308F7C4}"/>
              </a:ext>
            </a:extLst>
          </p:cNvPr>
          <p:cNvSpPr txBox="1">
            <a:spLocks/>
          </p:cNvSpPr>
          <p:nvPr/>
        </p:nvSpPr>
        <p:spPr>
          <a:xfrm>
            <a:off x="838200" y="3874271"/>
            <a:ext cx="10515600" cy="3016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更改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HEAD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的指令是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git checkout </a:t>
            </a: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test_branch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此时，新的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commit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会是</a:t>
            </a:r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</a:rPr>
              <a:t>test_branch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的节点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流程图: 离页连接符 16">
            <a:extLst>
              <a:ext uri="{FF2B5EF4-FFF2-40B4-BE49-F238E27FC236}">
                <a16:creationId xmlns:a16="http://schemas.microsoft.com/office/drawing/2014/main" id="{03400340-DF23-458A-ACF2-417BE3C4D909}"/>
              </a:ext>
            </a:extLst>
          </p:cNvPr>
          <p:cNvSpPr/>
          <p:nvPr/>
        </p:nvSpPr>
        <p:spPr>
          <a:xfrm>
            <a:off x="4230506" y="1944358"/>
            <a:ext cx="1715709" cy="270563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D34030D-545A-4482-872B-A11F9BD8DED7}"/>
              </a:ext>
            </a:extLst>
          </p:cNvPr>
          <p:cNvGrpSpPr/>
          <p:nvPr/>
        </p:nvGrpSpPr>
        <p:grpSpPr>
          <a:xfrm>
            <a:off x="3614180" y="2527087"/>
            <a:ext cx="1667014" cy="712246"/>
            <a:chOff x="2001222" y="1867668"/>
            <a:chExt cx="1667014" cy="712246"/>
          </a:xfrm>
        </p:grpSpPr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16E6F2E8-B328-4A3B-A50E-8EB57ACDF0BC}"/>
                </a:ext>
              </a:extLst>
            </p:cNvPr>
            <p:cNvSpPr/>
            <p:nvPr/>
          </p:nvSpPr>
          <p:spPr>
            <a:xfrm>
              <a:off x="3299120" y="2219187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D22054D-0AE4-4999-9C43-DD7BD077B9B4}"/>
                </a:ext>
              </a:extLst>
            </p:cNvPr>
            <p:cNvCxnSpPr>
              <a:cxnSpLocks/>
              <a:stCxn id="22" idx="2"/>
              <a:endCxn id="6" idx="5"/>
            </p:cNvCxnSpPr>
            <p:nvPr/>
          </p:nvCxnSpPr>
          <p:spPr>
            <a:xfrm flipH="1" flipV="1">
              <a:off x="2001222" y="1867668"/>
              <a:ext cx="1297898" cy="531883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19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0.14076 0.0921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F330E-57D0-4F68-AA7F-64E088EE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5143D-5B99-487E-9865-5001172E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：版本控制软件</a:t>
            </a:r>
            <a:endParaRPr lang="en-US" altLang="zh-CN" dirty="0"/>
          </a:p>
          <a:p>
            <a:pPr lvl="1"/>
            <a:r>
              <a:rPr lang="zh-CN" altLang="en-US" dirty="0"/>
              <a:t>对不同时间的文件夹情况拍一个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快照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用时间和逻辑关系组织快照，附上修改者和修改时间等信息</a:t>
            </a:r>
            <a:endParaRPr lang="en-US" altLang="zh-CN" dirty="0"/>
          </a:p>
          <a:p>
            <a:pPr lvl="1"/>
            <a:r>
              <a:rPr lang="zh-CN" altLang="en-US" dirty="0"/>
              <a:t>同一个</a:t>
            </a:r>
            <a:r>
              <a:rPr lang="en-US" altLang="zh-CN" dirty="0"/>
              <a:t>Git</a:t>
            </a:r>
            <a:r>
              <a:rPr lang="zh-CN" altLang="en-US" dirty="0"/>
              <a:t>仓库可以保存在不同的地方，互相之间可以毫无干系</a:t>
            </a:r>
          </a:p>
        </p:txBody>
      </p:sp>
    </p:spTree>
    <p:extLst>
      <p:ext uri="{BB962C8B-B14F-4D97-AF65-F5344CB8AC3E}">
        <p14:creationId xmlns:p14="http://schemas.microsoft.com/office/powerpoint/2010/main" val="1744126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8C06D-2C99-4B7E-BBE6-5590E3BD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如何创建新节点？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BBD0E35B-AE1A-48E2-B9C0-1FF07308F7C4}"/>
              </a:ext>
            </a:extLst>
          </p:cNvPr>
          <p:cNvSpPr txBox="1">
            <a:spLocks/>
          </p:cNvSpPr>
          <p:nvPr/>
        </p:nvSpPr>
        <p:spPr>
          <a:xfrm>
            <a:off x="838200" y="1539862"/>
            <a:ext cx="10515600" cy="4678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我们理解了节点的数据结构，指针的运作方式，接下来我们要讲如何创建一个新的节点？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最简单的情况就是我们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修改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了某些文件，希望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为这些文件创建新的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blob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节点或树节点，然后组织一个新的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commit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节点。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08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14C74-368C-4949-BE1D-83F9D4A2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如何创建新节点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3D955-B468-4A75-8F95-9758226BF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首先拿到一个空的文件夹，我们将其初始化成一个</a:t>
            </a:r>
            <a:r>
              <a:rPr lang="en-US" altLang="zh-CN" dirty="0"/>
              <a:t>Git</a:t>
            </a:r>
            <a:r>
              <a:rPr lang="zh-CN" altLang="en-US" dirty="0"/>
              <a:t>仓库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此时里面是没有</a:t>
            </a:r>
            <a:r>
              <a:rPr lang="en-US" altLang="zh-CN" dirty="0"/>
              <a:t>commit</a:t>
            </a:r>
            <a:r>
              <a:rPr lang="zh-CN" altLang="en-US" dirty="0"/>
              <a:t>节点的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402818-4790-4CE6-A54F-E0ECE31FE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06" y="2693411"/>
            <a:ext cx="9595463" cy="5338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9C859A-3412-4CF2-B71C-ABD425B54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806" y="3733175"/>
            <a:ext cx="5695238" cy="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2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E34BA-1C15-429D-9349-CF59399A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如何创建新节点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4C52E-2784-4808-9CD2-50DD17437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接下来我们创建一个</a:t>
            </a:r>
            <a:r>
              <a:rPr lang="en-US" altLang="zh-CN" dirty="0"/>
              <a:t>a.txt</a:t>
            </a:r>
            <a:r>
              <a:rPr lang="zh-CN" altLang="en-US" dirty="0"/>
              <a:t>文件，并输入</a:t>
            </a:r>
            <a:r>
              <a:rPr lang="en-US" altLang="zh-CN" dirty="0"/>
              <a:t>hello world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我们试图把这个更改创建成节点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git commit –m “</a:t>
            </a: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init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FE006D-3DD9-4B99-94AE-E3D6C4535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08" y="2713847"/>
            <a:ext cx="6066667" cy="10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1543294-6135-4C9B-BD2C-E32A72D29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108" y="4602069"/>
            <a:ext cx="7314286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4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DF970-EDC3-4D7F-A6D7-1466519F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如何创建新节点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7A00C6-F56E-458F-84C4-E64AB4298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Git</a:t>
            </a:r>
            <a:r>
              <a:rPr lang="zh-CN" altLang="en-US" dirty="0"/>
              <a:t>的反应是：我知道你的更改，但是这个更改是不纳入版本管理的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为什么不是默认工作区所有更改都纳入版本管理？</a:t>
            </a:r>
            <a:endParaRPr lang="en-US" altLang="zh-CN" dirty="0"/>
          </a:p>
          <a:p>
            <a:pPr lvl="1"/>
            <a:r>
              <a:rPr lang="zh-CN" altLang="en-US" dirty="0"/>
              <a:t>因为</a:t>
            </a:r>
            <a:r>
              <a:rPr lang="en-US" altLang="zh-CN" dirty="0"/>
              <a:t>Commit</a:t>
            </a:r>
            <a:r>
              <a:rPr lang="zh-CN" altLang="en-US" dirty="0"/>
              <a:t>节点很难更改</a:t>
            </a:r>
            <a:endParaRPr lang="en-US" altLang="zh-CN" dirty="0"/>
          </a:p>
          <a:p>
            <a:pPr lvl="2"/>
            <a:r>
              <a:rPr lang="zh-CN" altLang="en-US" dirty="0"/>
              <a:t>而</a:t>
            </a:r>
            <a:r>
              <a:rPr lang="en-US" altLang="zh-CN" dirty="0"/>
              <a:t>Debug</a:t>
            </a:r>
            <a:r>
              <a:rPr lang="zh-CN" altLang="en-US" dirty="0"/>
              <a:t>时很多语句是临时的</a:t>
            </a:r>
            <a:endParaRPr lang="en-US" altLang="zh-CN" dirty="0"/>
          </a:p>
          <a:p>
            <a:pPr lvl="2"/>
            <a:r>
              <a:rPr lang="zh-CN" altLang="en-US" dirty="0"/>
              <a:t>如果纳入</a:t>
            </a:r>
            <a:r>
              <a:rPr lang="en-US" altLang="zh-CN" dirty="0"/>
              <a:t>commit</a:t>
            </a:r>
            <a:r>
              <a:rPr lang="zh-CN" altLang="en-US" dirty="0"/>
              <a:t>节点，后面还得加个</a:t>
            </a:r>
            <a:r>
              <a:rPr lang="en-US" altLang="zh-CN" dirty="0"/>
              <a:t>commit</a:t>
            </a:r>
            <a:r>
              <a:rPr lang="zh-CN" altLang="en-US" dirty="0"/>
              <a:t>节点用来删除这些语句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67B15D-A137-40E8-94EB-A7AD3F0B3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857" y="2427038"/>
            <a:ext cx="7314286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8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5C66B-A4C5-4EAB-9D93-D2ACA7A4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如何创建新节点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5AF00-A61A-4A22-8038-552F954F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故而</a:t>
            </a:r>
            <a:r>
              <a:rPr lang="en-US" altLang="zh-CN" dirty="0"/>
              <a:t>Git</a:t>
            </a:r>
            <a:r>
              <a:rPr lang="zh-CN" altLang="en-US" dirty="0"/>
              <a:t>设立了暂存区</a:t>
            </a:r>
            <a:r>
              <a:rPr lang="en-US" altLang="zh-CN" dirty="0"/>
              <a:t>(stage)</a:t>
            </a:r>
            <a:r>
              <a:rPr lang="zh-CN" altLang="en-US" dirty="0"/>
              <a:t>，用来存储确实需要纳入版本管理的部分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需要先将更改</a:t>
            </a:r>
            <a:r>
              <a:rPr lang="en-US" altLang="zh-CN" dirty="0"/>
              <a:t>add</a:t>
            </a:r>
            <a:r>
              <a:rPr lang="zh-CN" altLang="en-US" dirty="0"/>
              <a:t>进暂存区，然后将暂存区</a:t>
            </a:r>
            <a:r>
              <a:rPr lang="en-US" altLang="zh-CN" dirty="0"/>
              <a:t>commit</a:t>
            </a:r>
            <a:r>
              <a:rPr lang="zh-CN" altLang="en-US" dirty="0"/>
              <a:t>进</a:t>
            </a:r>
            <a:r>
              <a:rPr lang="en-US" altLang="zh-CN" dirty="0"/>
              <a:t>Git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C449AE-CBB1-4A99-BF72-60DF370FB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819" y="2834627"/>
            <a:ext cx="4657143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5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C0573-2F65-4F82-8F05-342CAB58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如何创建新节点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9748A-CD2F-40EB-AC96-0DBA89E8F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 add a.txt</a:t>
            </a:r>
            <a:r>
              <a:rPr lang="zh-CN" altLang="en-US" dirty="0"/>
              <a:t> 可以将</a:t>
            </a:r>
            <a:r>
              <a:rPr lang="en-US" altLang="zh-CN" dirty="0"/>
              <a:t>a.txt</a:t>
            </a:r>
            <a:r>
              <a:rPr lang="zh-CN" altLang="en-US" dirty="0"/>
              <a:t>的所有更改全存入暂存区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git add –p a.txt </a:t>
            </a:r>
            <a:r>
              <a:rPr lang="zh-CN" altLang="en-US" dirty="0"/>
              <a:t>可以选择将</a:t>
            </a:r>
            <a:r>
              <a:rPr lang="en-US" altLang="zh-CN" dirty="0"/>
              <a:t>a.txt</a:t>
            </a:r>
            <a:r>
              <a:rPr lang="zh-CN" altLang="en-US" dirty="0"/>
              <a:t>的哪些更改纳入暂存区</a:t>
            </a:r>
            <a:r>
              <a:rPr lang="en-US" altLang="zh-CN" dirty="0"/>
              <a:t>(</a:t>
            </a:r>
            <a:r>
              <a:rPr lang="zh-CN" altLang="en-US" dirty="0"/>
              <a:t>交互界面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61380A-2A4A-44B5-A3AD-B01A9341C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58" y="4035710"/>
            <a:ext cx="6285714" cy="2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88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22D8C-CC13-491D-AB31-89895DD1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更方便的命令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71AD4-078A-4FB0-836A-8DAF662E1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很多命令都可以合并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git branch test</a:t>
            </a:r>
            <a:r>
              <a:rPr lang="zh-CN" altLang="en-US" dirty="0"/>
              <a:t>只会创建分支，却不会移动</a:t>
            </a:r>
            <a:r>
              <a:rPr lang="en-US" altLang="zh-CN" dirty="0"/>
              <a:t>HEAD</a:t>
            </a:r>
          </a:p>
          <a:p>
            <a:pPr lvl="1"/>
            <a:r>
              <a:rPr lang="zh-CN" altLang="en-US" dirty="0"/>
              <a:t>需要 </a:t>
            </a:r>
            <a:r>
              <a:rPr lang="en-US" altLang="zh-CN" dirty="0"/>
              <a:t>git branch test; git checkout test</a:t>
            </a:r>
          </a:p>
          <a:p>
            <a:pPr lvl="1"/>
            <a:r>
              <a:rPr lang="zh-CN" altLang="en-US" dirty="0"/>
              <a:t>而 </a:t>
            </a:r>
            <a:r>
              <a:rPr lang="en-US" altLang="zh-CN" dirty="0"/>
              <a:t>git checkout –b test </a:t>
            </a:r>
            <a:r>
              <a:rPr lang="zh-CN" altLang="en-US" dirty="0"/>
              <a:t>等价于这两条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git add .  (</a:t>
            </a:r>
            <a:r>
              <a:rPr lang="zh-CN" altLang="en-US" dirty="0"/>
              <a:t>提交所有更改</a:t>
            </a:r>
            <a:r>
              <a:rPr lang="en-US" altLang="zh-CN" dirty="0"/>
              <a:t>) </a:t>
            </a:r>
            <a:r>
              <a:rPr lang="zh-CN" altLang="en-US" dirty="0"/>
              <a:t>和 </a:t>
            </a:r>
            <a:r>
              <a:rPr lang="en-US" altLang="zh-CN" dirty="0"/>
              <a:t>git commit </a:t>
            </a:r>
            <a:r>
              <a:rPr lang="zh-CN" altLang="en-US" dirty="0"/>
              <a:t>可以合并成 </a:t>
            </a:r>
            <a:r>
              <a:rPr lang="en-US" altLang="zh-CN" dirty="0"/>
              <a:t>git commit –a </a:t>
            </a:r>
          </a:p>
          <a:p>
            <a:endParaRPr lang="en-US" altLang="zh-CN" dirty="0"/>
          </a:p>
          <a:p>
            <a:r>
              <a:rPr lang="zh-CN" altLang="en-US" dirty="0"/>
              <a:t>或者还没讲的</a:t>
            </a:r>
            <a:r>
              <a:rPr lang="en-US" altLang="zh-CN" dirty="0"/>
              <a:t>git pull = git fetch + git merge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57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4CC96-9E06-46AE-91DA-6CBCD6DE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远程分支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DD4DF-405C-4D13-8311-A6FB8AC2C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从上面我们可以看到，</a:t>
            </a:r>
            <a:r>
              <a:rPr lang="en-US" altLang="zh-CN" dirty="0"/>
              <a:t>Git</a:t>
            </a:r>
            <a:r>
              <a:rPr lang="zh-CN" altLang="en-US" dirty="0"/>
              <a:t>的本体是一个有向图，不同的分支只是不同的指针罢了。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所谓的远程分支也不过是一个普通的指针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区别就是需要使用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git </a:t>
            </a: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fecth</a:t>
            </a:r>
            <a:r>
              <a:rPr lang="zh-CN" altLang="en-US" dirty="0"/>
              <a:t>获取完整的有向图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038CD5A-349C-4393-A12D-C61B95C2A95E}"/>
              </a:ext>
            </a:extLst>
          </p:cNvPr>
          <p:cNvGrpSpPr/>
          <p:nvPr/>
        </p:nvGrpSpPr>
        <p:grpSpPr>
          <a:xfrm>
            <a:off x="7800856" y="4252049"/>
            <a:ext cx="4305979" cy="2227230"/>
            <a:chOff x="1637357" y="3949733"/>
            <a:chExt cx="4305979" cy="2227230"/>
          </a:xfrm>
        </p:grpSpPr>
        <p:sp>
          <p:nvSpPr>
            <p:cNvPr id="5" name="流程图: 接点 4">
              <a:extLst>
                <a:ext uri="{FF2B5EF4-FFF2-40B4-BE49-F238E27FC236}">
                  <a16:creationId xmlns:a16="http://schemas.microsoft.com/office/drawing/2014/main" id="{247B0AE4-1858-4AA6-A6EE-F2568C2361B8}"/>
                </a:ext>
              </a:extLst>
            </p:cNvPr>
            <p:cNvSpPr/>
            <p:nvPr/>
          </p:nvSpPr>
          <p:spPr>
            <a:xfrm>
              <a:off x="1637357" y="4929099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4F0C06E9-532E-4F5C-8FAD-6534C9F696C3}"/>
                </a:ext>
              </a:extLst>
            </p:cNvPr>
            <p:cNvSpPr/>
            <p:nvPr/>
          </p:nvSpPr>
          <p:spPr>
            <a:xfrm>
              <a:off x="2762879" y="4929099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接点 6">
              <a:extLst>
                <a:ext uri="{FF2B5EF4-FFF2-40B4-BE49-F238E27FC236}">
                  <a16:creationId xmlns:a16="http://schemas.microsoft.com/office/drawing/2014/main" id="{9CBC6CB4-8F61-4E59-8323-D8A4F3B6D993}"/>
                </a:ext>
              </a:extLst>
            </p:cNvPr>
            <p:cNvSpPr/>
            <p:nvPr/>
          </p:nvSpPr>
          <p:spPr>
            <a:xfrm>
              <a:off x="3888401" y="4929098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82263E99-710C-4661-A637-666DD1D79DD6}"/>
                </a:ext>
              </a:extLst>
            </p:cNvPr>
            <p:cNvSpPr/>
            <p:nvPr/>
          </p:nvSpPr>
          <p:spPr>
            <a:xfrm>
              <a:off x="3941659" y="5816236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EF424F2-7E2A-42DE-AA50-D6401B8DB88B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131995" y="5109462"/>
              <a:ext cx="756406" cy="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F3D888AC-5171-4631-9947-56D1CC7B1221}"/>
                </a:ext>
              </a:extLst>
            </p:cNvPr>
            <p:cNvSpPr/>
            <p:nvPr/>
          </p:nvSpPr>
          <p:spPr>
            <a:xfrm>
              <a:off x="5013923" y="4929098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A1BF7216-B48B-4734-AB73-50EBDFA3727C}"/>
                </a:ext>
              </a:extLst>
            </p:cNvPr>
            <p:cNvSpPr/>
            <p:nvPr/>
          </p:nvSpPr>
          <p:spPr>
            <a:xfrm>
              <a:off x="5067979" y="5816236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39779FD-29A0-42F0-97F1-933A025F4BD8}"/>
                </a:ext>
              </a:extLst>
            </p:cNvPr>
            <p:cNvCxnSpPr>
              <a:cxnSpLocks/>
              <a:stCxn id="10" idx="2"/>
              <a:endCxn id="7" idx="6"/>
            </p:cNvCxnSpPr>
            <p:nvPr/>
          </p:nvCxnSpPr>
          <p:spPr>
            <a:xfrm flipH="1">
              <a:off x="4257517" y="5109462"/>
              <a:ext cx="756406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01AAF559-0D6D-4147-8E87-014F35C485F5}"/>
                </a:ext>
              </a:extLst>
            </p:cNvPr>
            <p:cNvCxnSpPr>
              <a:cxnSpLocks/>
              <a:stCxn id="6" idx="2"/>
              <a:endCxn id="5" idx="6"/>
            </p:cNvCxnSpPr>
            <p:nvPr/>
          </p:nvCxnSpPr>
          <p:spPr>
            <a:xfrm flipH="1">
              <a:off x="2006473" y="5109463"/>
              <a:ext cx="756406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3B1FF8C-0697-4776-8E2F-58D93A59CABB}"/>
                </a:ext>
              </a:extLst>
            </p:cNvPr>
            <p:cNvCxnSpPr>
              <a:cxnSpLocks/>
              <a:stCxn id="8" idx="1"/>
              <a:endCxn id="6" idx="5"/>
            </p:cNvCxnSpPr>
            <p:nvPr/>
          </p:nvCxnSpPr>
          <p:spPr>
            <a:xfrm flipH="1" flipV="1">
              <a:off x="3077939" y="5236999"/>
              <a:ext cx="917776" cy="63206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6E65C9C-F054-4138-B315-101514BB2A1E}"/>
                </a:ext>
              </a:extLst>
            </p:cNvPr>
            <p:cNvCxnSpPr>
              <a:cxnSpLocks/>
              <a:stCxn id="11" idx="2"/>
              <a:endCxn id="8" idx="6"/>
            </p:cNvCxnSpPr>
            <p:nvPr/>
          </p:nvCxnSpPr>
          <p:spPr>
            <a:xfrm flipH="1">
              <a:off x="4310775" y="5996600"/>
              <a:ext cx="757204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流程图: 离页连接符 15">
              <a:extLst>
                <a:ext uri="{FF2B5EF4-FFF2-40B4-BE49-F238E27FC236}">
                  <a16:creationId xmlns:a16="http://schemas.microsoft.com/office/drawing/2014/main" id="{5A55A58F-4540-4531-BD5F-9EDF60583602}"/>
                </a:ext>
              </a:extLst>
            </p:cNvPr>
            <p:cNvSpPr/>
            <p:nvPr/>
          </p:nvSpPr>
          <p:spPr>
            <a:xfrm>
              <a:off x="4693968" y="4651179"/>
              <a:ext cx="961053" cy="270563"/>
            </a:xfrm>
            <a:prstGeom prst="flowChartOffpageConnector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master</a:t>
              </a:r>
              <a:endParaRPr lang="zh-CN" altLang="en-US" dirty="0"/>
            </a:p>
          </p:txBody>
        </p:sp>
        <p:sp>
          <p:nvSpPr>
            <p:cNvPr id="17" name="流程图: 离页连接符 16">
              <a:extLst>
                <a:ext uri="{FF2B5EF4-FFF2-40B4-BE49-F238E27FC236}">
                  <a16:creationId xmlns:a16="http://schemas.microsoft.com/office/drawing/2014/main" id="{9266D603-75A0-4B96-B48B-B482EE8F32A7}"/>
                </a:ext>
              </a:extLst>
            </p:cNvPr>
            <p:cNvSpPr/>
            <p:nvPr/>
          </p:nvSpPr>
          <p:spPr>
            <a:xfrm>
              <a:off x="4513765" y="5545673"/>
              <a:ext cx="1429571" cy="270563"/>
            </a:xfrm>
            <a:prstGeom prst="flowChartOffpageConnector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user_branch</a:t>
              </a:r>
              <a:endParaRPr lang="zh-CN" altLang="en-US" dirty="0"/>
            </a:p>
          </p:txBody>
        </p: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630DD88E-6A86-4713-B6A8-8E897703FB12}"/>
                </a:ext>
              </a:extLst>
            </p:cNvPr>
            <p:cNvSpPr/>
            <p:nvPr/>
          </p:nvSpPr>
          <p:spPr>
            <a:xfrm>
              <a:off x="3888400" y="4283046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3DAB3850-9205-4F8E-8A35-03E48FA620D0}"/>
                </a:ext>
              </a:extLst>
            </p:cNvPr>
            <p:cNvCxnSpPr>
              <a:cxnSpLocks/>
              <a:stCxn id="18" idx="2"/>
              <a:endCxn id="6" idx="7"/>
            </p:cNvCxnSpPr>
            <p:nvPr/>
          </p:nvCxnSpPr>
          <p:spPr>
            <a:xfrm flipH="1">
              <a:off x="3077939" y="4463410"/>
              <a:ext cx="810461" cy="51851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流程图: 离页连接符 20">
              <a:extLst>
                <a:ext uri="{FF2B5EF4-FFF2-40B4-BE49-F238E27FC236}">
                  <a16:creationId xmlns:a16="http://schemas.microsoft.com/office/drawing/2014/main" id="{34007B33-D04B-46C7-9217-C1B8700D5F62}"/>
                </a:ext>
              </a:extLst>
            </p:cNvPr>
            <p:cNvSpPr/>
            <p:nvPr/>
          </p:nvSpPr>
          <p:spPr>
            <a:xfrm>
              <a:off x="3285621" y="3949733"/>
              <a:ext cx="1681192" cy="270563"/>
            </a:xfrm>
            <a:prstGeom prst="flowChartOffpageConnector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origin/master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9508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4CC96-9E06-46AE-91DA-6CBCD6DE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远程分支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247B0AE4-1858-4AA6-A6EE-F2568C2361B8}"/>
              </a:ext>
            </a:extLst>
          </p:cNvPr>
          <p:cNvSpPr/>
          <p:nvPr/>
        </p:nvSpPr>
        <p:spPr>
          <a:xfrm>
            <a:off x="838200" y="3294751"/>
            <a:ext cx="369116" cy="360727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4F0C06E9-532E-4F5C-8FAD-6534C9F696C3}"/>
              </a:ext>
            </a:extLst>
          </p:cNvPr>
          <p:cNvSpPr/>
          <p:nvPr/>
        </p:nvSpPr>
        <p:spPr>
          <a:xfrm>
            <a:off x="1963722" y="3294751"/>
            <a:ext cx="369116" cy="360727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9CBC6CB4-8F61-4E59-8323-D8A4F3B6D993}"/>
              </a:ext>
            </a:extLst>
          </p:cNvPr>
          <p:cNvSpPr/>
          <p:nvPr/>
        </p:nvSpPr>
        <p:spPr>
          <a:xfrm>
            <a:off x="3089244" y="3294750"/>
            <a:ext cx="369116" cy="360727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82263E99-710C-4661-A637-666DD1D79DD6}"/>
              </a:ext>
            </a:extLst>
          </p:cNvPr>
          <p:cNvSpPr/>
          <p:nvPr/>
        </p:nvSpPr>
        <p:spPr>
          <a:xfrm>
            <a:off x="3142502" y="4181888"/>
            <a:ext cx="369116" cy="360727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EF424F2-7E2A-42DE-AA50-D6401B8DB88B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332838" y="3475114"/>
            <a:ext cx="756406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F3D888AC-5171-4631-9947-56D1CC7B1221}"/>
              </a:ext>
            </a:extLst>
          </p:cNvPr>
          <p:cNvSpPr/>
          <p:nvPr/>
        </p:nvSpPr>
        <p:spPr>
          <a:xfrm>
            <a:off x="4214766" y="3294750"/>
            <a:ext cx="369116" cy="360727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A1BF7216-B48B-4734-AB73-50EBDFA3727C}"/>
              </a:ext>
            </a:extLst>
          </p:cNvPr>
          <p:cNvSpPr/>
          <p:nvPr/>
        </p:nvSpPr>
        <p:spPr>
          <a:xfrm>
            <a:off x="4268822" y="4181888"/>
            <a:ext cx="369116" cy="360727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39779FD-29A0-42F0-97F1-933A025F4BD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3458360" y="3475114"/>
            <a:ext cx="75640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1AAF559-0D6D-4147-8E87-014F35C485F5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207316" y="3475115"/>
            <a:ext cx="75640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3B1FF8C-0697-4776-8E2F-58D93A59CABB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278782" y="3602651"/>
            <a:ext cx="917776" cy="6320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6E65C9C-F054-4138-B315-101514BB2A1E}"/>
              </a:ext>
            </a:extLst>
          </p:cNvPr>
          <p:cNvCxnSpPr>
            <a:cxnSpLocks/>
            <a:stCxn id="11" idx="2"/>
            <a:endCxn id="8" idx="6"/>
          </p:cNvCxnSpPr>
          <p:nvPr/>
        </p:nvCxnSpPr>
        <p:spPr>
          <a:xfrm flipH="1">
            <a:off x="3511618" y="4362252"/>
            <a:ext cx="75720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流程图: 离页连接符 15">
            <a:extLst>
              <a:ext uri="{FF2B5EF4-FFF2-40B4-BE49-F238E27FC236}">
                <a16:creationId xmlns:a16="http://schemas.microsoft.com/office/drawing/2014/main" id="{5A55A58F-4540-4531-BD5F-9EDF60583602}"/>
              </a:ext>
            </a:extLst>
          </p:cNvPr>
          <p:cNvSpPr/>
          <p:nvPr/>
        </p:nvSpPr>
        <p:spPr>
          <a:xfrm>
            <a:off x="3894811" y="3016831"/>
            <a:ext cx="961053" cy="270563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7" name="流程图: 离页连接符 16">
            <a:extLst>
              <a:ext uri="{FF2B5EF4-FFF2-40B4-BE49-F238E27FC236}">
                <a16:creationId xmlns:a16="http://schemas.microsoft.com/office/drawing/2014/main" id="{9266D603-75A0-4B96-B48B-B482EE8F32A7}"/>
              </a:ext>
            </a:extLst>
          </p:cNvPr>
          <p:cNvSpPr/>
          <p:nvPr/>
        </p:nvSpPr>
        <p:spPr>
          <a:xfrm>
            <a:off x="3714608" y="3911325"/>
            <a:ext cx="1429571" cy="270563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user_branch</a:t>
            </a:r>
            <a:endParaRPr lang="zh-CN" altLang="en-US" dirty="0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630DD88E-6A86-4713-B6A8-8E897703FB12}"/>
              </a:ext>
            </a:extLst>
          </p:cNvPr>
          <p:cNvSpPr/>
          <p:nvPr/>
        </p:nvSpPr>
        <p:spPr>
          <a:xfrm>
            <a:off x="3089243" y="2648698"/>
            <a:ext cx="369116" cy="360727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DAB3850-9205-4F8E-8A35-03E48FA620D0}"/>
              </a:ext>
            </a:extLst>
          </p:cNvPr>
          <p:cNvCxnSpPr>
            <a:cxnSpLocks/>
            <a:stCxn id="18" idx="2"/>
            <a:endCxn id="6" idx="7"/>
          </p:cNvCxnSpPr>
          <p:nvPr/>
        </p:nvCxnSpPr>
        <p:spPr>
          <a:xfrm flipH="1">
            <a:off x="2278782" y="2829062"/>
            <a:ext cx="810461" cy="51851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流程图: 离页连接符 20">
            <a:extLst>
              <a:ext uri="{FF2B5EF4-FFF2-40B4-BE49-F238E27FC236}">
                <a16:creationId xmlns:a16="http://schemas.microsoft.com/office/drawing/2014/main" id="{34007B33-D04B-46C7-9217-C1B8700D5F62}"/>
              </a:ext>
            </a:extLst>
          </p:cNvPr>
          <p:cNvSpPr/>
          <p:nvPr/>
        </p:nvSpPr>
        <p:spPr>
          <a:xfrm>
            <a:off x="2486464" y="2315385"/>
            <a:ext cx="1681192" cy="270563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origin/master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17CD348-BFE8-4F14-B198-887A7583E7D5}"/>
              </a:ext>
            </a:extLst>
          </p:cNvPr>
          <p:cNvGrpSpPr/>
          <p:nvPr/>
        </p:nvGrpSpPr>
        <p:grpSpPr>
          <a:xfrm>
            <a:off x="3458359" y="2829062"/>
            <a:ext cx="2260132" cy="826415"/>
            <a:chOff x="3458359" y="2829062"/>
            <a:chExt cx="2260132" cy="826415"/>
          </a:xfrm>
        </p:grpSpPr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97B760CC-35C9-45E8-90FF-F67F572B6057}"/>
                </a:ext>
              </a:extLst>
            </p:cNvPr>
            <p:cNvSpPr/>
            <p:nvPr/>
          </p:nvSpPr>
          <p:spPr>
            <a:xfrm>
              <a:off x="5349375" y="3294750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6C40E23-809D-40A7-9C04-42B3371BB681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4592969" y="3475114"/>
              <a:ext cx="756406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35DA935-C73C-4E69-B4A9-5C9B45F77B59}"/>
                </a:ext>
              </a:extLst>
            </p:cNvPr>
            <p:cNvCxnSpPr>
              <a:cxnSpLocks/>
              <a:stCxn id="22" idx="1"/>
              <a:endCxn id="18" idx="6"/>
            </p:cNvCxnSpPr>
            <p:nvPr/>
          </p:nvCxnSpPr>
          <p:spPr>
            <a:xfrm flipH="1" flipV="1">
              <a:off x="3458359" y="2829062"/>
              <a:ext cx="1945072" cy="518515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FEB621B4-AE5C-400B-9D68-618A374A889F}"/>
              </a:ext>
            </a:extLst>
          </p:cNvPr>
          <p:cNvSpPr txBox="1"/>
          <p:nvPr/>
        </p:nvSpPr>
        <p:spPr>
          <a:xfrm>
            <a:off x="6096000" y="1814420"/>
            <a:ext cx="55642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然后再</a:t>
            </a:r>
            <a:r>
              <a:rPr lang="en-US" altLang="zh-CN" sz="3200" dirty="0"/>
              <a:t>Merge</a:t>
            </a:r>
            <a:r>
              <a:rPr lang="zh-CN" altLang="en-US" sz="3200" dirty="0"/>
              <a:t>一下，就可以了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当然最后还得把自己现在的有向图</a:t>
            </a:r>
            <a:r>
              <a:rPr lang="en-US" altLang="zh-CN" sz="3200" dirty="0"/>
              <a:t>push</a:t>
            </a:r>
            <a:r>
              <a:rPr lang="zh-CN" altLang="en-US" sz="3200" dirty="0"/>
              <a:t>到远程分支</a:t>
            </a:r>
          </a:p>
        </p:txBody>
      </p:sp>
    </p:spTree>
    <p:extLst>
      <p:ext uri="{BB962C8B-B14F-4D97-AF65-F5344CB8AC3E}">
        <p14:creationId xmlns:p14="http://schemas.microsoft.com/office/powerpoint/2010/main" val="278801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09649 0.0023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43D5F-BF15-414D-BEBF-C62AA389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当代人类</a:t>
            </a:r>
            <a:r>
              <a:rPr lang="en-US" altLang="zh-CN" dirty="0"/>
              <a:t>Git</a:t>
            </a:r>
            <a:r>
              <a:rPr lang="zh-CN" altLang="en-US" dirty="0"/>
              <a:t>行为大赏</a:t>
            </a:r>
          </a:p>
        </p:txBody>
      </p:sp>
      <p:pic>
        <p:nvPicPr>
          <p:cNvPr id="1026" name="Picture 2" descr="xkcd 1597">
            <a:extLst>
              <a:ext uri="{FF2B5EF4-FFF2-40B4-BE49-F238E27FC236}">
                <a16:creationId xmlns:a16="http://schemas.microsoft.com/office/drawing/2014/main" id="{ED5909B0-4491-41F4-B43B-B0FE2A0EFA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8238"/>
            <a:ext cx="300406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367D560-B511-4268-BDD7-D79D49D9E6B5}"/>
              </a:ext>
            </a:extLst>
          </p:cNvPr>
          <p:cNvSpPr txBox="1"/>
          <p:nvPr/>
        </p:nvSpPr>
        <p:spPr>
          <a:xfrm>
            <a:off x="5721292" y="1968238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昨天之前我的</a:t>
            </a:r>
            <a:r>
              <a:rPr lang="en-US" altLang="zh-CN" dirty="0"/>
              <a:t>Git</a:t>
            </a:r>
            <a:r>
              <a:rPr lang="zh-CN" altLang="en-US" dirty="0"/>
              <a:t>使用情况：</a:t>
            </a:r>
            <a:endParaRPr lang="en-US" altLang="zh-CN" dirty="0"/>
          </a:p>
          <a:p>
            <a:r>
              <a:rPr lang="en-US" altLang="zh-CN" dirty="0"/>
              <a:t>Git clone</a:t>
            </a:r>
          </a:p>
          <a:p>
            <a:r>
              <a:rPr lang="en-US" altLang="zh-CN" dirty="0"/>
              <a:t>Git commit –a </a:t>
            </a:r>
          </a:p>
          <a:p>
            <a:r>
              <a:rPr lang="en-US" altLang="zh-CN" dirty="0"/>
              <a:t>Git pull</a:t>
            </a:r>
          </a:p>
          <a:p>
            <a:r>
              <a:rPr lang="en-US" altLang="zh-CN" dirty="0"/>
              <a:t>Git push</a:t>
            </a:r>
          </a:p>
          <a:p>
            <a:endParaRPr lang="en-US" altLang="zh-CN" dirty="0"/>
          </a:p>
          <a:p>
            <a:r>
              <a:rPr lang="zh-CN" altLang="en-US" dirty="0"/>
              <a:t>出现冲突，新建文件夹，</a:t>
            </a:r>
            <a:r>
              <a:rPr lang="en-US" altLang="zh-CN" dirty="0"/>
              <a:t>git clone…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CF3B4D-47A8-4743-A7A3-F7702480629A}"/>
              </a:ext>
            </a:extLst>
          </p:cNvPr>
          <p:cNvSpPr txBox="1"/>
          <p:nvPr/>
        </p:nvSpPr>
        <p:spPr>
          <a:xfrm>
            <a:off x="5780015" y="4622334"/>
            <a:ext cx="469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最好还是从原理和模型开始了解</a:t>
            </a:r>
            <a:r>
              <a:rPr lang="en-US" altLang="zh-CN" dirty="0"/>
              <a:t>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26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69461-1BE5-4184-A7F9-5375B95A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Git</a:t>
            </a:r>
            <a:r>
              <a:rPr lang="zh-CN" altLang="en-US" dirty="0"/>
              <a:t>仓库主要管理什么？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81EA5985-2BD5-4FAD-B911-1DF21547C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2342" y="1825625"/>
            <a:ext cx="5671457" cy="1943942"/>
          </a:xfrm>
        </p:spPr>
        <p:txBody>
          <a:bodyPr/>
          <a:lstStyle/>
          <a:p>
            <a:r>
              <a:rPr lang="zh-CN" altLang="en-US" dirty="0"/>
              <a:t>每个圆圈是一个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快照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Git</a:t>
            </a:r>
            <a:r>
              <a:rPr lang="zh-CN" altLang="en-US" dirty="0"/>
              <a:t>用时间先后和继承关系将他们组织成了一个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有向无环图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4" name="内容占位符 2">
            <a:extLst>
              <a:ext uri="{FF2B5EF4-FFF2-40B4-BE49-F238E27FC236}">
                <a16:creationId xmlns:a16="http://schemas.microsoft.com/office/drawing/2014/main" id="{16B626FB-C67C-4FE0-A7BF-D1F0F66DB790}"/>
              </a:ext>
            </a:extLst>
          </p:cNvPr>
          <p:cNvSpPr txBox="1">
            <a:spLocks/>
          </p:cNvSpPr>
          <p:nvPr/>
        </p:nvSpPr>
        <p:spPr>
          <a:xfrm>
            <a:off x="5844655" y="4289643"/>
            <a:ext cx="5671457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Git</a:t>
            </a:r>
            <a:r>
              <a:rPr lang="zh-CN" altLang="en-US" dirty="0"/>
              <a:t>还为用户记录了一些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指针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这些指针是可以移动的，每个指针定义了一个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分支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/>
          </a:p>
        </p:txBody>
      </p:sp>
      <p:sp>
        <p:nvSpPr>
          <p:cNvPr id="36" name="流程图: 离页连接符 35">
            <a:extLst>
              <a:ext uri="{FF2B5EF4-FFF2-40B4-BE49-F238E27FC236}">
                <a16:creationId xmlns:a16="http://schemas.microsoft.com/office/drawing/2014/main" id="{737BDAC6-160F-47BC-8DFA-991307FEF39D}"/>
              </a:ext>
            </a:extLst>
          </p:cNvPr>
          <p:cNvSpPr/>
          <p:nvPr/>
        </p:nvSpPr>
        <p:spPr>
          <a:xfrm>
            <a:off x="3918797" y="3993152"/>
            <a:ext cx="961053" cy="270563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  <a:endParaRPr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D16850D-16B2-4FE2-8B28-D4D5DB59533F}"/>
              </a:ext>
            </a:extLst>
          </p:cNvPr>
          <p:cNvGrpSpPr/>
          <p:nvPr/>
        </p:nvGrpSpPr>
        <p:grpSpPr>
          <a:xfrm>
            <a:off x="838200" y="2181135"/>
            <a:ext cx="3799738" cy="1247865"/>
            <a:chOff x="838200" y="2181135"/>
            <a:chExt cx="3799738" cy="1247865"/>
          </a:xfrm>
        </p:grpSpPr>
        <p:sp>
          <p:nvSpPr>
            <p:cNvPr id="4" name="流程图: 接点 3">
              <a:extLst>
                <a:ext uri="{FF2B5EF4-FFF2-40B4-BE49-F238E27FC236}">
                  <a16:creationId xmlns:a16="http://schemas.microsoft.com/office/drawing/2014/main" id="{0D84E138-0A43-425B-80CA-F4A37A7FDEF1}"/>
                </a:ext>
              </a:extLst>
            </p:cNvPr>
            <p:cNvSpPr/>
            <p:nvPr/>
          </p:nvSpPr>
          <p:spPr>
            <a:xfrm>
              <a:off x="838200" y="2181136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接点 4">
              <a:extLst>
                <a:ext uri="{FF2B5EF4-FFF2-40B4-BE49-F238E27FC236}">
                  <a16:creationId xmlns:a16="http://schemas.microsoft.com/office/drawing/2014/main" id="{12342872-C5C7-4708-94EB-E2117480870E}"/>
                </a:ext>
              </a:extLst>
            </p:cNvPr>
            <p:cNvSpPr/>
            <p:nvPr/>
          </p:nvSpPr>
          <p:spPr>
            <a:xfrm>
              <a:off x="1963722" y="2181136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0D84E138-0A43-425B-80CA-F4A37A7FDEF1}"/>
                </a:ext>
              </a:extLst>
            </p:cNvPr>
            <p:cNvSpPr/>
            <p:nvPr/>
          </p:nvSpPr>
          <p:spPr>
            <a:xfrm>
              <a:off x="3089244" y="2181135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" name="流程图: 接点 6">
              <a:extLst>
                <a:ext uri="{FF2B5EF4-FFF2-40B4-BE49-F238E27FC236}">
                  <a16:creationId xmlns:a16="http://schemas.microsoft.com/office/drawing/2014/main" id="{0D84E138-0A43-425B-80CA-F4A37A7FDEF1}"/>
                </a:ext>
              </a:extLst>
            </p:cNvPr>
            <p:cNvSpPr/>
            <p:nvPr/>
          </p:nvSpPr>
          <p:spPr>
            <a:xfrm>
              <a:off x="3142502" y="3068273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A8386D2-221C-443A-9D6B-5D948A96E21C}"/>
                </a:ext>
              </a:extLst>
            </p:cNvPr>
            <p:cNvCxnSpPr>
              <a:cxnSpLocks/>
              <a:stCxn id="6" idx="2"/>
              <a:endCxn id="5" idx="6"/>
            </p:cNvCxnSpPr>
            <p:nvPr/>
          </p:nvCxnSpPr>
          <p:spPr>
            <a:xfrm flipH="1">
              <a:off x="2332838" y="2361499"/>
              <a:ext cx="756406" cy="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A44F528E-2183-42F4-8434-AA8E81D6DEB7}"/>
                </a:ext>
              </a:extLst>
            </p:cNvPr>
            <p:cNvSpPr/>
            <p:nvPr/>
          </p:nvSpPr>
          <p:spPr>
            <a:xfrm>
              <a:off x="4214766" y="2181135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0D84E138-0A43-425B-80CA-F4A37A7FDEF1}"/>
                </a:ext>
              </a:extLst>
            </p:cNvPr>
            <p:cNvSpPr/>
            <p:nvPr/>
          </p:nvSpPr>
          <p:spPr>
            <a:xfrm>
              <a:off x="4268822" y="3068273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FB9AD704-627B-41D3-860A-004012CA4E16}"/>
                </a:ext>
              </a:extLst>
            </p:cNvPr>
            <p:cNvCxnSpPr>
              <a:cxnSpLocks/>
              <a:stCxn id="14" idx="2"/>
              <a:endCxn id="6" idx="6"/>
            </p:cNvCxnSpPr>
            <p:nvPr/>
          </p:nvCxnSpPr>
          <p:spPr>
            <a:xfrm flipH="1">
              <a:off x="3458360" y="2361499"/>
              <a:ext cx="756406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A8EB8761-7795-433A-9A7C-6FDB34E5B424}"/>
                </a:ext>
              </a:extLst>
            </p:cNvPr>
            <p:cNvCxnSpPr>
              <a:cxnSpLocks/>
              <a:stCxn id="5" idx="2"/>
              <a:endCxn id="4" idx="6"/>
            </p:cNvCxnSpPr>
            <p:nvPr/>
          </p:nvCxnSpPr>
          <p:spPr>
            <a:xfrm flipH="1">
              <a:off x="1207316" y="2361500"/>
              <a:ext cx="756406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29C36B46-AF78-4CF3-AEB4-2AAFCF325395}"/>
                </a:ext>
              </a:extLst>
            </p:cNvPr>
            <p:cNvCxnSpPr>
              <a:cxnSpLocks/>
              <a:stCxn id="7" idx="1"/>
              <a:endCxn id="5" idx="5"/>
            </p:cNvCxnSpPr>
            <p:nvPr/>
          </p:nvCxnSpPr>
          <p:spPr>
            <a:xfrm flipH="1" flipV="1">
              <a:off x="2278782" y="2489036"/>
              <a:ext cx="917776" cy="63206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A8EB8761-7795-433A-9A7C-6FDB34E5B424}"/>
                </a:ext>
              </a:extLst>
            </p:cNvPr>
            <p:cNvCxnSpPr>
              <a:cxnSpLocks/>
              <a:stCxn id="15" idx="2"/>
              <a:endCxn id="7" idx="6"/>
            </p:cNvCxnSpPr>
            <p:nvPr/>
          </p:nvCxnSpPr>
          <p:spPr>
            <a:xfrm flipH="1">
              <a:off x="3511618" y="3248637"/>
              <a:ext cx="757204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C24D5E4-C5E5-4085-97CD-571232D8634D}"/>
              </a:ext>
            </a:extLst>
          </p:cNvPr>
          <p:cNvGrpSpPr/>
          <p:nvPr/>
        </p:nvGrpSpPr>
        <p:grpSpPr>
          <a:xfrm>
            <a:off x="838200" y="4308814"/>
            <a:ext cx="3799738" cy="1247865"/>
            <a:chOff x="838200" y="2181135"/>
            <a:chExt cx="3799738" cy="1247865"/>
          </a:xfrm>
        </p:grpSpPr>
        <p:sp>
          <p:nvSpPr>
            <p:cNvPr id="54" name="流程图: 接点 53">
              <a:extLst>
                <a:ext uri="{FF2B5EF4-FFF2-40B4-BE49-F238E27FC236}">
                  <a16:creationId xmlns:a16="http://schemas.microsoft.com/office/drawing/2014/main" id="{0085764D-0AD8-4795-BAF5-C36B98F82C7E}"/>
                </a:ext>
              </a:extLst>
            </p:cNvPr>
            <p:cNvSpPr/>
            <p:nvPr/>
          </p:nvSpPr>
          <p:spPr>
            <a:xfrm>
              <a:off x="838200" y="2181136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流程图: 接点 54">
              <a:extLst>
                <a:ext uri="{FF2B5EF4-FFF2-40B4-BE49-F238E27FC236}">
                  <a16:creationId xmlns:a16="http://schemas.microsoft.com/office/drawing/2014/main" id="{B8164878-C621-4871-9000-EBDA6723E275}"/>
                </a:ext>
              </a:extLst>
            </p:cNvPr>
            <p:cNvSpPr/>
            <p:nvPr/>
          </p:nvSpPr>
          <p:spPr>
            <a:xfrm>
              <a:off x="1963722" y="2181136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接点 55">
              <a:extLst>
                <a:ext uri="{FF2B5EF4-FFF2-40B4-BE49-F238E27FC236}">
                  <a16:creationId xmlns:a16="http://schemas.microsoft.com/office/drawing/2014/main" id="{4EB217CE-9DE5-40D2-BFB0-BD9F7B248D51}"/>
                </a:ext>
              </a:extLst>
            </p:cNvPr>
            <p:cNvSpPr/>
            <p:nvPr/>
          </p:nvSpPr>
          <p:spPr>
            <a:xfrm>
              <a:off x="3089244" y="2181135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" name="流程图: 接点 56">
              <a:extLst>
                <a:ext uri="{FF2B5EF4-FFF2-40B4-BE49-F238E27FC236}">
                  <a16:creationId xmlns:a16="http://schemas.microsoft.com/office/drawing/2014/main" id="{777F8117-21A5-4036-8407-52BB97CAEA32}"/>
                </a:ext>
              </a:extLst>
            </p:cNvPr>
            <p:cNvSpPr/>
            <p:nvPr/>
          </p:nvSpPr>
          <p:spPr>
            <a:xfrm>
              <a:off x="3142502" y="3068273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95C7F3A2-D74D-4469-BCE4-31E000D1DE4B}"/>
                </a:ext>
              </a:extLst>
            </p:cNvPr>
            <p:cNvCxnSpPr>
              <a:cxnSpLocks/>
              <a:stCxn id="56" idx="2"/>
              <a:endCxn id="55" idx="6"/>
            </p:cNvCxnSpPr>
            <p:nvPr/>
          </p:nvCxnSpPr>
          <p:spPr>
            <a:xfrm flipH="1">
              <a:off x="2332838" y="2361499"/>
              <a:ext cx="756406" cy="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流程图: 接点 58">
              <a:extLst>
                <a:ext uri="{FF2B5EF4-FFF2-40B4-BE49-F238E27FC236}">
                  <a16:creationId xmlns:a16="http://schemas.microsoft.com/office/drawing/2014/main" id="{AD2853A2-FBA6-4A3C-9E0D-14617B17404E}"/>
                </a:ext>
              </a:extLst>
            </p:cNvPr>
            <p:cNvSpPr/>
            <p:nvPr/>
          </p:nvSpPr>
          <p:spPr>
            <a:xfrm>
              <a:off x="4214766" y="2181135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流程图: 接点 59">
              <a:extLst>
                <a:ext uri="{FF2B5EF4-FFF2-40B4-BE49-F238E27FC236}">
                  <a16:creationId xmlns:a16="http://schemas.microsoft.com/office/drawing/2014/main" id="{9FBDD4DE-0F04-46FE-89E5-B4E3FCF551BC}"/>
                </a:ext>
              </a:extLst>
            </p:cNvPr>
            <p:cNvSpPr/>
            <p:nvPr/>
          </p:nvSpPr>
          <p:spPr>
            <a:xfrm>
              <a:off x="4268822" y="3068273"/>
              <a:ext cx="369116" cy="360727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3CC6898A-E51D-435D-91AD-CA3C0DEA3228}"/>
                </a:ext>
              </a:extLst>
            </p:cNvPr>
            <p:cNvCxnSpPr>
              <a:cxnSpLocks/>
              <a:stCxn id="59" idx="2"/>
              <a:endCxn id="56" idx="6"/>
            </p:cNvCxnSpPr>
            <p:nvPr/>
          </p:nvCxnSpPr>
          <p:spPr>
            <a:xfrm flipH="1">
              <a:off x="3458360" y="2361499"/>
              <a:ext cx="756406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D0AE0C8-C995-4E8E-9C88-C50873F8F15B}"/>
                </a:ext>
              </a:extLst>
            </p:cNvPr>
            <p:cNvCxnSpPr>
              <a:cxnSpLocks/>
              <a:stCxn id="55" idx="2"/>
              <a:endCxn id="54" idx="6"/>
            </p:cNvCxnSpPr>
            <p:nvPr/>
          </p:nvCxnSpPr>
          <p:spPr>
            <a:xfrm flipH="1">
              <a:off x="1207316" y="2361500"/>
              <a:ext cx="756406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454CB6B7-7011-45CC-BC09-39BE84C2E64C}"/>
                </a:ext>
              </a:extLst>
            </p:cNvPr>
            <p:cNvCxnSpPr>
              <a:cxnSpLocks/>
              <a:stCxn id="57" idx="1"/>
              <a:endCxn id="55" idx="5"/>
            </p:cNvCxnSpPr>
            <p:nvPr/>
          </p:nvCxnSpPr>
          <p:spPr>
            <a:xfrm flipH="1" flipV="1">
              <a:off x="2278782" y="2489036"/>
              <a:ext cx="917776" cy="63206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AC4EA316-86ED-4422-96E7-F8A7E58486DF}"/>
                </a:ext>
              </a:extLst>
            </p:cNvPr>
            <p:cNvCxnSpPr>
              <a:cxnSpLocks/>
              <a:stCxn id="60" idx="2"/>
              <a:endCxn id="57" idx="6"/>
            </p:cNvCxnSpPr>
            <p:nvPr/>
          </p:nvCxnSpPr>
          <p:spPr>
            <a:xfrm flipH="1">
              <a:off x="3511618" y="3248637"/>
              <a:ext cx="757204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5" name="流程图: 离页连接符 64">
            <a:extLst>
              <a:ext uri="{FF2B5EF4-FFF2-40B4-BE49-F238E27FC236}">
                <a16:creationId xmlns:a16="http://schemas.microsoft.com/office/drawing/2014/main" id="{E7BCEB37-5166-4EA6-942D-176615F6FEC7}"/>
              </a:ext>
            </a:extLst>
          </p:cNvPr>
          <p:cNvSpPr/>
          <p:nvPr/>
        </p:nvSpPr>
        <p:spPr>
          <a:xfrm>
            <a:off x="3738594" y="4887646"/>
            <a:ext cx="1429571" cy="270563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user_branch</a:t>
            </a:r>
            <a:endParaRPr lang="zh-CN" altLang="en-US" dirty="0"/>
          </a:p>
        </p:txBody>
      </p:sp>
      <p:sp>
        <p:nvSpPr>
          <p:cNvPr id="66" name="内容占位符 2">
            <a:extLst>
              <a:ext uri="{FF2B5EF4-FFF2-40B4-BE49-F238E27FC236}">
                <a16:creationId xmlns:a16="http://schemas.microsoft.com/office/drawing/2014/main" id="{D1BEC4E8-6B64-4D07-BA2F-92270EA73202}"/>
              </a:ext>
            </a:extLst>
          </p:cNvPr>
          <p:cNvSpPr txBox="1">
            <a:spLocks/>
          </p:cNvSpPr>
          <p:nvPr/>
        </p:nvSpPr>
        <p:spPr>
          <a:xfrm>
            <a:off x="1731107" y="6035125"/>
            <a:ext cx="8729786" cy="657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就是快照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指针，使用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就是创建快照结点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移动指针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3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 animBg="1"/>
      <p:bldP spid="65" grpId="0" animBg="1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3C342-113A-4B9B-9813-0672F3EA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快照节点的数据结构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CA291-4026-42C9-9BD7-1740B0872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我们先研究单快照内部的数据结构</a:t>
            </a:r>
            <a:endParaRPr lang="en-US" altLang="zh-CN" dirty="0"/>
          </a:p>
          <a:p>
            <a:r>
              <a:rPr lang="zh-CN" altLang="en-US" dirty="0"/>
              <a:t>快照应该记录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了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当前文件夹的完整内容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文件夹有什么内容？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子文件夹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文件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7D7258-67AB-4725-91E1-4CD0456F0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381" y="3429000"/>
            <a:ext cx="6533333" cy="13904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182711-7B8A-4F74-9E43-C23D351C6E9D}"/>
              </a:ext>
            </a:extLst>
          </p:cNvPr>
          <p:cNvSpPr txBox="1"/>
          <p:nvPr/>
        </p:nvSpPr>
        <p:spPr>
          <a:xfrm>
            <a:off x="3870649" y="5829686"/>
            <a:ext cx="4450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递归定义！天然的树结构</a:t>
            </a:r>
          </a:p>
        </p:txBody>
      </p:sp>
    </p:spTree>
    <p:extLst>
      <p:ext uri="{BB962C8B-B14F-4D97-AF65-F5344CB8AC3E}">
        <p14:creationId xmlns:p14="http://schemas.microsoft.com/office/powerpoint/2010/main" val="171078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131E7-950E-4888-9E9E-5208649C5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我们构造两类节点：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文件：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blob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节点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二进制文件，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存储文件内容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dirty="0"/>
              <a:t>文件夹：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tree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节点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存子文件夹和子文件对应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节点的存储位置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4E487CF-0F5A-48DE-8AF1-31D2F4F8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快照节点的数据结构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8D1D4D-12E6-483B-8375-69E13DFB3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165" y="2006081"/>
            <a:ext cx="6385069" cy="191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3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3371B-4553-49EE-92C8-C78452B4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快照节点的数据结构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ED623-E3B2-499F-BA48-FA3774B0E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我们可以直接查看</a:t>
            </a:r>
            <a:r>
              <a:rPr lang="en-US" altLang="zh-CN" dirty="0"/>
              <a:t>Git</a:t>
            </a:r>
            <a:r>
              <a:rPr lang="zh-CN" altLang="en-US" dirty="0"/>
              <a:t>在这两类节点里存了什么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Blob</a:t>
            </a:r>
            <a:r>
              <a:rPr lang="zh-CN" altLang="en-US" dirty="0"/>
              <a:t>节点和</a:t>
            </a:r>
            <a:r>
              <a:rPr lang="en-US" altLang="zh-CN" dirty="0"/>
              <a:t>Tree</a:t>
            </a:r>
            <a:r>
              <a:rPr lang="zh-CN" altLang="en-US" dirty="0"/>
              <a:t>节点都是一个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二进制文件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，并且文件的名字是内容的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SHA-1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哈希值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我们可以在隐藏目录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.git/objects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文件夹下找到它们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 cat-file –p &lt;SHA-1&gt;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可以查看二进制文件内容</a:t>
            </a:r>
          </a:p>
        </p:txBody>
      </p:sp>
    </p:spTree>
    <p:extLst>
      <p:ext uri="{BB962C8B-B14F-4D97-AF65-F5344CB8AC3E}">
        <p14:creationId xmlns:p14="http://schemas.microsoft.com/office/powerpoint/2010/main" val="1738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E482A-6CDE-4805-8533-8114C759F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比如假设我们已知</a:t>
            </a:r>
            <a:r>
              <a:rPr lang="en-US" altLang="zh-CN" dirty="0"/>
              <a:t>root</a:t>
            </a:r>
            <a:r>
              <a:rPr lang="zh-CN" altLang="en-US" dirty="0"/>
              <a:t>节点的名字为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8be…afa5</a:t>
            </a:r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发现保存了两行，对应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foo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文件夹的节点和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baz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文件夹节点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第一列：文件类型和权限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第二列：子节点类型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第四列：子节点原本的名字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第三列：子节点对应二进制名字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8BB5E39-F6EE-4575-9AF0-8192190C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快照节点的数据结构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7E4217-7243-41E4-8DC7-39ECD40A9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86" y="2599938"/>
            <a:ext cx="7714286" cy="6190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0E3BFF-927C-4E56-800A-6E5D467C6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795" y="365124"/>
            <a:ext cx="373895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7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FD97B-5156-4C0F-A39A-6C9C7806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快照节点的数据结构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DBD47-BEBC-4C77-8183-9152F2C68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这样我们顺藤摸瓜地找到了</a:t>
            </a:r>
            <a:r>
              <a:rPr lang="en-US" altLang="zh-CN" dirty="0"/>
              <a:t>baz.txt</a:t>
            </a:r>
            <a:r>
              <a:rPr lang="zh-CN" altLang="en-US" dirty="0"/>
              <a:t>文件对应节点的名字，同样可以用</a:t>
            </a:r>
            <a:r>
              <a:rPr lang="en-US" altLang="zh-CN" dirty="0"/>
              <a:t>cat-file</a:t>
            </a:r>
            <a:r>
              <a:rPr lang="zh-CN" altLang="en-US" dirty="0"/>
              <a:t>显示出来，内容就会是文件的内容</a:t>
            </a:r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zh-CN" altLang="en-US" dirty="0"/>
              <a:t>我们可以用伪代码描述两种节点的作用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568EE2-DE1B-4CDA-AE3B-4DE77B22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857" y="4283348"/>
            <a:ext cx="7514286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1177</Words>
  <Application>Microsoft Office PowerPoint</Application>
  <PresentationFormat>宽屏</PresentationFormat>
  <Paragraphs>189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等线</vt:lpstr>
      <vt:lpstr>等线 Light</vt:lpstr>
      <vt:lpstr>Arial</vt:lpstr>
      <vt:lpstr>Office 主题​​</vt:lpstr>
      <vt:lpstr>Git</vt:lpstr>
      <vt:lpstr>Git简介</vt:lpstr>
      <vt:lpstr>当代人类Git行为大赏</vt:lpstr>
      <vt:lpstr>一个Git仓库主要管理什么？</vt:lpstr>
      <vt:lpstr>快照节点的数据结构</vt:lpstr>
      <vt:lpstr>快照节点的数据结构</vt:lpstr>
      <vt:lpstr>快照节点的数据结构</vt:lpstr>
      <vt:lpstr>快照节点的数据结构</vt:lpstr>
      <vt:lpstr>快照节点的数据结构</vt:lpstr>
      <vt:lpstr>快照节点的数据结构</vt:lpstr>
      <vt:lpstr>快照节点的数据结构</vt:lpstr>
      <vt:lpstr>快照节点的数据结构</vt:lpstr>
      <vt:lpstr>对有向图的操作</vt:lpstr>
      <vt:lpstr>对有向图的操作</vt:lpstr>
      <vt:lpstr>对有向图的操作</vt:lpstr>
      <vt:lpstr>对有向图的操作</vt:lpstr>
      <vt:lpstr>对有向图的操作</vt:lpstr>
      <vt:lpstr>对有向图的操作</vt:lpstr>
      <vt:lpstr>对有向图的操作</vt:lpstr>
      <vt:lpstr>如何创建新节点？</vt:lpstr>
      <vt:lpstr>如何创建新节点</vt:lpstr>
      <vt:lpstr>如何创建新节点</vt:lpstr>
      <vt:lpstr>如何创建新节点</vt:lpstr>
      <vt:lpstr>如何创建新节点</vt:lpstr>
      <vt:lpstr>如何创建新节点</vt:lpstr>
      <vt:lpstr>更方便的命令</vt:lpstr>
      <vt:lpstr>远程分支</vt:lpstr>
      <vt:lpstr>远程分支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Heyuan Yao</dc:creator>
  <cp:lastModifiedBy>Heyuan Yao</cp:lastModifiedBy>
  <cp:revision>51</cp:revision>
  <dcterms:created xsi:type="dcterms:W3CDTF">2021-04-21T04:50:02Z</dcterms:created>
  <dcterms:modified xsi:type="dcterms:W3CDTF">2021-04-21T07:55:28Z</dcterms:modified>
</cp:coreProperties>
</file>