
<file path=[Content_Types].xml><?xml version="1.0" encoding="utf-8"?>
<Types xmlns="http://schemas.openxmlformats.org/package/2006/content-types"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413" r:id="rId6"/>
    <p:sldId id="369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5" r:id="rId25"/>
    <p:sldId id="260" r:id="rId26"/>
  </p:sldIdLst>
  <p:sldSz cx="10031095" cy="6858000"/>
  <p:notesSz cx="6858000" cy="9144000"/>
  <p:custDataLst>
    <p:tags r:id="rId3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CE5C4"/>
    <a:srgbClr val="777777"/>
    <a:srgbClr val="CDCDCD"/>
    <a:srgbClr val="FF9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554" autoAdjust="0"/>
  </p:normalViewPr>
  <p:slideViewPr>
    <p:cSldViewPr snapToGrid="0">
      <p:cViewPr varScale="1">
        <p:scale>
          <a:sx n="70" d="100"/>
          <a:sy n="70" d="100"/>
        </p:scale>
        <p:origin x="682" y="58"/>
      </p:cViewPr>
      <p:guideLst>
        <p:guide orient="horz" pos="2130"/>
        <p:guide pos="3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54063"/>
            <a:ext cx="4816475" cy="3294062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noProof="0"/>
              <a:t>单击此处编辑母版文本样式</a:t>
            </a:r>
            <a:endParaRPr lang="zh-CN" altLang="zh-CN" noProof="0"/>
          </a:p>
          <a:p>
            <a:pPr lvl="1"/>
            <a:r>
              <a:rPr lang="zh-CN" altLang="zh-CN" noProof="0"/>
              <a:t>第二级</a:t>
            </a:r>
            <a:endParaRPr lang="zh-CN" altLang="zh-CN" noProof="0"/>
          </a:p>
          <a:p>
            <a:pPr lvl="2"/>
            <a:r>
              <a:rPr lang="zh-CN" altLang="zh-CN" noProof="0"/>
              <a:t>第三级</a:t>
            </a:r>
            <a:endParaRPr lang="zh-CN" altLang="zh-CN" noProof="0"/>
          </a:p>
          <a:p>
            <a:pPr lvl="3"/>
            <a:r>
              <a:rPr lang="zh-CN" altLang="zh-CN" noProof="0"/>
              <a:t>第四级</a:t>
            </a:r>
            <a:endParaRPr lang="zh-CN" altLang="zh-CN" noProof="0"/>
          </a:p>
          <a:p>
            <a:pPr lvl="4"/>
            <a:r>
              <a:rPr lang="zh-CN" altLang="zh-CN" noProof="0"/>
              <a:t>第五级</a:t>
            </a:r>
            <a:endParaRPr lang="zh-CN" altLang="zh-CN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60BA55F-39AC-40F7-9769-1DE084D88763}" type="datetimeFigureOut">
              <a:rPr lang="zh-CN" altLang="en-US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6BCEA9-26AB-4B91-A876-E633D3E888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Left-leaning Red Black 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算法导论中关于红黑树的定义：</a:t>
            </a:r>
            <a:endParaRPr lang="en-US" altLang="zh-CN" dirty="0"/>
          </a:p>
          <a:p>
            <a:r>
              <a:rPr lang="zh-CN" altLang="en-US" dirty="0"/>
              <a:t>一棵红黑树是满足下面红黑性质的二叉搜索树：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每个结点或者是红色的，或者是黑色的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dirty="0"/>
              <a:t>根结点是黑色的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叶结点 </a:t>
            </a:r>
            <a:r>
              <a:rPr lang="en-US" altLang="zh-CN" dirty="0"/>
              <a:t>(Nil) </a:t>
            </a:r>
            <a:r>
              <a:rPr lang="zh-CN" altLang="en-US" dirty="0"/>
              <a:t>是黑色的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如果一个结点是红色的，则它的两个子结点都是黑色的 （</a:t>
            </a:r>
            <a:r>
              <a:rPr lang="en-US" altLang="zh-CN" dirty="0"/>
              <a:t>4-node </a:t>
            </a:r>
            <a:r>
              <a:rPr lang="zh-CN" altLang="en-US" dirty="0"/>
              <a:t>只有一种编码方式）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对每个结点，从该结点到其所有后代叶结点的简单路径上，均包含相同数目的黑色结点。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C00000"/>
                </a:solidFill>
              </a:rPr>
              <a:t>黑高平衡， </a:t>
            </a:r>
            <a:r>
              <a:rPr lang="en-US" altLang="zh-CN" dirty="0">
                <a:solidFill>
                  <a:srgbClr val="C00000"/>
                </a:solidFill>
              </a:rPr>
              <a:t>2-3-4</a:t>
            </a:r>
            <a:r>
              <a:rPr lang="zh-CN" altLang="en-US" dirty="0">
                <a:solidFill>
                  <a:srgbClr val="C00000"/>
                </a:solidFill>
              </a:rPr>
              <a:t>树是一个完美平衡的树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zh-CN" altLang="en-US" dirty="0"/>
              <a:t>满足查找树的性质</a:t>
            </a:r>
            <a:endParaRPr lang="en-US" altLang="zh-CN" dirty="0"/>
          </a:p>
          <a:p>
            <a:pPr marL="228600" indent="-228600">
              <a:buAutoNum type="alphaLcPeriod"/>
            </a:pPr>
            <a:r>
              <a:rPr lang="zh-CN" altLang="en-US" dirty="0"/>
              <a:t>保证黑高平衡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在讲红黑树之前，我们来谈谈</a:t>
            </a:r>
            <a:r>
              <a:rPr lang="en-US" altLang="zh-CN" dirty="0"/>
              <a:t>2-3-4</a:t>
            </a:r>
            <a:r>
              <a:rPr lang="zh-CN" altLang="en-US" dirty="0"/>
              <a:t>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特点：动态地添加和删除元素时，能保持树的完美平衡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两种解决方案：</a:t>
            </a:r>
            <a:endParaRPr lang="en-US" altLang="zh-CN" dirty="0"/>
          </a:p>
          <a:p>
            <a:r>
              <a:rPr lang="en-US" altLang="zh-CN" dirty="0"/>
              <a:t>Bottom-up </a:t>
            </a:r>
            <a:r>
              <a:rPr lang="zh-CN" altLang="en-US" dirty="0"/>
              <a:t>自底向上</a:t>
            </a:r>
            <a:endParaRPr lang="en-US" altLang="zh-CN" dirty="0"/>
          </a:p>
          <a:p>
            <a:r>
              <a:rPr lang="en-US" altLang="zh-CN" dirty="0"/>
              <a:t>Top-down  </a:t>
            </a:r>
            <a:r>
              <a:rPr lang="zh-CN" altLang="en-US" dirty="0"/>
              <a:t>自顶向下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B C D E I N R S 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6BCEA9-26AB-4B91-A876-E633D3E888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  <p:pic>
        <p:nvPicPr>
          <p:cNvPr id="5" name="Picture 12" descr="PPT-4-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PPT-4-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04" y="955046"/>
            <a:ext cx="9314324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26226" y="1585817"/>
            <a:ext cx="6896597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1840449" y="363577"/>
            <a:ext cx="7083214" cy="914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0964F-1272-4B09-AF96-2B2BEB5BE9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689660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E662F2-C863-455C-A64A-AE0988EA079C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824476" y="6356351"/>
            <a:ext cx="2382461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5811" y="6356351"/>
            <a:ext cx="2695942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57C312F-A26C-470D-A5E9-C38871207C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notesSlide" Target="../notesSlides/notesSlide1.xml"/><Relationship Id="rId2" Type="http://schemas.openxmlformats.org/officeDocument/2006/relationships/hyperlink" Target="http://www.1ppt.com/hangye/" TargetMode="External"/><Relationship Id="rId19" Type="http://schemas.openxmlformats.org/officeDocument/2006/relationships/slideLayout" Target="../slideLayouts/slideLayout1.xml"/><Relationship Id="rId18" Type="http://schemas.openxmlformats.org/officeDocument/2006/relationships/audio" Target="../media/audio1.wav"/><Relationship Id="rId17" Type="http://schemas.openxmlformats.org/officeDocument/2006/relationships/image" Target="../media/image4.png"/><Relationship Id="rId16" Type="http://schemas.openxmlformats.org/officeDocument/2006/relationships/image" Target="../media/image3.png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1880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2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373406" y="2578100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769810" y="4125914"/>
            <a:ext cx="5367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2000" kern="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58296" y="3044826"/>
            <a:ext cx="6386051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5400" dirty="0">
                <a:solidFill>
                  <a:srgbClr val="000000"/>
                </a:solidFill>
                <a:sym typeface="Arial" panose="020B0604020202020204" pitchFamily="34" charset="0"/>
              </a:rPr>
              <a:t>红黑树</a:t>
            </a:r>
            <a:endParaRPr lang="en-US" altLang="zh-CN" sz="54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2021" y="322729"/>
            <a:ext cx="8853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插入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查找键应该插入的位置 </a:t>
            </a:r>
            <a:r>
              <a:rPr lang="en-US" altLang="zh-CN" dirty="0"/>
              <a:t>(</a:t>
            </a:r>
            <a:r>
              <a:rPr lang="zh-CN" altLang="en-US" dirty="0"/>
              <a:t>树底</a:t>
            </a:r>
            <a:r>
              <a:rPr lang="en-US" altLang="zh-CN" dirty="0"/>
              <a:t>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2-node</a:t>
            </a:r>
            <a:r>
              <a:rPr lang="zh-CN" altLang="en-US" dirty="0"/>
              <a:t>：转换成</a:t>
            </a:r>
            <a:r>
              <a:rPr lang="en-US" altLang="zh-CN" dirty="0"/>
              <a:t>3-node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3-node</a:t>
            </a:r>
            <a:r>
              <a:rPr lang="zh-CN" altLang="en-US" dirty="0"/>
              <a:t>：转换成</a:t>
            </a:r>
            <a:r>
              <a:rPr lang="en-US" altLang="zh-CN" dirty="0"/>
              <a:t>4-node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4-node</a:t>
            </a:r>
            <a:r>
              <a:rPr lang="zh-CN" altLang="en-US" dirty="0"/>
              <a:t>：咋办呢？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891" y="2230325"/>
            <a:ext cx="7901399" cy="45472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991" y="243548"/>
            <a:ext cx="38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2-3-4</a:t>
            </a:r>
            <a:r>
              <a:rPr lang="zh-CN" altLang="en-US" sz="2800" dirty="0"/>
              <a:t>树 </a:t>
            </a:r>
            <a:r>
              <a:rPr lang="en-US" altLang="zh-CN" sz="2800" dirty="0"/>
              <a:t>—— 4</a:t>
            </a:r>
            <a:r>
              <a:rPr lang="zh-CN" altLang="en-US" sz="2800" dirty="0"/>
              <a:t>结点分裂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38991" y="1042030"/>
            <a:ext cx="92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我们需要</a:t>
            </a:r>
            <a:r>
              <a:rPr lang="zh-CN" altLang="en-US" dirty="0">
                <a:solidFill>
                  <a:srgbClr val="C00000"/>
                </a:solidFill>
              </a:rPr>
              <a:t>分裂</a:t>
            </a:r>
            <a:r>
              <a:rPr lang="en-US" altLang="zh-CN" dirty="0"/>
              <a:t>4</a:t>
            </a:r>
            <a:r>
              <a:rPr lang="zh-CN" altLang="en-US" dirty="0"/>
              <a:t>结点，为新插入的结点腾出空间。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840" y="1686623"/>
            <a:ext cx="3319360" cy="22066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110" y="1686623"/>
            <a:ext cx="3793183" cy="22066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110" y="4817841"/>
            <a:ext cx="3793183" cy="1969390"/>
          </a:xfrm>
          <a:prstGeom prst="rect">
            <a:avLst/>
          </a:prstGeom>
        </p:spPr>
      </p:pic>
      <p:sp>
        <p:nvSpPr>
          <p:cNvPr id="14" name="箭头: 右 13"/>
          <p:cNvSpPr/>
          <p:nvPr/>
        </p:nvSpPr>
        <p:spPr bwMode="auto">
          <a:xfrm>
            <a:off x="3991086" y="2657366"/>
            <a:ext cx="1024619" cy="26520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箭头: 下 14"/>
          <p:cNvSpPr/>
          <p:nvPr/>
        </p:nvSpPr>
        <p:spPr bwMode="auto">
          <a:xfrm>
            <a:off x="7002405" y="4042336"/>
            <a:ext cx="294591" cy="65621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8991" y="4432151"/>
            <a:ext cx="4676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小问题：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如果父节点也是</a:t>
            </a:r>
            <a:r>
              <a:rPr lang="en-US" altLang="zh-CN" dirty="0"/>
              <a:t>4-node</a:t>
            </a:r>
            <a:r>
              <a:rPr lang="zh-CN" altLang="en-US" dirty="0"/>
              <a:t>，又该怎么办呢？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240" y="355600"/>
            <a:ext cx="9408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Top-down: 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/>
              <a:t>确保当前结点不是 </a:t>
            </a:r>
            <a:r>
              <a:rPr lang="en-US" altLang="zh-CN" dirty="0"/>
              <a:t>4-node</a:t>
            </a:r>
            <a:r>
              <a:rPr lang="zh-CN" altLang="en-US" dirty="0"/>
              <a:t>，预留空间给新元素。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沿着查找路径向下分裂</a:t>
            </a:r>
            <a:r>
              <a:rPr lang="en-US" altLang="zh-CN" dirty="0"/>
              <a:t>4-node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在底部插入元素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6240" y="2184400"/>
            <a:ext cx="59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Case 1: </a:t>
            </a:r>
            <a:r>
              <a:rPr lang="zh-CN" altLang="en-US" dirty="0"/>
              <a:t>根结点是 </a:t>
            </a:r>
            <a:r>
              <a:rPr lang="en-US" altLang="zh-CN" dirty="0"/>
              <a:t>4-node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407" y="2733357"/>
            <a:ext cx="6981825" cy="1228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6240" y="414829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Case 2:</a:t>
            </a:r>
            <a:r>
              <a:rPr lang="zh-CN" altLang="en-US" dirty="0"/>
              <a:t> 父节点是</a:t>
            </a:r>
            <a:r>
              <a:rPr lang="en-US" altLang="zh-CN" dirty="0"/>
              <a:t>2-node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07" y="4703842"/>
            <a:ext cx="6981825" cy="15505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560" y="426720"/>
            <a:ext cx="933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Case 3: </a:t>
            </a:r>
            <a:r>
              <a:rPr lang="zh-CN" altLang="en-US" dirty="0"/>
              <a:t>父节点是</a:t>
            </a:r>
            <a:r>
              <a:rPr lang="en-US" altLang="zh-CN" dirty="0"/>
              <a:t>3-node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793" y="1033463"/>
            <a:ext cx="6981825" cy="16447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6560" y="3068320"/>
            <a:ext cx="8869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不变式：当前结点不是</a:t>
            </a:r>
            <a:r>
              <a:rPr lang="en-US" altLang="zh-CN" dirty="0">
                <a:solidFill>
                  <a:srgbClr val="C00000"/>
                </a:solidFill>
              </a:rPr>
              <a:t>4-node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  <a:p>
            <a:r>
              <a:rPr lang="en-US" altLang="zh-CN" dirty="0"/>
              <a:t>     1. 4-node </a:t>
            </a:r>
            <a:r>
              <a:rPr lang="zh-CN" altLang="en-US" dirty="0"/>
              <a:t>的父亲不是 </a:t>
            </a:r>
            <a:r>
              <a:rPr lang="en-US" altLang="zh-CN" dirty="0"/>
              <a:t>4-node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2. </a:t>
            </a:r>
            <a:r>
              <a:rPr lang="zh-CN" altLang="en-US" dirty="0"/>
              <a:t>到达的叶子结点要么是</a:t>
            </a:r>
            <a:r>
              <a:rPr lang="en-US" altLang="zh-CN" dirty="0"/>
              <a:t>2-node</a:t>
            </a:r>
            <a:r>
              <a:rPr lang="zh-CN" altLang="en-US" dirty="0"/>
              <a:t>，要么是</a:t>
            </a:r>
            <a:r>
              <a:rPr lang="en-US" altLang="zh-CN" dirty="0"/>
              <a:t>3-node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Note</a:t>
            </a:r>
            <a:r>
              <a:rPr lang="zh-CN" altLang="en-US" dirty="0">
                <a:solidFill>
                  <a:srgbClr val="C00000"/>
                </a:solidFill>
              </a:rPr>
              <a:t>：这些变换都是局部变换，不会影响到无关的其他结点。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080" y="518160"/>
            <a:ext cx="923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局部变换只会影响局部的一些结点。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                                    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640" y="1226185"/>
            <a:ext cx="7315200" cy="1552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40" y="2778760"/>
            <a:ext cx="7293662" cy="29461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991" y="243548"/>
            <a:ext cx="38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举个栗子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768" y="865187"/>
            <a:ext cx="8905875" cy="5838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70" y="297427"/>
            <a:ext cx="9610071" cy="62631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711" y="253708"/>
            <a:ext cx="38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2-3-4</a:t>
            </a:r>
            <a:r>
              <a:rPr lang="zh-CN" altLang="en-US" sz="2800" dirty="0"/>
              <a:t>树</a:t>
            </a:r>
            <a:r>
              <a:rPr lang="en-US" altLang="zh-CN" sz="2800" dirty="0"/>
              <a:t>——</a:t>
            </a:r>
            <a:r>
              <a:rPr lang="zh-CN" altLang="en-US" sz="2800" dirty="0"/>
              <a:t>性能分析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257711" y="1107440"/>
            <a:ext cx="940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主要性质：</a:t>
            </a:r>
            <a:r>
              <a:rPr lang="en-US" altLang="zh-CN" dirty="0"/>
              <a:t>2-3-4</a:t>
            </a:r>
            <a:r>
              <a:rPr lang="zh-CN" altLang="en-US" dirty="0"/>
              <a:t>树是一棵完美平衡的树。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59964"/>
            <a:ext cx="10031413" cy="23133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7711" y="4295968"/>
            <a:ext cx="9269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树的高度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最坏情况</a:t>
            </a:r>
            <a:r>
              <a:rPr lang="en-US" altLang="zh-CN" dirty="0"/>
              <a:t>: lg N  [</a:t>
            </a:r>
            <a:r>
              <a:rPr lang="zh-CN" altLang="en-US" dirty="0"/>
              <a:t>全部是</a:t>
            </a:r>
            <a:r>
              <a:rPr lang="en-US" altLang="zh-CN" dirty="0"/>
              <a:t>2-node]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最好情况</a:t>
            </a:r>
            <a:r>
              <a:rPr lang="en-US" altLang="zh-CN" dirty="0"/>
              <a:t>: log</a:t>
            </a:r>
            <a:r>
              <a:rPr lang="en-US" altLang="zh-CN" baseline="-25000" dirty="0"/>
              <a:t>4</a:t>
            </a:r>
            <a:r>
              <a:rPr lang="en-US" altLang="zh-CN" dirty="0"/>
              <a:t>N = ½ lg N	[</a:t>
            </a:r>
            <a:r>
              <a:rPr lang="zh-CN" altLang="en-US" dirty="0"/>
              <a:t>全部是</a:t>
            </a:r>
            <a:r>
              <a:rPr lang="en-US" altLang="zh-CN" dirty="0"/>
              <a:t>4-node]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100</a:t>
            </a:r>
            <a:r>
              <a:rPr lang="zh-CN" altLang="en-US" dirty="0"/>
              <a:t>万个结点高度在</a:t>
            </a:r>
            <a:r>
              <a:rPr lang="en-US" altLang="zh-CN" dirty="0"/>
              <a:t>[10, 20]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10</a:t>
            </a:r>
            <a:r>
              <a:rPr lang="zh-CN" altLang="en-US" dirty="0"/>
              <a:t>亿个结点高度在</a:t>
            </a:r>
            <a:r>
              <a:rPr lang="en-US" altLang="zh-CN" dirty="0"/>
              <a:t>[15, 30]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2-3-4</a:t>
            </a:r>
            <a:r>
              <a:rPr lang="zh-CN" altLang="en-US" dirty="0">
                <a:solidFill>
                  <a:srgbClr val="C00000"/>
                </a:solidFill>
              </a:rPr>
              <a:t>树保证了树的高度为 </a:t>
            </a:r>
            <a:r>
              <a:rPr lang="en-US" altLang="zh-CN" dirty="0">
                <a:solidFill>
                  <a:srgbClr val="C00000"/>
                </a:solidFill>
              </a:rPr>
              <a:t>O(</a:t>
            </a:r>
            <a:r>
              <a:rPr lang="en-US" altLang="zh-CN" dirty="0" err="1">
                <a:solidFill>
                  <a:srgbClr val="C00000"/>
                </a:solidFill>
              </a:rPr>
              <a:t>lgN</a:t>
            </a:r>
            <a:r>
              <a:rPr lang="en-US" altLang="zh-CN" dirty="0">
                <a:solidFill>
                  <a:srgbClr val="C00000"/>
                </a:solidFill>
              </a:rPr>
              <a:t>) !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711" y="253708"/>
            <a:ext cx="38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2-3-4</a:t>
            </a:r>
            <a:r>
              <a:rPr lang="zh-CN" altLang="en-US" sz="2800" dirty="0"/>
              <a:t>树</a:t>
            </a:r>
            <a:r>
              <a:rPr lang="en-US" altLang="zh-CN" sz="2800" dirty="0"/>
              <a:t>——</a:t>
            </a:r>
            <a:r>
              <a:rPr lang="zh-CN" altLang="en-US" sz="2800" dirty="0"/>
              <a:t>实现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45440" y="1056640"/>
            <a:ext cx="9458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直接实现？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</a:t>
            </a:r>
            <a:r>
              <a:rPr lang="en-US" altLang="zh-CN" dirty="0"/>
              <a:t>2-node, 3-node, 4-node </a:t>
            </a:r>
            <a:r>
              <a:rPr lang="zh-CN" altLang="en-US" dirty="0"/>
              <a:t>编写不同的结点类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不同的结点类之间需要相互转换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不好统一不同的</a:t>
            </a:r>
            <a:r>
              <a:rPr lang="en-US" altLang="zh-CN" dirty="0"/>
              <a:t>case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6570" y="2811145"/>
            <a:ext cx="5795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可以实现，但是代码复杂度太高，我们期待更简单的实现！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40968" y="2475617"/>
            <a:ext cx="2214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+mj-ea"/>
                <a:ea typeface="+mj-ea"/>
              </a:rPr>
              <a:t>RB Trees</a:t>
            </a:r>
            <a:endParaRPr lang="zh-CN" altLang="en-US" sz="4000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492" y="3873113"/>
            <a:ext cx="949642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016000" y="962026"/>
            <a:ext cx="5221747" cy="64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  <a:endParaRPr lang="en-US" altLang="zh-CN" sz="35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16000" y="2327612"/>
            <a:ext cx="7072151" cy="3882101"/>
            <a:chOff x="1016000" y="2872371"/>
            <a:chExt cx="7072151" cy="3882101"/>
          </a:xfrm>
        </p:grpSpPr>
        <p:pic>
          <p:nvPicPr>
            <p:cNvPr id="8201" name="Picture 9" descr="PPT-2-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6000" y="3037042"/>
              <a:ext cx="182515" cy="231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2" name="Picture 10" descr="PPT-2-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9919" y="3567267"/>
              <a:ext cx="182515" cy="231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内容占位符 2"/>
            <p:cNvSpPr txBox="1"/>
            <p:nvPr/>
          </p:nvSpPr>
          <p:spPr>
            <a:xfrm>
              <a:off x="1316947" y="2872371"/>
              <a:ext cx="6771204" cy="3882101"/>
            </a:xfrm>
            <a:prstGeom prst="rect">
              <a:avLst/>
            </a:prstGeom>
          </p:spPr>
          <p:txBody>
            <a:bodyPr/>
            <a:lstStyle/>
            <a:p>
              <a:pPr marL="228600" marR="0" lvl="0" indent="-228600" algn="l" defTabSz="914400" rtl="0" eaLnBrk="1" fontAlgn="base" latinLnBrk="0" hangingPunct="1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2-3-4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树 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228600" marR="0" lvl="0" indent="-228600" algn="l" defTabSz="914400" rtl="0" eaLnBrk="1" fontAlgn="base" latinLnBrk="0" hangingPunct="1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defRPr/>
              </a:pPr>
              <a:r>
                <a:rPr lang="zh-CN" altLang="en-US" sz="2400" kern="0" dirty="0">
                  <a:latin typeface="+mn-ea"/>
                  <a:ea typeface="+mn-ea"/>
                </a:rPr>
                <a:t>红黑树</a:t>
              </a:r>
              <a:endParaRPr lang="en-US" altLang="zh-CN" sz="2400" kern="0" dirty="0">
                <a:latin typeface="+mn-ea"/>
                <a:ea typeface="+mn-ea"/>
              </a:endParaRPr>
            </a:p>
            <a:p>
              <a:pPr marL="228600" marR="0" lvl="0" indent="-228600" algn="l" defTabSz="914400" rtl="0" eaLnBrk="1" fontAlgn="base" latinLnBrk="0" hangingPunct="1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defRPr/>
              </a:pPr>
              <a:endParaRPr lang="en-US" altLang="zh-CN" sz="2400" kern="0" dirty="0">
                <a:latin typeface="+mn-ea"/>
                <a:ea typeface="+mn-ea"/>
              </a:endParaRPr>
            </a:p>
            <a:p>
              <a:pPr marL="228600" marR="0" lvl="0" indent="-228600" algn="l" defTabSz="914400" rtl="0" eaLnBrk="1" fontAlgn="base" latinLnBrk="0" hangingPunct="1">
                <a:lnSpc>
                  <a:spcPct val="12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defRPr/>
              </a:pPr>
              <a:endParaRPr lang="en-US" altLang="zh-CN" sz="2400" kern="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711" y="253708"/>
            <a:ext cx="38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Red-black trees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45440" y="1056640"/>
            <a:ext cx="945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用 </a:t>
            </a:r>
            <a:r>
              <a:rPr lang="en-US" altLang="zh-CN" dirty="0">
                <a:solidFill>
                  <a:srgbClr val="C00000"/>
                </a:solidFill>
              </a:rPr>
              <a:t>BST </a:t>
            </a:r>
            <a:r>
              <a:rPr lang="zh-CN" altLang="en-US" dirty="0">
                <a:solidFill>
                  <a:srgbClr val="C00000"/>
                </a:solidFill>
              </a:rPr>
              <a:t>来表现 </a:t>
            </a:r>
            <a:r>
              <a:rPr lang="en-US" altLang="zh-CN" dirty="0">
                <a:solidFill>
                  <a:srgbClr val="C00000"/>
                </a:solidFill>
              </a:rPr>
              <a:t>2-3-4 </a:t>
            </a:r>
            <a:r>
              <a:rPr lang="zh-CN" altLang="en-US" dirty="0">
                <a:solidFill>
                  <a:srgbClr val="C00000"/>
                </a:solidFill>
              </a:rPr>
              <a:t>树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”</a:t>
            </a:r>
            <a:r>
              <a:rPr lang="zh-CN" altLang="en-US" dirty="0"/>
              <a:t>内部的</a:t>
            </a:r>
            <a:r>
              <a:rPr lang="en-US" altLang="zh-CN" dirty="0"/>
              <a:t>”</a:t>
            </a:r>
            <a:r>
              <a:rPr lang="zh-CN" altLang="en-US" dirty="0"/>
              <a:t>红色边来表示 </a:t>
            </a:r>
            <a:r>
              <a:rPr lang="en-US" altLang="zh-CN" dirty="0"/>
              <a:t>3-node </a:t>
            </a:r>
            <a:r>
              <a:rPr lang="zh-CN" altLang="en-US" dirty="0"/>
              <a:t>和 </a:t>
            </a:r>
            <a:r>
              <a:rPr lang="en-US" altLang="zh-CN" dirty="0"/>
              <a:t>4-node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007" y="1982683"/>
            <a:ext cx="7743825" cy="1304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5440" y="3567320"/>
            <a:ext cx="910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2-3-4 </a:t>
            </a:r>
            <a:r>
              <a:rPr lang="zh-CN" altLang="en-US" dirty="0">
                <a:solidFill>
                  <a:srgbClr val="C00000"/>
                </a:solidFill>
              </a:rPr>
              <a:t>树能够被表示成 </a:t>
            </a:r>
            <a:r>
              <a:rPr lang="en-US" altLang="zh-CN" dirty="0">
                <a:solidFill>
                  <a:srgbClr val="C00000"/>
                </a:solidFill>
              </a:rPr>
              <a:t>BST</a:t>
            </a:r>
            <a:r>
              <a:rPr lang="zh-CN" altLang="en-US" dirty="0">
                <a:solidFill>
                  <a:srgbClr val="C00000"/>
                </a:solidFill>
              </a:rPr>
              <a:t>，它们之间有一种对应关系！但是它们这种对应不是</a:t>
            </a:r>
            <a:r>
              <a:rPr lang="en-US" altLang="zh-CN" dirty="0">
                <a:solidFill>
                  <a:srgbClr val="C00000"/>
                </a:solidFill>
              </a:rPr>
              <a:t>1-1</a:t>
            </a:r>
            <a:r>
              <a:rPr lang="zh-CN" altLang="en-US" dirty="0">
                <a:solidFill>
                  <a:srgbClr val="C00000"/>
                </a:solidFill>
              </a:rPr>
              <a:t>的。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4216364"/>
            <a:ext cx="910590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710" y="253708"/>
            <a:ext cx="535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Left-leaning red-black trees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45440" y="1056640"/>
            <a:ext cx="945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用 </a:t>
            </a:r>
            <a:r>
              <a:rPr lang="en-US" altLang="zh-CN" dirty="0"/>
              <a:t>BST </a:t>
            </a:r>
            <a:r>
              <a:rPr lang="zh-CN" altLang="en-US" dirty="0"/>
              <a:t>来表现 </a:t>
            </a:r>
            <a:r>
              <a:rPr lang="en-US" altLang="zh-CN" dirty="0"/>
              <a:t>2-3-4 </a:t>
            </a:r>
            <a:r>
              <a:rPr lang="zh-CN" altLang="en-US" dirty="0"/>
              <a:t>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”</a:t>
            </a:r>
            <a:r>
              <a:rPr lang="zh-CN" altLang="en-US" dirty="0"/>
              <a:t>内部的</a:t>
            </a:r>
            <a:r>
              <a:rPr lang="en-US" altLang="zh-CN" dirty="0"/>
              <a:t>”</a:t>
            </a:r>
            <a:r>
              <a:rPr lang="zh-CN" altLang="en-US" dirty="0"/>
              <a:t>红色边来表示 </a:t>
            </a:r>
            <a:r>
              <a:rPr lang="en-US" altLang="zh-CN" dirty="0"/>
              <a:t>3-node </a:t>
            </a:r>
            <a:r>
              <a:rPr lang="zh-CN" altLang="en-US" dirty="0"/>
              <a:t>和 </a:t>
            </a:r>
            <a:r>
              <a:rPr lang="en-US" altLang="zh-CN" dirty="0"/>
              <a:t>4-node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C00000"/>
                </a:solidFill>
              </a:rPr>
              <a:t>3-node </a:t>
            </a:r>
            <a:r>
              <a:rPr lang="zh-CN" altLang="en-US" dirty="0">
                <a:solidFill>
                  <a:srgbClr val="C00000"/>
                </a:solidFill>
              </a:rPr>
              <a:t>的红色边是左倾的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4932" y="2259682"/>
            <a:ext cx="7419975" cy="1323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5440" y="3863369"/>
            <a:ext cx="910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2-3-4 </a:t>
            </a:r>
            <a:r>
              <a:rPr lang="zh-CN" altLang="en-US" dirty="0">
                <a:solidFill>
                  <a:srgbClr val="C00000"/>
                </a:solidFill>
              </a:rPr>
              <a:t>树能够被表示成 </a:t>
            </a:r>
            <a:r>
              <a:rPr lang="en-US" altLang="zh-CN" dirty="0">
                <a:solidFill>
                  <a:srgbClr val="C00000"/>
                </a:solidFill>
              </a:rPr>
              <a:t>BST</a:t>
            </a:r>
            <a:r>
              <a:rPr lang="zh-CN" altLang="en-US" dirty="0">
                <a:solidFill>
                  <a:srgbClr val="C00000"/>
                </a:solidFill>
              </a:rPr>
              <a:t>，它们之间有一种对应关系！它们这种对应是</a:t>
            </a:r>
            <a:r>
              <a:rPr lang="en-US" altLang="zh-CN" dirty="0">
                <a:solidFill>
                  <a:srgbClr val="C00000"/>
                </a:solidFill>
              </a:rPr>
              <a:t>1-1</a:t>
            </a:r>
            <a:r>
              <a:rPr lang="zh-CN" altLang="en-US" dirty="0">
                <a:solidFill>
                  <a:srgbClr val="C00000"/>
                </a:solidFill>
              </a:rPr>
              <a:t>的！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4638381"/>
            <a:ext cx="659130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991" y="243548"/>
            <a:ext cx="38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Rotations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584" y="1289988"/>
            <a:ext cx="4076700" cy="3943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44" y="1169091"/>
            <a:ext cx="4171950" cy="4105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8991" y="5595730"/>
            <a:ext cx="9128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LLRB</a:t>
            </a:r>
            <a:r>
              <a:rPr lang="zh-CN" altLang="en-US" dirty="0"/>
              <a:t>中，我们需要通过左旋和右旋操作来保证</a:t>
            </a:r>
            <a:r>
              <a:rPr lang="en-US" altLang="zh-CN" dirty="0"/>
              <a:t>LLRB</a:t>
            </a:r>
            <a:r>
              <a:rPr lang="zh-CN" altLang="en-US" dirty="0"/>
              <a:t>的性质！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回顾下</a:t>
            </a:r>
            <a:r>
              <a:rPr lang="en-US" altLang="zh-CN" dirty="0"/>
              <a:t>LLRB</a:t>
            </a:r>
            <a:r>
              <a:rPr lang="zh-CN" altLang="en-US" dirty="0"/>
              <a:t>的性质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8991" y="766768"/>
            <a:ext cx="9692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不过在讲插入之前，我们来看下基本的树的</a:t>
            </a:r>
            <a:r>
              <a:rPr lang="zh-CN" altLang="en-US" dirty="0">
                <a:solidFill>
                  <a:srgbClr val="C00000"/>
                </a:solidFill>
              </a:rPr>
              <a:t>局部变换</a:t>
            </a:r>
            <a:r>
              <a:rPr lang="en-US" altLang="zh-CN" dirty="0">
                <a:solidFill>
                  <a:srgbClr val="C00000"/>
                </a:solidFill>
              </a:rPr>
              <a:t>——</a:t>
            </a:r>
            <a:r>
              <a:rPr lang="zh-CN" altLang="en-US" dirty="0">
                <a:solidFill>
                  <a:srgbClr val="C00000"/>
                </a:solidFill>
              </a:rPr>
              <a:t>旋转。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PPT-5-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04308" y="2733676"/>
            <a:ext cx="2578387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PPT-5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1587" y="3022601"/>
            <a:ext cx="3721289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PPT-5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454776"/>
            <a:ext cx="10030107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844114" y="6482191"/>
            <a:ext cx="5367139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  <a:endParaRPr lang="en-US" altLang="zh-CN" sz="1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25691" y="3075057"/>
            <a:ext cx="19800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+mj-ea"/>
                <a:ea typeface="+mj-ea"/>
              </a:rPr>
              <a:t>2-3-4</a:t>
            </a:r>
            <a:r>
              <a:rPr lang="zh-CN" altLang="en-US" sz="4000" dirty="0">
                <a:latin typeface="+mj-ea"/>
                <a:ea typeface="+mj-ea"/>
              </a:rPr>
              <a:t>树</a:t>
            </a:r>
            <a:endParaRPr lang="zh-CN" altLang="en-US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2021" y="275821"/>
            <a:ext cx="38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2-3-4</a:t>
            </a:r>
            <a:r>
              <a:rPr lang="zh-CN" altLang="en-US" sz="2800" dirty="0"/>
              <a:t>树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82021" y="1097280"/>
            <a:ext cx="8692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在普通的</a:t>
            </a:r>
            <a:r>
              <a:rPr lang="zh-CN" altLang="en-US" dirty="0">
                <a:solidFill>
                  <a:srgbClr val="FF0000"/>
                </a:solidFill>
              </a:rPr>
              <a:t>二叉查找树</a:t>
            </a:r>
            <a:r>
              <a:rPr lang="zh-CN" altLang="en-US" dirty="0"/>
              <a:t>上进行了扩展，它允许有多个键</a:t>
            </a:r>
            <a:r>
              <a:rPr lang="en-US" altLang="zh-CN" dirty="0"/>
              <a:t>(1~3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树保持完美平衡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完美平衡？</a:t>
            </a:r>
            <a:r>
              <a:rPr lang="zh-CN" altLang="en-US" dirty="0"/>
              <a:t>根到每个叶子结点的路径都是一样长滴。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433" y="3069230"/>
            <a:ext cx="10031413" cy="23133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3856" y="473337"/>
            <a:ext cx="9423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每个结点可以拥有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或者</a:t>
            </a:r>
            <a:r>
              <a:rPr lang="en-US" altLang="zh-CN" dirty="0"/>
              <a:t>3</a:t>
            </a:r>
            <a:r>
              <a:rPr lang="zh-CN" altLang="en-US" dirty="0"/>
              <a:t>个键。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2-node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个键，两个孩子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3-node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个键，三个孩子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4-node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个键，四个孩子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979" y="2422425"/>
            <a:ext cx="7089465" cy="35888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991" y="243548"/>
            <a:ext cx="38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2-3-4</a:t>
            </a:r>
            <a:r>
              <a:rPr lang="zh-CN" altLang="en-US" sz="2800" dirty="0"/>
              <a:t>树 </a:t>
            </a:r>
            <a:r>
              <a:rPr lang="en-US" altLang="zh-CN" sz="2800" dirty="0"/>
              <a:t>—— </a:t>
            </a:r>
            <a:r>
              <a:rPr lang="zh-CN" altLang="en-US" sz="2800" dirty="0"/>
              <a:t>查找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38991" y="1086522"/>
            <a:ext cx="8853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查找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和当前结点的所有的键进行比较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如果当前结点中没有，就找到对应的区间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依据链接找到下一个结点 </a:t>
            </a:r>
            <a:r>
              <a:rPr lang="en-US" altLang="zh-CN" dirty="0"/>
              <a:t>(</a:t>
            </a:r>
            <a:r>
              <a:rPr lang="zh-CN" altLang="en-US" dirty="0"/>
              <a:t>递归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7139" y="2563850"/>
            <a:ext cx="7148363" cy="41406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991" y="243548"/>
            <a:ext cx="3838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2-3-4</a:t>
            </a:r>
            <a:r>
              <a:rPr lang="zh-CN" altLang="en-US" sz="2800" dirty="0"/>
              <a:t>树 </a:t>
            </a:r>
            <a:r>
              <a:rPr lang="en-US" altLang="zh-CN" sz="2800" dirty="0"/>
              <a:t>—— </a:t>
            </a:r>
            <a:r>
              <a:rPr lang="zh-CN" altLang="en-US" sz="2800" dirty="0"/>
              <a:t>插入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38991" y="1086522"/>
            <a:ext cx="8853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插入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查找键应该插入的位置 </a:t>
            </a:r>
            <a:r>
              <a:rPr lang="en-US" altLang="zh-CN" dirty="0"/>
              <a:t>(</a:t>
            </a:r>
            <a:r>
              <a:rPr lang="zh-CN" altLang="en-US" dirty="0"/>
              <a:t>树底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8168" y="2436020"/>
            <a:ext cx="7533428" cy="41784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8991" y="344245"/>
            <a:ext cx="8853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插入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查找键应该插入的位置 </a:t>
            </a:r>
            <a:r>
              <a:rPr lang="en-US" altLang="zh-CN" dirty="0"/>
              <a:t>(</a:t>
            </a:r>
            <a:r>
              <a:rPr lang="zh-CN" altLang="en-US" dirty="0"/>
              <a:t>树底</a:t>
            </a:r>
            <a:r>
              <a:rPr lang="en-US" altLang="zh-CN" dirty="0"/>
              <a:t>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2-node</a:t>
            </a:r>
            <a:r>
              <a:rPr lang="zh-CN" altLang="en-US" dirty="0"/>
              <a:t>：转换成</a:t>
            </a:r>
            <a:r>
              <a:rPr lang="en-US" altLang="zh-CN" dirty="0"/>
              <a:t>3-node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0014" y="2368051"/>
            <a:ext cx="7664731" cy="41457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2021" y="322729"/>
            <a:ext cx="8853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插入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查找键应该插入的位置 </a:t>
            </a:r>
            <a:r>
              <a:rPr lang="en-US" altLang="zh-CN" dirty="0"/>
              <a:t>(</a:t>
            </a:r>
            <a:r>
              <a:rPr lang="zh-CN" altLang="en-US" dirty="0"/>
              <a:t>树底</a:t>
            </a:r>
            <a:r>
              <a:rPr lang="en-US" altLang="zh-CN" dirty="0"/>
              <a:t>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2-node</a:t>
            </a:r>
            <a:r>
              <a:rPr lang="zh-CN" altLang="en-US" dirty="0"/>
              <a:t>：转换成</a:t>
            </a:r>
            <a:r>
              <a:rPr lang="en-US" altLang="zh-CN" dirty="0"/>
              <a:t>3-node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3-node</a:t>
            </a:r>
            <a:r>
              <a:rPr lang="zh-CN" altLang="en-US" dirty="0"/>
              <a:t>：转换成</a:t>
            </a:r>
            <a:r>
              <a:rPr lang="en-US" altLang="zh-CN" dirty="0"/>
              <a:t>4-node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799" y="2173753"/>
            <a:ext cx="7976701" cy="444364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f57114ff-9d8d-4678-9f00-9af727314616}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1885</Words>
  <Application>WPS 演示</Application>
  <PresentationFormat>自定义</PresentationFormat>
  <Paragraphs>163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Calibri Light</vt:lpstr>
      <vt:lpstr>微软雅黑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zuazua W</dc:creator>
  <cp:lastModifiedBy>贺志鹏</cp:lastModifiedBy>
  <cp:revision>682</cp:revision>
  <dcterms:created xsi:type="dcterms:W3CDTF">2012-09-21T09:29:00Z</dcterms:created>
  <dcterms:modified xsi:type="dcterms:W3CDTF">2022-03-24T07:39:35Z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7726B32F3A0B4E1380CC22A7F7E5226C</vt:lpwstr>
  </property>
</Properties>
</file>