
<file path=[Content_Types].xml><?xml version="1.0" encoding="utf-8"?>
<Types xmlns="http://schemas.openxmlformats.org/package/2006/content-types">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413" r:id="rId6"/>
    <p:sldId id="261" r:id="rId7"/>
    <p:sldId id="414" r:id="rId8"/>
    <p:sldId id="369" r:id="rId9"/>
    <p:sldId id="422" r:id="rId10"/>
    <p:sldId id="423" r:id="rId11"/>
    <p:sldId id="424" r:id="rId12"/>
    <p:sldId id="425" r:id="rId13"/>
    <p:sldId id="426" r:id="rId14"/>
    <p:sldId id="427" r:id="rId15"/>
    <p:sldId id="428" r:id="rId16"/>
    <p:sldId id="429" r:id="rId17"/>
    <p:sldId id="430" r:id="rId18"/>
    <p:sldId id="431" r:id="rId19"/>
    <p:sldId id="378" r:id="rId20"/>
    <p:sldId id="420" r:id="rId21"/>
    <p:sldId id="373" r:id="rId22"/>
    <p:sldId id="421" r:id="rId23"/>
    <p:sldId id="260" r:id="rId24"/>
  </p:sldIdLst>
  <p:sldSz cx="10031095" cy="6858000"/>
  <p:notesSz cx="6858000" cy="9144000"/>
  <p:custDataLst>
    <p:tags r:id="rId28"/>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CE5C4"/>
    <a:srgbClr val="777777"/>
    <a:srgbClr val="CDCDCD"/>
    <a:srgbClr val="FF9B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0" autoAdjust="0"/>
    <p:restoredTop sz="83166" autoAdjust="0"/>
  </p:normalViewPr>
  <p:slideViewPr>
    <p:cSldViewPr snapToGrid="0">
      <p:cViewPr varScale="1">
        <p:scale>
          <a:sx n="71" d="100"/>
          <a:sy n="71" d="100"/>
        </p:scale>
        <p:origin x="883" y="58"/>
      </p:cViewPr>
      <p:guideLst>
        <p:guide orient="horz" pos="2140"/>
        <p:guide pos="3159"/>
      </p:guideLst>
    </p:cSldViewPr>
  </p:slideViewPr>
  <p:notesTextViewPr>
    <p:cViewPr>
      <p:scale>
        <a:sx n="100" d="100"/>
        <a:sy n="100" d="100"/>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idx="2"/>
          </p:nvPr>
        </p:nvSpPr>
        <p:spPr bwMode="auto">
          <a:xfrm>
            <a:off x="928688" y="754063"/>
            <a:ext cx="4816475" cy="3294062"/>
          </a:xfrm>
          <a:prstGeom prst="rect">
            <a:avLst/>
          </a:prstGeom>
          <a:noFill/>
          <a:ln w="9525">
            <a:noFill/>
            <a:miter lim="800000"/>
          </a:ln>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noProof="0"/>
              <a:t>单击此处编辑母版文本样式</a:t>
            </a:r>
            <a:endParaRPr lang="zh-CN" altLang="zh-CN" noProof="0"/>
          </a:p>
          <a:p>
            <a:pPr lvl="1"/>
            <a:r>
              <a:rPr lang="zh-CN" altLang="zh-CN" noProof="0"/>
              <a:t>第二级</a:t>
            </a:r>
            <a:endParaRPr lang="zh-CN" altLang="zh-CN" noProof="0"/>
          </a:p>
          <a:p>
            <a:pPr lvl="2"/>
            <a:r>
              <a:rPr lang="zh-CN" altLang="zh-CN" noProof="0"/>
              <a:t>第三级</a:t>
            </a:r>
            <a:endParaRPr lang="zh-CN" altLang="zh-CN" noProof="0"/>
          </a:p>
          <a:p>
            <a:pPr lvl="3"/>
            <a:r>
              <a:rPr lang="zh-CN" altLang="zh-CN" noProof="0"/>
              <a:t>第四级</a:t>
            </a:r>
            <a:endParaRPr lang="zh-CN" altLang="zh-CN" noProof="0"/>
          </a:p>
          <a:p>
            <a:pPr lvl="4"/>
            <a:r>
              <a:rPr lang="zh-CN" altLang="zh-CN" noProof="0"/>
              <a:t>第五级</a:t>
            </a:r>
            <a:endParaRPr lang="zh-CN" altLang="zh-CN" noProof="0"/>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1"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360BA55F-39AC-40F7-9769-1DE084D88763}" type="datetimeFigureOut">
              <a:rPr lang="zh-CN" altLang="en-US"/>
            </a:fld>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3"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646BCEA9-26AB-4B91-A876-E633D3E888F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查找小于等于给定</a:t>
            </a:r>
            <a:r>
              <a:rPr lang="en-US" altLang="zh-CN" dirty="0"/>
              <a:t>IP</a:t>
            </a:r>
            <a:r>
              <a:rPr lang="zh-CN" altLang="en-US" dirty="0"/>
              <a:t>的最大值。 </a:t>
            </a:r>
            <a:r>
              <a:rPr lang="en-US" altLang="zh-CN" dirty="0">
                <a:sym typeface="Wingdings" panose="05000000000000000000" pitchFamily="2" charset="2"/>
              </a:rPr>
              <a:t> IP</a:t>
            </a:r>
            <a:r>
              <a:rPr lang="zh-CN" altLang="en-US" dirty="0">
                <a:sym typeface="Wingdings" panose="05000000000000000000" pitchFamily="2" charset="2"/>
              </a:rPr>
              <a:t>地址区间</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判断</a:t>
            </a:r>
            <a:r>
              <a:rPr lang="en-US" altLang="zh-CN" dirty="0">
                <a:sym typeface="Wingdings" panose="05000000000000000000" pitchFamily="2" charset="2"/>
              </a:rPr>
              <a:t>IP</a:t>
            </a:r>
            <a:r>
              <a:rPr lang="zh-CN" altLang="en-US" dirty="0">
                <a:sym typeface="Wingdings" panose="05000000000000000000" pitchFamily="2" charset="2"/>
              </a:rPr>
              <a:t>是否在该区间内</a:t>
            </a:r>
            <a:endParaRPr lang="en-US" altLang="zh-CN" dirty="0">
              <a:sym typeface="Wingdings" panose="05000000000000000000" pitchFamily="2" charset="2"/>
            </a:endParaRPr>
          </a:p>
          <a:p>
            <a:pPr marL="0" indent="0">
              <a:buNone/>
            </a:pPr>
            <a:r>
              <a:rPr lang="en-US" altLang="zh-CN" dirty="0"/>
              <a:t>       a.</a:t>
            </a:r>
            <a:r>
              <a:rPr lang="zh-CN" altLang="en-US" dirty="0"/>
              <a:t> 在， 返回归属地</a:t>
            </a:r>
            <a:endParaRPr lang="en-US" altLang="zh-CN" dirty="0"/>
          </a:p>
          <a:p>
            <a:pPr marL="0" indent="0">
              <a:buNone/>
            </a:pPr>
            <a:r>
              <a:rPr lang="en-US" altLang="zh-CN" dirty="0"/>
              <a:t>       b. </a:t>
            </a:r>
            <a:r>
              <a:rPr lang="zh-CN" altLang="en-US" dirty="0"/>
              <a:t>没有找到对应的</a:t>
            </a:r>
            <a:r>
              <a:rPr lang="en-US" altLang="zh-CN" dirty="0"/>
              <a:t>IP</a:t>
            </a:r>
            <a:r>
              <a:rPr lang="zh-CN" altLang="en-US" dirty="0"/>
              <a:t>地址。</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a:t>订单（用户，下单时间，金额， 物品</a:t>
            </a:r>
            <a:r>
              <a:rPr lang="en-US" altLang="zh-CN" dirty="0"/>
              <a:t>…</a:t>
            </a:r>
            <a:r>
              <a:rPr lang="zh-CN" altLang="en-US" dirty="0"/>
              <a:t>）</a:t>
            </a:r>
            <a:endParaRPr lang="en-US" altLang="zh-CN" dirty="0"/>
          </a:p>
          <a:p>
            <a:endParaRPr lang="en-US" altLang="zh-CN" dirty="0"/>
          </a:p>
          <a:p>
            <a:r>
              <a:rPr lang="zh-CN" altLang="en-US" dirty="0"/>
              <a:t>思路</a:t>
            </a:r>
            <a:r>
              <a:rPr lang="en-US" altLang="zh-CN" dirty="0"/>
              <a:t>1</a:t>
            </a:r>
            <a:r>
              <a:rPr lang="zh-CN" altLang="en-US" dirty="0"/>
              <a:t>：先按照金额从小到大排序，找到金额相等区间，再按照下单时间从小到大排序。</a:t>
            </a:r>
            <a:endParaRPr lang="en-US" altLang="zh-CN" dirty="0"/>
          </a:p>
          <a:p>
            <a:r>
              <a:rPr lang="zh-CN" altLang="en-US" dirty="0"/>
              <a:t>思路</a:t>
            </a:r>
            <a:r>
              <a:rPr lang="en-US" altLang="zh-CN" dirty="0"/>
              <a:t>2</a:t>
            </a:r>
            <a:r>
              <a:rPr lang="zh-CN" altLang="en-US" dirty="0"/>
              <a:t>：先按照下单时间从小到大排序，用稳定的排序算法，再按照金额从小到大排序。</a:t>
            </a:r>
            <a:endParaRPr lang="en-US" altLang="zh-CN" dirty="0"/>
          </a:p>
          <a:p>
            <a:endParaRPr lang="zh-CN" altLang="en-US" dirty="0"/>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个元素有</a:t>
            </a:r>
            <a:r>
              <a:rPr lang="en-US" altLang="zh-CN" dirty="0"/>
              <a:t>n!</a:t>
            </a:r>
            <a:r>
              <a:rPr lang="zh-CN" altLang="en-US" dirty="0"/>
              <a:t>种排序，然后统计比较和交换的次数，再计算平均值。想想就十分复杂。这里我们采用逆序对的方式来分析。</a:t>
            </a:r>
            <a:endParaRPr lang="en-US" altLang="zh-CN" dirty="0"/>
          </a:p>
          <a:p>
            <a:r>
              <a:rPr lang="zh-CN" altLang="en-US" dirty="0"/>
              <a:t>有序元素对：</a:t>
            </a:r>
            <a:r>
              <a:rPr lang="en-US" altLang="zh-CN" dirty="0" err="1"/>
              <a:t>arr</a:t>
            </a:r>
            <a:r>
              <a:rPr lang="en-US" altLang="zh-CN" dirty="0"/>
              <a:t>[</a:t>
            </a:r>
            <a:r>
              <a:rPr lang="en-US" altLang="zh-CN" dirty="0" err="1"/>
              <a:t>i</a:t>
            </a:r>
            <a:r>
              <a:rPr lang="en-US" altLang="zh-CN" dirty="0"/>
              <a:t>] &lt;= </a:t>
            </a:r>
            <a:r>
              <a:rPr lang="en-US" altLang="zh-CN" dirty="0" err="1"/>
              <a:t>arr</a:t>
            </a:r>
            <a:r>
              <a:rPr lang="en-US" altLang="zh-CN" dirty="0"/>
              <a:t>[j], </a:t>
            </a:r>
            <a:r>
              <a:rPr lang="en-US" altLang="zh-CN" dirty="0" err="1"/>
              <a:t>i</a:t>
            </a:r>
            <a:r>
              <a:rPr lang="en-US" altLang="zh-CN" dirty="0"/>
              <a:t> &lt; j</a:t>
            </a:r>
            <a:endParaRPr lang="en-US" altLang="zh-CN" dirty="0"/>
          </a:p>
          <a:p>
            <a:r>
              <a:rPr lang="zh-CN" altLang="en-US" dirty="0"/>
              <a:t>逆序元素对：</a:t>
            </a:r>
            <a:r>
              <a:rPr lang="en-US" altLang="zh-CN" dirty="0" err="1"/>
              <a:t>arr</a:t>
            </a:r>
            <a:r>
              <a:rPr lang="en-US" altLang="zh-CN" dirty="0"/>
              <a:t>[</a:t>
            </a:r>
            <a:r>
              <a:rPr lang="en-US" altLang="zh-CN" dirty="0" err="1"/>
              <a:t>i</a:t>
            </a:r>
            <a:r>
              <a:rPr lang="en-US" altLang="zh-CN" dirty="0"/>
              <a:t>] &gt; </a:t>
            </a:r>
            <a:r>
              <a:rPr lang="en-US" altLang="zh-CN" dirty="0" err="1"/>
              <a:t>arr</a:t>
            </a:r>
            <a:r>
              <a:rPr lang="en-US" altLang="zh-CN" dirty="0"/>
              <a:t>[j], </a:t>
            </a:r>
            <a:r>
              <a:rPr lang="en-US" altLang="zh-CN" dirty="0" err="1"/>
              <a:t>i</a:t>
            </a:r>
            <a:r>
              <a:rPr lang="en-US" altLang="zh-CN" dirty="0"/>
              <a:t> &lt; j</a:t>
            </a:r>
            <a:endParaRPr lang="en-US" altLang="zh-CN" dirty="0"/>
          </a:p>
          <a:p>
            <a:r>
              <a:rPr lang="zh-CN" altLang="en-US" dirty="0"/>
              <a:t>有序度：数组中有序元素对的个数</a:t>
            </a:r>
            <a:endParaRPr lang="en-US" altLang="zh-CN" dirty="0"/>
          </a:p>
          <a:p>
            <a:r>
              <a:rPr lang="zh-CN" altLang="en-US" dirty="0"/>
              <a:t>逆序度：数组中逆序元素对的个数</a:t>
            </a:r>
            <a:endParaRPr lang="en-US" altLang="zh-CN" dirty="0"/>
          </a:p>
          <a:p>
            <a:r>
              <a:rPr lang="zh-CN" altLang="en-US" dirty="0"/>
              <a:t>满有序度：数组排好序后的有序度。假设数组有</a:t>
            </a:r>
            <a:r>
              <a:rPr lang="en-US" altLang="zh-CN" dirty="0"/>
              <a:t>n</a:t>
            </a:r>
            <a:r>
              <a:rPr lang="zh-CN" altLang="en-US" dirty="0"/>
              <a:t>个元素，满有序度 </a:t>
            </a:r>
            <a:r>
              <a:rPr lang="en-US" altLang="zh-CN" dirty="0"/>
              <a:t>= n(n-1)/2</a:t>
            </a:r>
            <a:endParaRPr lang="en-US" altLang="zh-CN" dirty="0"/>
          </a:p>
          <a:p>
            <a:r>
              <a:rPr lang="zh-CN" altLang="en-US" dirty="0"/>
              <a:t>公式： 满有序度 </a:t>
            </a:r>
            <a:r>
              <a:rPr lang="en-US" altLang="zh-CN" dirty="0"/>
              <a:t>= </a:t>
            </a:r>
            <a:r>
              <a:rPr lang="zh-CN" altLang="en-US" dirty="0"/>
              <a:t>有序度 </a:t>
            </a:r>
            <a:r>
              <a:rPr lang="en-US" altLang="zh-CN" dirty="0"/>
              <a:t>+ </a:t>
            </a:r>
            <a:r>
              <a:rPr lang="zh-CN" altLang="en-US" dirty="0"/>
              <a:t>逆序度</a:t>
            </a:r>
            <a:endParaRPr lang="en-US" altLang="zh-CN" dirty="0"/>
          </a:p>
          <a:p>
            <a:endParaRPr lang="en-US" altLang="zh-CN" dirty="0"/>
          </a:p>
          <a:p>
            <a:r>
              <a:rPr lang="zh-CN" altLang="en-US" dirty="0"/>
              <a:t>排序过程就是增加有序度，减少逆序度，最终达到满有序度的过程。</a:t>
            </a:r>
            <a:endParaRPr lang="en-US" altLang="zh-CN" dirty="0"/>
          </a:p>
          <a:p>
            <a:r>
              <a:rPr lang="zh-CN" altLang="en-US" dirty="0"/>
              <a:t>对于冒泡排序来说，交换会导致：有序度</a:t>
            </a:r>
            <a:r>
              <a:rPr lang="en-US" altLang="zh-CN" dirty="0"/>
              <a:t>+1</a:t>
            </a:r>
            <a:r>
              <a:rPr lang="zh-CN" altLang="en-US" dirty="0"/>
              <a:t>， 逆序度</a:t>
            </a:r>
            <a:r>
              <a:rPr lang="en-US" altLang="zh-CN" dirty="0"/>
              <a:t>-1.</a:t>
            </a:r>
            <a:endParaRPr lang="en-US" altLang="zh-CN" dirty="0"/>
          </a:p>
          <a:p>
            <a:r>
              <a:rPr lang="zh-CN" altLang="en-US" dirty="0"/>
              <a:t>所以 交换的次数 </a:t>
            </a:r>
            <a:r>
              <a:rPr lang="en-US" altLang="zh-CN" dirty="0"/>
              <a:t>= </a:t>
            </a:r>
            <a:r>
              <a:rPr lang="zh-CN" altLang="en-US" dirty="0"/>
              <a:t>逆序度。</a:t>
            </a:r>
            <a:endParaRPr lang="en-US" altLang="zh-CN" dirty="0"/>
          </a:p>
          <a:p>
            <a:r>
              <a:rPr lang="zh-CN" altLang="en-US" dirty="0"/>
              <a:t>我们可以简单的认为平均情况下，逆序度 </a:t>
            </a:r>
            <a:r>
              <a:rPr lang="en-US" altLang="zh-CN" dirty="0"/>
              <a:t>= n(n-1)/4</a:t>
            </a:r>
            <a:endParaRPr lang="en-US" altLang="zh-CN" dirty="0"/>
          </a:p>
          <a:p>
            <a:r>
              <a:rPr lang="zh-CN" altLang="en-US" dirty="0"/>
              <a:t>比较的次数肯定比交换的次数多，但少于 </a:t>
            </a:r>
            <a:r>
              <a:rPr lang="en-US" altLang="zh-CN" dirty="0"/>
              <a:t>n(n-1)/2</a:t>
            </a:r>
            <a:endParaRPr lang="en-US" altLang="zh-CN" dirty="0"/>
          </a:p>
          <a:p>
            <a:endParaRPr lang="en-US" altLang="zh-CN" dirty="0"/>
          </a:p>
          <a:p>
            <a:r>
              <a:rPr lang="zh-CN" altLang="en-US" dirty="0"/>
              <a:t>所以平均情况下，时间复杂度为</a:t>
            </a:r>
            <a:r>
              <a:rPr lang="en-US" altLang="zh-CN" dirty="0"/>
              <a:t>O(n^2)</a:t>
            </a:r>
            <a:endParaRPr lang="en-US" altLang="zh-CN"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26262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xfrm>
            <a:off x="689660" y="6356351"/>
            <a:ext cx="2695942" cy="365125"/>
          </a:xfrm>
          <a:prstGeom prst="rect">
            <a:avLst/>
          </a:prstGeom>
        </p:spPr>
        <p:txBody>
          <a:bodyPr/>
          <a:lstStyle>
            <a:lvl1pPr>
              <a:defRPr>
                <a:ea typeface="宋体" panose="02010600030101010101" pitchFamily="2" charset="-122"/>
              </a:defRPr>
            </a:lvl1pPr>
          </a:lstStyle>
          <a:p>
            <a:pPr>
              <a:defRPr/>
            </a:pPr>
            <a:fld id="{83E662F2-C863-455C-A64A-AE0988EA079C}" type="datetimeFigureOut">
              <a:rPr lang="zh-CN" altLang="en-US"/>
            </a:fld>
            <a:endParaRPr lang="zh-CN" altLang="en-US"/>
          </a:p>
        </p:txBody>
      </p:sp>
      <p:sp>
        <p:nvSpPr>
          <p:cNvPr id="3" name="Footer Placeholder 4"/>
          <p:cNvSpPr>
            <a:spLocks noGrp="1" noChangeArrowheads="1"/>
          </p:cNvSpPr>
          <p:nvPr>
            <p:ph type="ftr" sz="quarter" idx="11"/>
          </p:nvPr>
        </p:nvSpPr>
        <p:spPr>
          <a:xfrm>
            <a:off x="3824476" y="6356351"/>
            <a:ext cx="2382461"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4" name="Slide Number Placeholder 5"/>
          <p:cNvSpPr>
            <a:spLocks noGrp="1" noChangeArrowheads="1"/>
          </p:cNvSpPr>
          <p:nvPr>
            <p:ph type="sldNum" sz="quarter" idx="12"/>
          </p:nvPr>
        </p:nvSpPr>
        <p:spPr>
          <a:xfrm>
            <a:off x="6645811" y="6356351"/>
            <a:ext cx="2695942" cy="365125"/>
          </a:xfrm>
          <a:prstGeom prst="rect">
            <a:avLst/>
          </a:prstGeom>
        </p:spPr>
        <p:txBody>
          <a:bodyPr/>
          <a:lstStyle>
            <a:lvl1pPr>
              <a:defRPr>
                <a:ea typeface="宋体" panose="02010600030101010101" pitchFamily="2" charset="-122"/>
              </a:defRPr>
            </a:lvl1pPr>
          </a:lstStyle>
          <a:p>
            <a:pPr>
              <a:defRPr/>
            </a:pPr>
            <a:fld id="{457C312F-A26C-470D-A5E9-C38871207CA1}" type="slidenum">
              <a:rPr lang="zh-CN" altLang="en-US"/>
            </a:fld>
            <a:endParaRPr lang="zh-CN" altLang="en-US"/>
          </a:p>
        </p:txBody>
      </p:sp>
      <p:pic>
        <p:nvPicPr>
          <p:cNvPr id="5" name="Picture 12" descr="PPT-4-11"/>
          <p:cNvPicPr>
            <a:picLocks noChangeAspect="1" noChangeArrowheads="1"/>
          </p:cNvPicPr>
          <p:nvPr userDrawn="1"/>
        </p:nvPicPr>
        <p:blipFill>
          <a:blip r:embed="rId2" cstate="print"/>
          <a:srcRect/>
          <a:stretch>
            <a:fillRect/>
          </a:stretch>
        </p:blipFill>
        <p:spPr bwMode="auto">
          <a:xfrm>
            <a:off x="1" y="6454776"/>
            <a:ext cx="10030107" cy="403225"/>
          </a:xfrm>
          <a:prstGeom prst="rect">
            <a:avLst/>
          </a:prstGeom>
          <a:noFill/>
          <a:ln w="9525">
            <a:noFill/>
            <a:miter lim="800000"/>
            <a:headEnd/>
            <a:tailEnd/>
          </a:ln>
        </p:spPr>
      </p:pic>
      <p:sp>
        <p:nvSpPr>
          <p:cNvPr id="6" name="矩形 5"/>
          <p:cNvSpPr/>
          <p:nvPr userDrawn="1"/>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7" name="Picture 3" descr="PPT-4-1"/>
          <p:cNvPicPr>
            <a:picLocks noChangeAspect="1" noChangeArrowheads="1"/>
          </p:cNvPicPr>
          <p:nvPr userDrawn="1"/>
        </p:nvPicPr>
        <p:blipFill>
          <a:blip r:embed="rId3" cstate="print"/>
          <a:srcRect/>
          <a:stretch>
            <a:fillRect/>
          </a:stretch>
        </p:blipFill>
        <p:spPr bwMode="auto">
          <a:xfrm>
            <a:off x="360504" y="955046"/>
            <a:ext cx="9314324" cy="250825"/>
          </a:xfrm>
          <a:prstGeom prst="rect">
            <a:avLst/>
          </a:prstGeom>
          <a:noFill/>
          <a:ln w="9525">
            <a:noFill/>
            <a:miter lim="800000"/>
            <a:headEnd/>
            <a:tailEnd/>
          </a:ln>
        </p:spPr>
      </p:pic>
      <p:sp>
        <p:nvSpPr>
          <p:cNvPr id="9" name="文本占位符 8"/>
          <p:cNvSpPr>
            <a:spLocks noGrp="1"/>
          </p:cNvSpPr>
          <p:nvPr>
            <p:ph type="body" sz="quarter" idx="13"/>
          </p:nvPr>
        </p:nvSpPr>
        <p:spPr>
          <a:xfrm>
            <a:off x="826226" y="1585817"/>
            <a:ext cx="6896597" cy="914400"/>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内容占位符 10"/>
          <p:cNvSpPr>
            <a:spLocks noGrp="1"/>
          </p:cNvSpPr>
          <p:nvPr>
            <p:ph sz="quarter" idx="14"/>
          </p:nvPr>
        </p:nvSpPr>
        <p:spPr>
          <a:xfrm>
            <a:off x="1840449" y="363577"/>
            <a:ext cx="7083214" cy="914400"/>
          </a:xfrm>
          <a:prstGeom prst="rect">
            <a:avLst/>
          </a:prstGeom>
        </p:spPr>
        <p:txBody>
          <a:bodyPr/>
          <a:lstStyle>
            <a:lvl1pPr>
              <a:defRPr sz="4000"/>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r>
              <a:rPr lang="zh-CN" altLang="en-US"/>
              <a:t>  </a:t>
            </a:r>
            <a:endParaRPr lang="zh-CN" altLang="en-US"/>
          </a:p>
        </p:txBody>
      </p:sp>
      <p:sp>
        <p:nvSpPr>
          <p:cNvPr id="4" name="Rectangle 6"/>
          <p:cNvSpPr>
            <a:spLocks noGrp="1" noChangeArrowheads="1"/>
          </p:cNvSpPr>
          <p:nvPr>
            <p:ph type="sldNum" sz="quarter" idx="12"/>
          </p:nvPr>
        </p:nvSpPr>
        <p:spPr/>
        <p:txBody>
          <a:bodyPr/>
          <a:lstStyle>
            <a:lvl1pPr>
              <a:defRPr/>
            </a:lvl1pPr>
          </a:lstStyle>
          <a:p>
            <a:pPr>
              <a:defRPr/>
            </a:pPr>
            <a:fld id="{38A0964F-1272-4B09-AF96-2B2BEB5BE97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9D9D9"/>
        </a:solidFill>
        <a:effectLst/>
      </p:bgPr>
    </p:bg>
    <p:spTree>
      <p:nvGrpSpPr>
        <p:cNvPr id="1" name=""/>
        <p:cNvGrpSpPr/>
        <p:nvPr/>
      </p:nvGrpSpPr>
      <p:grpSpPr>
        <a:xfrm>
          <a:off x="0" y="0"/>
          <a:ext cx="0" cy="0"/>
          <a:chOff x="0" y="0"/>
          <a:chExt cx="0" cy="0"/>
        </a:xfrm>
      </p:grpSpPr>
      <p:sp>
        <p:nvSpPr>
          <p:cNvPr id="2" name="Date Placeholder 3"/>
          <p:cNvSpPr>
            <a:spLocks noGrp="1" noChangeArrowheads="1"/>
          </p:cNvSpPr>
          <p:nvPr>
            <p:ph type="dt" sz="half" idx="2"/>
          </p:nvPr>
        </p:nvSpPr>
        <p:spPr>
          <a:xfrm>
            <a:off x="689660" y="6356351"/>
            <a:ext cx="2695942" cy="365125"/>
          </a:xfrm>
          <a:prstGeom prst="rect">
            <a:avLst/>
          </a:prstGeom>
        </p:spPr>
        <p:txBody>
          <a:bodyPr/>
          <a:lstStyle>
            <a:lvl1pPr>
              <a:defRPr>
                <a:ea typeface="宋体" panose="02010600030101010101" pitchFamily="2" charset="-122"/>
              </a:defRPr>
            </a:lvl1pPr>
          </a:lstStyle>
          <a:p>
            <a:pPr>
              <a:defRPr/>
            </a:pPr>
            <a:fld id="{83E662F2-C863-455C-A64A-AE0988EA079C}" type="datetimeFigureOut">
              <a:rPr lang="zh-CN" altLang="en-US"/>
            </a:fld>
            <a:endParaRPr lang="zh-CN" altLang="en-US"/>
          </a:p>
        </p:txBody>
      </p:sp>
      <p:sp>
        <p:nvSpPr>
          <p:cNvPr id="3" name="Footer Placeholder 4"/>
          <p:cNvSpPr>
            <a:spLocks noGrp="1" noChangeArrowheads="1"/>
          </p:cNvSpPr>
          <p:nvPr>
            <p:ph type="ftr" sz="quarter" idx="3"/>
          </p:nvPr>
        </p:nvSpPr>
        <p:spPr>
          <a:xfrm>
            <a:off x="3824476" y="6356351"/>
            <a:ext cx="2382461"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4" name="Slide Number Placeholder 5"/>
          <p:cNvSpPr>
            <a:spLocks noGrp="1" noChangeArrowheads="1"/>
          </p:cNvSpPr>
          <p:nvPr>
            <p:ph type="sldNum" sz="quarter" idx="4"/>
          </p:nvPr>
        </p:nvSpPr>
        <p:spPr>
          <a:xfrm>
            <a:off x="6645811" y="6356351"/>
            <a:ext cx="2695942" cy="365125"/>
          </a:xfrm>
          <a:prstGeom prst="rect">
            <a:avLst/>
          </a:prstGeom>
        </p:spPr>
        <p:txBody>
          <a:bodyPr/>
          <a:lstStyle>
            <a:lvl1pPr>
              <a:defRPr>
                <a:ea typeface="宋体" panose="02010600030101010101" pitchFamily="2" charset="-122"/>
              </a:defRPr>
            </a:lvl1pPr>
          </a:lstStyle>
          <a:p>
            <a:pPr>
              <a:defRPr/>
            </a:pPr>
            <a:fld id="{457C312F-A26C-470D-A5E9-C38871207CA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notesSlide" Target="../notesSlides/notesSlide1.xml"/><Relationship Id="rId2" Type="http://schemas.openxmlformats.org/officeDocument/2006/relationships/hyperlink" Target="http://www.1ppt.com/hangye/" TargetMode="External"/><Relationship Id="rId19" Type="http://schemas.openxmlformats.org/officeDocument/2006/relationships/slideLayout" Target="../slideLayouts/slideLayout1.xml"/><Relationship Id="rId18" Type="http://schemas.openxmlformats.org/officeDocument/2006/relationships/audio" Target="../media/audio1.wav"/><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矩形 13"/>
          <p:cNvSpPr/>
          <p:nvPr/>
        </p:nvSpPr>
        <p:spPr>
          <a:xfrm>
            <a:off x="9431880" y="71439"/>
            <a:ext cx="532919" cy="142875"/>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模板下载：</a:t>
            </a:r>
            <a:r>
              <a:rPr lang="en-US" altLang="zh-CN" sz="100" kern="0" dirty="0">
                <a:solidFill>
                  <a:srgbClr val="EEECE1">
                    <a:lumMod val="25000"/>
                  </a:srgbClr>
                </a:solidFill>
                <a:latin typeface="Calibri" panose="020F0502020204030204"/>
                <a:ea typeface="宋体" panose="02010600030101010101" pitchFamily="2" charset="-122"/>
                <a:hlinkClick r:id="rId1"/>
              </a:rPr>
              <a:t>www.1ppt.com/moban/</a:t>
            </a:r>
            <a:r>
              <a:rPr lang="en-US" altLang="zh-CN" sz="100" kern="0" dirty="0">
                <a:solidFill>
                  <a:srgbClr val="EEECE1">
                    <a:lumMod val="25000"/>
                  </a:srgbClr>
                </a:solidFill>
                <a:latin typeface="Calibri" panose="020F0502020204030204"/>
                <a:ea typeface="宋体" panose="02010600030101010101" pitchFamily="2" charset="-122"/>
              </a:rPr>
              <a:t>     </a:t>
            </a:r>
            <a:r>
              <a:rPr lang="zh-CN" altLang="en-US" sz="100" kern="0" dirty="0">
                <a:solidFill>
                  <a:srgbClr val="EEECE1">
                    <a:lumMod val="25000"/>
                  </a:srgbClr>
                </a:solidFill>
                <a:latin typeface="Calibri" panose="020F0502020204030204"/>
                <a:ea typeface="宋体" panose="02010600030101010101" pitchFamily="2" charset="-122"/>
              </a:rPr>
              <a:t>行业</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a:t>
            </a:r>
            <a:r>
              <a:rPr lang="en-US" altLang="zh-CN" sz="100" kern="0" dirty="0">
                <a:solidFill>
                  <a:srgbClr val="EEECE1">
                    <a:lumMod val="25000"/>
                  </a:srgbClr>
                </a:solidFill>
                <a:latin typeface="Calibri" panose="020F0502020204030204"/>
                <a:ea typeface="宋体" panose="02010600030101010101" pitchFamily="2" charset="-122"/>
                <a:hlinkClick r:id="rId2"/>
              </a:rPr>
              <a:t>www.1ppt.com/hangye/</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节日</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a:t>
            </a:r>
            <a:r>
              <a:rPr lang="en-US" altLang="zh-CN" sz="100" kern="0" dirty="0">
                <a:solidFill>
                  <a:srgbClr val="EEECE1">
                    <a:lumMod val="25000"/>
                  </a:srgbClr>
                </a:solidFill>
                <a:latin typeface="Calibri" panose="020F0502020204030204"/>
                <a:ea typeface="宋体" panose="02010600030101010101" pitchFamily="2" charset="-122"/>
                <a:hlinkClick r:id="rId3"/>
              </a:rPr>
              <a:t>www.1ppt.com/jieri/</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素材下载：</a:t>
            </a:r>
            <a:r>
              <a:rPr lang="en-US" altLang="zh-CN" sz="100" kern="0" dirty="0">
                <a:solidFill>
                  <a:srgbClr val="EEECE1">
                    <a:lumMod val="25000"/>
                  </a:srgbClr>
                </a:solidFill>
                <a:latin typeface="Calibri" panose="020F0502020204030204"/>
                <a:ea typeface="宋体" panose="02010600030101010101" pitchFamily="2" charset="-122"/>
                <a:hlinkClick r:id="rId4"/>
              </a:rPr>
              <a:t>www.1ppt.com/sucai/</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背景图片：</a:t>
            </a:r>
            <a:r>
              <a:rPr lang="en-US" altLang="zh-CN" sz="100" kern="0" dirty="0">
                <a:solidFill>
                  <a:srgbClr val="EEECE1">
                    <a:lumMod val="25000"/>
                  </a:srgbClr>
                </a:solidFill>
                <a:latin typeface="Calibri" panose="020F0502020204030204"/>
                <a:ea typeface="宋体" panose="02010600030101010101" pitchFamily="2" charset="-122"/>
                <a:hlinkClick r:id="rId5"/>
              </a:rPr>
              <a:t>www.1ppt.com/beijing/</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图表下载：</a:t>
            </a:r>
            <a:r>
              <a:rPr lang="en-US" altLang="zh-CN" sz="100" kern="0" dirty="0">
                <a:solidFill>
                  <a:srgbClr val="EEECE1">
                    <a:lumMod val="25000"/>
                  </a:srgbClr>
                </a:solidFill>
                <a:latin typeface="Calibri" panose="020F0502020204030204"/>
                <a:ea typeface="宋体" panose="02010600030101010101" pitchFamily="2" charset="-122"/>
                <a:hlinkClick r:id="rId6"/>
              </a:rPr>
              <a:t>www.1ppt.com/tubiao/</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优秀</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下载：</a:t>
            </a:r>
            <a:r>
              <a:rPr lang="en-US" altLang="zh-CN" sz="100" kern="0" dirty="0">
                <a:solidFill>
                  <a:srgbClr val="EEECE1">
                    <a:lumMod val="25000"/>
                  </a:srgbClr>
                </a:solidFill>
                <a:latin typeface="Calibri" panose="020F0502020204030204"/>
                <a:ea typeface="宋体" panose="02010600030101010101" pitchFamily="2" charset="-122"/>
                <a:hlinkClick r:id="rId7"/>
              </a:rPr>
              <a:t>www.1ppt.com/xiazai/</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教程： </a:t>
            </a:r>
            <a:r>
              <a:rPr lang="en-US" altLang="zh-CN" sz="100" kern="0" dirty="0">
                <a:solidFill>
                  <a:srgbClr val="EEECE1">
                    <a:lumMod val="25000"/>
                  </a:srgbClr>
                </a:solidFill>
                <a:latin typeface="Calibri" panose="020F0502020204030204"/>
                <a:ea typeface="宋体" panose="02010600030101010101" pitchFamily="2" charset="-122"/>
                <a:hlinkClick r:id="rId8"/>
              </a:rPr>
              <a:t>www.1ppt.com/powerpoint/</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Word</a:t>
            </a:r>
            <a:r>
              <a:rPr lang="zh-CN" altLang="en-US" sz="100" kern="0" dirty="0">
                <a:solidFill>
                  <a:srgbClr val="EEECE1">
                    <a:lumMod val="25000"/>
                  </a:srgbClr>
                </a:solidFill>
                <a:latin typeface="Calibri" panose="020F0502020204030204"/>
                <a:ea typeface="宋体" panose="02010600030101010101" pitchFamily="2" charset="-122"/>
              </a:rPr>
              <a:t>教程： </a:t>
            </a:r>
            <a:r>
              <a:rPr lang="en-US" altLang="zh-CN" sz="100" kern="0" dirty="0">
                <a:solidFill>
                  <a:srgbClr val="EEECE1">
                    <a:lumMod val="25000"/>
                  </a:srgbClr>
                </a:solidFill>
                <a:latin typeface="Calibri" panose="020F0502020204030204"/>
                <a:ea typeface="宋体" panose="02010600030101010101" pitchFamily="2" charset="-122"/>
                <a:hlinkClick r:id="rId9"/>
              </a:rPr>
              <a:t>www.1ppt.com/word/</a:t>
            </a:r>
            <a:r>
              <a:rPr lang="en-US" altLang="zh-CN" sz="100" kern="0" dirty="0">
                <a:solidFill>
                  <a:srgbClr val="EEECE1">
                    <a:lumMod val="25000"/>
                  </a:srgbClr>
                </a:solidFill>
                <a:latin typeface="Calibri" panose="020F0502020204030204"/>
                <a:ea typeface="宋体" panose="02010600030101010101" pitchFamily="2" charset="-122"/>
              </a:rPr>
              <a:t>              Excel</a:t>
            </a:r>
            <a:r>
              <a:rPr lang="zh-CN" altLang="en-US" sz="100" kern="0" dirty="0">
                <a:solidFill>
                  <a:srgbClr val="EEECE1">
                    <a:lumMod val="25000"/>
                  </a:srgbClr>
                </a:solidFill>
                <a:latin typeface="Calibri" panose="020F0502020204030204"/>
                <a:ea typeface="宋体" panose="02010600030101010101" pitchFamily="2" charset="-122"/>
              </a:rPr>
              <a:t>教程：</a:t>
            </a:r>
            <a:r>
              <a:rPr lang="en-US" altLang="zh-CN" sz="100" kern="0" dirty="0">
                <a:solidFill>
                  <a:srgbClr val="EEECE1">
                    <a:lumMod val="25000"/>
                  </a:srgbClr>
                </a:solidFill>
                <a:latin typeface="Calibri" panose="020F0502020204030204"/>
                <a:ea typeface="宋体" panose="02010600030101010101" pitchFamily="2" charset="-122"/>
                <a:hlinkClick r:id="rId10"/>
              </a:rPr>
              <a:t>www.1ppt.com/excel/</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资料下载：</a:t>
            </a:r>
            <a:r>
              <a:rPr lang="en-US" altLang="zh-CN" sz="100" kern="0" dirty="0">
                <a:solidFill>
                  <a:srgbClr val="EEECE1">
                    <a:lumMod val="25000"/>
                  </a:srgbClr>
                </a:solidFill>
                <a:latin typeface="Calibri" panose="020F0502020204030204"/>
                <a:ea typeface="宋体" panose="02010600030101010101" pitchFamily="2" charset="-122"/>
                <a:hlinkClick r:id="rId11"/>
              </a:rPr>
              <a:t>www.1ppt.com/ziliao/</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课件下载：</a:t>
            </a:r>
            <a:r>
              <a:rPr lang="en-US" altLang="zh-CN" sz="100" kern="0" dirty="0">
                <a:solidFill>
                  <a:srgbClr val="EEECE1">
                    <a:lumMod val="25000"/>
                  </a:srgbClr>
                </a:solidFill>
                <a:latin typeface="Calibri" panose="020F0502020204030204"/>
                <a:ea typeface="宋体" panose="02010600030101010101" pitchFamily="2" charset="-122"/>
                <a:hlinkClick r:id="rId12"/>
              </a:rPr>
              <a:t>www.1ppt.com/kejian/</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范文下载：</a:t>
            </a:r>
            <a:r>
              <a:rPr lang="en-US" altLang="zh-CN" sz="100" kern="0" dirty="0">
                <a:solidFill>
                  <a:srgbClr val="EEECE1">
                    <a:lumMod val="25000"/>
                  </a:srgbClr>
                </a:solidFill>
                <a:latin typeface="Calibri" panose="020F0502020204030204"/>
                <a:ea typeface="宋体" panose="02010600030101010101" pitchFamily="2" charset="-122"/>
                <a:hlinkClick r:id="rId13"/>
              </a:rPr>
              <a:t>www.1ppt.com/fanwen/</a:t>
            </a:r>
            <a:r>
              <a:rPr lang="en-US" altLang="zh-CN" sz="100" kern="0" dirty="0">
                <a:solidFill>
                  <a:srgbClr val="EEECE1">
                    <a:lumMod val="25000"/>
                  </a:srgbClr>
                </a:solidFill>
                <a:latin typeface="Calibri" panose="020F0502020204030204"/>
                <a:ea typeface="宋体" panose="02010600030101010101" pitchFamily="2" charset="-122"/>
              </a:rPr>
              <a:t>             </a:t>
            </a:r>
            <a:r>
              <a:rPr lang="zh-CN" altLang="en-US" sz="100" kern="0" dirty="0">
                <a:solidFill>
                  <a:srgbClr val="EEECE1">
                    <a:lumMod val="25000"/>
                  </a:srgbClr>
                </a:solidFill>
                <a:latin typeface="Calibri" panose="020F0502020204030204"/>
                <a:ea typeface="宋体" panose="02010600030101010101" pitchFamily="2" charset="-122"/>
              </a:rPr>
              <a:t>试卷下载：</a:t>
            </a:r>
            <a:r>
              <a:rPr lang="en-US" altLang="zh-CN" sz="100" kern="0" dirty="0">
                <a:solidFill>
                  <a:srgbClr val="EEECE1">
                    <a:lumMod val="25000"/>
                  </a:srgbClr>
                </a:solidFill>
                <a:latin typeface="Calibri" panose="020F0502020204030204"/>
                <a:ea typeface="宋体" panose="02010600030101010101" pitchFamily="2" charset="-122"/>
                <a:hlinkClick r:id="rId14"/>
              </a:rPr>
              <a:t>www.1ppt.com/shiti/</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教案下载：</a:t>
            </a:r>
            <a:r>
              <a:rPr lang="en-US" altLang="zh-CN" sz="100" kern="0" dirty="0">
                <a:solidFill>
                  <a:srgbClr val="EEECE1">
                    <a:lumMod val="25000"/>
                  </a:srgbClr>
                </a:solidFill>
                <a:latin typeface="Calibri" panose="020F0502020204030204"/>
                <a:ea typeface="宋体" panose="02010600030101010101" pitchFamily="2" charset="-122"/>
                <a:hlinkClick r:id="rId15"/>
              </a:rPr>
              <a:t>www.1ppt.com/jiaoan/</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  </a:t>
            </a:r>
            <a:endParaRPr lang="zh-CN" altLang="en-US" sz="100" kern="0" dirty="0">
              <a:solidFill>
                <a:srgbClr val="EEECE1">
                  <a:lumMod val="25000"/>
                </a:srgbClr>
              </a:solidFill>
              <a:latin typeface="Calibri" panose="020F0502020204030204"/>
              <a:ea typeface="宋体" panose="02010600030101010101" pitchFamily="2" charset="-122"/>
            </a:endParaRPr>
          </a:p>
        </p:txBody>
      </p:sp>
      <p:pic>
        <p:nvPicPr>
          <p:cNvPr id="14339" name="Picture 3" descr="PPT-2"/>
          <p:cNvPicPr>
            <a:picLocks noChangeAspect="1" noChangeArrowheads="1"/>
          </p:cNvPicPr>
          <p:nvPr/>
        </p:nvPicPr>
        <p:blipFill>
          <a:blip r:embed="rId16" cstate="print"/>
          <a:srcRect/>
          <a:stretch>
            <a:fillRect/>
          </a:stretch>
        </p:blipFill>
        <p:spPr bwMode="auto">
          <a:xfrm>
            <a:off x="0" y="0"/>
            <a:ext cx="10026188" cy="2578100"/>
          </a:xfrm>
          <a:prstGeom prst="rect">
            <a:avLst/>
          </a:prstGeom>
          <a:noFill/>
          <a:ln w="9525">
            <a:noFill/>
            <a:miter lim="800000"/>
            <a:headEnd/>
            <a:tailEnd/>
          </a:ln>
        </p:spPr>
      </p:pic>
      <p:pic>
        <p:nvPicPr>
          <p:cNvPr id="7175" name="Picture 7" descr="PPT-6"/>
          <p:cNvPicPr>
            <a:picLocks noChangeAspect="1" noChangeArrowheads="1"/>
          </p:cNvPicPr>
          <p:nvPr/>
        </p:nvPicPr>
        <p:blipFill>
          <a:blip r:embed="rId17" cstate="print"/>
          <a:srcRect/>
          <a:stretch>
            <a:fillRect/>
          </a:stretch>
        </p:blipFill>
        <p:spPr bwMode="auto">
          <a:xfrm>
            <a:off x="1373406" y="2578100"/>
            <a:ext cx="7654412" cy="2408237"/>
          </a:xfrm>
          <a:prstGeom prst="rect">
            <a:avLst/>
          </a:prstGeom>
          <a:noFill/>
          <a:ln w="9525">
            <a:noFill/>
            <a:miter lim="800000"/>
            <a:headEnd/>
            <a:tailEnd/>
          </a:ln>
        </p:spPr>
      </p:pic>
      <p:sp>
        <p:nvSpPr>
          <p:cNvPr id="11" name="矩形 10"/>
          <p:cNvSpPr/>
          <p:nvPr/>
        </p:nvSpPr>
        <p:spPr>
          <a:xfrm>
            <a:off x="1769810" y="4125914"/>
            <a:ext cx="5367139" cy="430887"/>
          </a:xfrm>
          <a:prstGeom prst="rect">
            <a:avLst/>
          </a:prstGeom>
        </p:spPr>
        <p:txBody>
          <a:bodyPr wrap="square">
            <a:spAutoFit/>
          </a:bodyPr>
          <a:lstStyle/>
          <a:p>
            <a:pPr marL="342900" indent="-342900" eaLnBrk="1" hangingPunct="1">
              <a:lnSpc>
                <a:spcPct val="110000"/>
              </a:lnSpc>
              <a:defRPr/>
            </a:pPr>
            <a:r>
              <a:rPr lang="zh-CN" altLang="en-US"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1858296" y="3044826"/>
            <a:ext cx="6386051" cy="840230"/>
          </a:xfrm>
          <a:prstGeom prst="rect">
            <a:avLst/>
          </a:prstGeom>
        </p:spPr>
        <p:txBody>
          <a:bodyPr wrap="square">
            <a:spAutoFit/>
          </a:bodyPr>
          <a:lstStyle/>
          <a:p>
            <a:pPr marL="342900" indent="-342900" algn="ctr">
              <a:lnSpc>
                <a:spcPct val="90000"/>
              </a:lnSpc>
              <a:spcBef>
                <a:spcPct val="50000"/>
              </a:spcBef>
              <a:buClr>
                <a:schemeClr val="tx1"/>
              </a:buClr>
              <a:buSzPct val="70000"/>
              <a:buFont typeface="Wingdings" panose="05000000000000000000" pitchFamily="2" charset="2"/>
              <a:buNone/>
            </a:pPr>
            <a:r>
              <a:rPr lang="zh-CN" altLang="en-US" sz="5400" dirty="0">
                <a:solidFill>
                  <a:srgbClr val="000000"/>
                </a:solidFill>
                <a:sym typeface="Arial" panose="020B0604020202020204" pitchFamily="34" charset="0"/>
              </a:rPr>
              <a:t>数据结构和算法</a:t>
            </a:r>
            <a:r>
              <a:rPr lang="en-US" altLang="zh-CN" sz="5400" dirty="0">
                <a:solidFill>
                  <a:srgbClr val="000000"/>
                </a:solidFill>
                <a:sym typeface="Arial" panose="020B0604020202020204" pitchFamily="34" charset="0"/>
              </a:rPr>
              <a:t>(</a:t>
            </a:r>
            <a:r>
              <a:rPr lang="zh-CN" altLang="en-US" sz="5400" dirty="0">
                <a:solidFill>
                  <a:srgbClr val="000000"/>
                </a:solidFill>
                <a:sym typeface="Arial" panose="020B0604020202020204" pitchFamily="34" charset="0"/>
              </a:rPr>
              <a:t>四</a:t>
            </a:r>
            <a:r>
              <a:rPr lang="en-US" altLang="zh-CN" sz="5400">
                <a:solidFill>
                  <a:srgbClr val="000000"/>
                </a:solidFill>
                <a:sym typeface="Arial" panose="020B0604020202020204" pitchFamily="34" charset="0"/>
              </a:rPr>
              <a:t>)</a:t>
            </a:r>
            <a:endParaRPr lang="en-US" altLang="zh-CN" sz="5400"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80">
                                          <p:stCondLst>
                                            <p:cond delay="0"/>
                                          </p:stCondLst>
                                        </p:cTn>
                                        <p:tgtEl>
                                          <p:spTgt spid="7175"/>
                                        </p:tgtEl>
                                      </p:cBhvr>
                                    </p:animEffect>
                                    <p:anim calcmode="lin" valueType="num">
                                      <p:cBhvr>
                                        <p:cTn id="8" dur="1822">
                                          <p:stCondLst>
                                            <p:cond delay="0"/>
                                          </p:stCondLst>
                                        </p:cTn>
                                        <p:tgtEl>
                                          <p:spTgt spid="7175"/>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7175"/>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7175"/>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7175"/>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7175"/>
                                        </p:tgtEl>
                                        <p:attrNameLst>
                                          <p:attrName>ppt_y</p:attrName>
                                        </p:attrNameLst>
                                      </p:cBhvr>
                                      <p:tavLst>
                                        <p:tav tm="0" fmla="#ppt_y-sin(pi*$)/81">
                                          <p:val>
                                            <p:fltVal val="0"/>
                                          </p:val>
                                        </p:tav>
                                        <p:tav tm="100000">
                                          <p:val>
                                            <p:fltVal val="1"/>
                                          </p:val>
                                        </p:tav>
                                      </p:tavLst>
                                    </p:anim>
                                    <p:animScale>
                                      <p:cBhvr>
                                        <p:cTn id="13" dur="26">
                                          <p:stCondLst>
                                            <p:cond delay="650"/>
                                          </p:stCondLst>
                                        </p:cTn>
                                        <p:tgtEl>
                                          <p:spTgt spid="7175"/>
                                        </p:tgtEl>
                                      </p:cBhvr>
                                      <p:to x="100000" y="60000"/>
                                    </p:animScale>
                                    <p:animScale>
                                      <p:cBhvr>
                                        <p:cTn id="14" dur="166" decel="50000">
                                          <p:stCondLst>
                                            <p:cond delay="676"/>
                                          </p:stCondLst>
                                        </p:cTn>
                                        <p:tgtEl>
                                          <p:spTgt spid="7175"/>
                                        </p:tgtEl>
                                      </p:cBhvr>
                                      <p:to x="100000" y="100000"/>
                                    </p:animScale>
                                    <p:animScale>
                                      <p:cBhvr>
                                        <p:cTn id="15" dur="26">
                                          <p:stCondLst>
                                            <p:cond delay="1312"/>
                                          </p:stCondLst>
                                        </p:cTn>
                                        <p:tgtEl>
                                          <p:spTgt spid="7175"/>
                                        </p:tgtEl>
                                      </p:cBhvr>
                                      <p:to x="100000" y="80000"/>
                                    </p:animScale>
                                    <p:animScale>
                                      <p:cBhvr>
                                        <p:cTn id="16" dur="166" decel="50000">
                                          <p:stCondLst>
                                            <p:cond delay="1338"/>
                                          </p:stCondLst>
                                        </p:cTn>
                                        <p:tgtEl>
                                          <p:spTgt spid="7175"/>
                                        </p:tgtEl>
                                      </p:cBhvr>
                                      <p:to x="100000" y="100000"/>
                                    </p:animScale>
                                    <p:animScale>
                                      <p:cBhvr>
                                        <p:cTn id="17" dur="26">
                                          <p:stCondLst>
                                            <p:cond delay="1642"/>
                                          </p:stCondLst>
                                        </p:cTn>
                                        <p:tgtEl>
                                          <p:spTgt spid="7175"/>
                                        </p:tgtEl>
                                      </p:cBhvr>
                                      <p:to x="100000" y="90000"/>
                                    </p:animScale>
                                    <p:animScale>
                                      <p:cBhvr>
                                        <p:cTn id="18" dur="166" decel="50000">
                                          <p:stCondLst>
                                            <p:cond delay="1668"/>
                                          </p:stCondLst>
                                        </p:cTn>
                                        <p:tgtEl>
                                          <p:spTgt spid="7175"/>
                                        </p:tgtEl>
                                      </p:cBhvr>
                                      <p:to x="100000" y="100000"/>
                                    </p:animScale>
                                    <p:animScale>
                                      <p:cBhvr>
                                        <p:cTn id="19" dur="26">
                                          <p:stCondLst>
                                            <p:cond delay="1808"/>
                                          </p:stCondLst>
                                        </p:cTn>
                                        <p:tgtEl>
                                          <p:spTgt spid="7175"/>
                                        </p:tgtEl>
                                      </p:cBhvr>
                                      <p:to x="100000" y="95000"/>
                                    </p:animScale>
                                    <p:animScale>
                                      <p:cBhvr>
                                        <p:cTn id="20" dur="166" decel="50000">
                                          <p:stCondLst>
                                            <p:cond delay="1834"/>
                                          </p:stCondLst>
                                        </p:cTn>
                                        <p:tgtEl>
                                          <p:spTgt spid="7175"/>
                                        </p:tgtEl>
                                      </p:cBhvr>
                                      <p:to x="100000" y="100000"/>
                                    </p:animScale>
                                  </p:childTnLst>
                                  <p:subTnLst>
                                    <p:audio>
                                      <p:cMediaNode vol="19000">
                                        <p:cTn display="0" masterRel="sameClick">
                                          <p:stCondLst>
                                            <p:cond evt="begin" delay="0">
                                              <p:tn val="5"/>
                                            </p:cond>
                                          </p:stCondLst>
                                          <p:endCondLst>
                                            <p:cond evt="onStopAudio" delay="0">
                                              <p:tgtEl>
                                                <p:sldTgt/>
                                              </p:tgtEl>
                                            </p:cond>
                                          </p:endCondLst>
                                        </p:cTn>
                                        <p:tgtEl>
                                          <p:sndTgt r:embed="rId18" name="pu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086" y="555171"/>
            <a:ext cx="9002485" cy="4524315"/>
          </a:xfrm>
          <a:prstGeom prst="rect">
            <a:avLst/>
          </a:prstGeom>
          <a:noFill/>
        </p:spPr>
        <p:txBody>
          <a:bodyPr wrap="square" rtlCol="0">
            <a:spAutoFit/>
          </a:bodyPr>
          <a:lstStyle/>
          <a:p>
            <a:r>
              <a:rPr lang="zh-CN" altLang="en-US" dirty="0"/>
              <a:t>分析：</a:t>
            </a:r>
            <a:endParaRPr lang="en-US" altLang="zh-CN" dirty="0"/>
          </a:p>
          <a:p>
            <a:endParaRPr lang="en-US" altLang="zh-CN" dirty="0"/>
          </a:p>
          <a:p>
            <a:pPr marL="342900" indent="-342900">
              <a:buAutoNum type="alphaLcPeriod"/>
            </a:pPr>
            <a:r>
              <a:rPr lang="zh-CN" altLang="en-US" dirty="0"/>
              <a:t>时间复杂度</a:t>
            </a:r>
            <a:endParaRPr lang="en-US" altLang="zh-CN" dirty="0"/>
          </a:p>
          <a:p>
            <a:pPr lvl="1"/>
            <a:r>
              <a:rPr lang="zh-CN" altLang="en-US" dirty="0"/>
              <a:t>最好情况：数组有序。</a:t>
            </a:r>
            <a:r>
              <a:rPr lang="en-US" altLang="zh-CN" dirty="0"/>
              <a:t>O(n)</a:t>
            </a:r>
            <a:endParaRPr lang="en-US" altLang="zh-CN" dirty="0"/>
          </a:p>
          <a:p>
            <a:pPr lvl="1"/>
            <a:r>
              <a:rPr lang="en-US" altLang="zh-CN" dirty="0"/>
              <a:t>	</a:t>
            </a:r>
            <a:r>
              <a:rPr lang="zh-CN" altLang="en-US" dirty="0"/>
              <a:t>比较：</a:t>
            </a:r>
            <a:r>
              <a:rPr lang="en-US" altLang="zh-CN" dirty="0"/>
              <a:t>n - 1</a:t>
            </a:r>
            <a:endParaRPr lang="en-US" altLang="zh-CN" dirty="0"/>
          </a:p>
          <a:p>
            <a:pPr lvl="1"/>
            <a:r>
              <a:rPr lang="en-US" altLang="zh-CN" dirty="0"/>
              <a:t>	</a:t>
            </a:r>
            <a:r>
              <a:rPr lang="zh-CN" altLang="en-US" dirty="0"/>
              <a:t>交换：</a:t>
            </a:r>
            <a:r>
              <a:rPr lang="en-US" altLang="zh-CN" dirty="0"/>
              <a:t>0</a:t>
            </a:r>
            <a:endParaRPr lang="en-US" altLang="zh-CN" dirty="0"/>
          </a:p>
          <a:p>
            <a:pPr lvl="1"/>
            <a:r>
              <a:rPr lang="zh-CN" altLang="en-US" dirty="0"/>
              <a:t>最坏情况：数组逆序。</a:t>
            </a:r>
            <a:r>
              <a:rPr lang="en-US" altLang="zh-CN" dirty="0"/>
              <a:t>O(n^2)</a:t>
            </a:r>
            <a:endParaRPr lang="en-US" altLang="zh-CN" dirty="0"/>
          </a:p>
          <a:p>
            <a:pPr lvl="1"/>
            <a:r>
              <a:rPr lang="en-US" altLang="zh-CN" dirty="0"/>
              <a:t>	</a:t>
            </a:r>
            <a:r>
              <a:rPr lang="zh-CN" altLang="en-US" dirty="0"/>
              <a:t>比较操作：</a:t>
            </a:r>
            <a:r>
              <a:rPr lang="en-US" altLang="zh-CN" dirty="0"/>
              <a:t>n(n-1)/2</a:t>
            </a:r>
            <a:endParaRPr lang="en-US" altLang="zh-CN" dirty="0"/>
          </a:p>
          <a:p>
            <a:pPr lvl="1"/>
            <a:r>
              <a:rPr lang="en-US" altLang="zh-CN" dirty="0"/>
              <a:t>	</a:t>
            </a:r>
            <a:r>
              <a:rPr lang="zh-CN" altLang="en-US" dirty="0"/>
              <a:t>交换操作：</a:t>
            </a:r>
            <a:r>
              <a:rPr lang="en-US" altLang="zh-CN" dirty="0"/>
              <a:t>n(n-1)/2</a:t>
            </a:r>
            <a:endParaRPr lang="en-US" altLang="zh-CN" dirty="0"/>
          </a:p>
          <a:p>
            <a:pPr lvl="1"/>
            <a:r>
              <a:rPr lang="zh-CN" altLang="en-US" dirty="0"/>
              <a:t>平均情况：</a:t>
            </a:r>
            <a:r>
              <a:rPr lang="en-US" altLang="zh-CN" dirty="0"/>
              <a:t>O(n^2)</a:t>
            </a:r>
            <a:endParaRPr lang="en-US" altLang="zh-CN" dirty="0"/>
          </a:p>
          <a:p>
            <a:pPr lvl="1"/>
            <a:r>
              <a:rPr lang="en-US" altLang="zh-CN" dirty="0"/>
              <a:t>	</a:t>
            </a:r>
            <a:r>
              <a:rPr lang="zh-CN" altLang="en-US" dirty="0"/>
              <a:t>交换操作：约</a:t>
            </a:r>
            <a:r>
              <a:rPr lang="en-US" altLang="zh-CN" dirty="0"/>
              <a:t>n(n-1)/4</a:t>
            </a:r>
            <a:endParaRPr lang="en-US" altLang="zh-CN" dirty="0"/>
          </a:p>
          <a:p>
            <a:pPr lvl="1"/>
            <a:r>
              <a:rPr lang="en-US" altLang="zh-CN" dirty="0"/>
              <a:t>         </a:t>
            </a:r>
            <a:r>
              <a:rPr lang="zh-CN" altLang="en-US" dirty="0"/>
              <a:t>比较操作：大于比较操作，小于比较操作 </a:t>
            </a:r>
            <a:r>
              <a:rPr lang="en-US" altLang="zh-CN" dirty="0"/>
              <a:t>+ n</a:t>
            </a:r>
            <a:endParaRPr lang="en-US" altLang="zh-CN" dirty="0"/>
          </a:p>
          <a:p>
            <a:pPr lvl="1"/>
            <a:endParaRPr lang="en-US" altLang="zh-CN" dirty="0"/>
          </a:p>
          <a:p>
            <a:pPr marL="342900" indent="-342900">
              <a:buAutoNum type="alphaLcPeriod"/>
            </a:pPr>
            <a:r>
              <a:rPr lang="zh-CN" altLang="en-US" dirty="0"/>
              <a:t>空间复杂度</a:t>
            </a:r>
            <a:r>
              <a:rPr lang="en-US" altLang="zh-CN" dirty="0"/>
              <a:t>: O(1)</a:t>
            </a:r>
            <a:endParaRPr lang="en-US" altLang="zh-CN" dirty="0"/>
          </a:p>
          <a:p>
            <a:pPr marL="342900" indent="-342900">
              <a:buAutoNum type="alphaLcPeriod"/>
            </a:pPr>
            <a:endParaRPr lang="en-US" altLang="zh-CN" dirty="0"/>
          </a:p>
          <a:p>
            <a:pPr marL="342900" indent="-342900">
              <a:buAutoNum type="alphaLcPeriod"/>
            </a:pPr>
            <a:r>
              <a:rPr lang="zh-CN" altLang="en-US" dirty="0"/>
              <a:t>稳定性</a:t>
            </a:r>
            <a:r>
              <a:rPr lang="en-US" altLang="zh-CN" dirty="0"/>
              <a:t>: </a:t>
            </a:r>
            <a:r>
              <a:rPr lang="zh-CN" altLang="en-US" dirty="0"/>
              <a:t>稳定</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endParaRPr lang="zh-CN" altLang="en-US" sz="1400"/>
          </a:p>
        </p:txBody>
      </p:sp>
      <p:sp>
        <p:nvSpPr>
          <p:cNvPr id="16387" name="Rectangle 2"/>
          <p:cNvSpPr>
            <a:spLocks noGrp="1" noChangeArrowheads="1"/>
          </p:cNvSpPr>
          <p:nvPr>
            <p:ph type="title" idx="4294967295"/>
          </p:nvPr>
        </p:nvSpPr>
        <p:spPr>
          <a:xfrm>
            <a:off x="0" y="90285"/>
            <a:ext cx="10031414" cy="1001398"/>
          </a:xfrm>
          <a:prstGeom prst="rect">
            <a:avLst/>
          </a:prstGeom>
        </p:spPr>
        <p:txBody>
          <a:bodyPr/>
          <a:lstStyle/>
          <a:p>
            <a:pPr eaLnBrk="1" hangingPunct="1"/>
            <a:r>
              <a:rPr lang="en-US" altLang="zh-CN" sz="4000" dirty="0"/>
              <a:t> </a:t>
            </a:r>
            <a:br>
              <a:rPr lang="en-US" altLang="zh-CN" dirty="0"/>
            </a:br>
            <a:endParaRPr lang="zh-CN" altLang="en-US" dirty="0"/>
          </a:p>
        </p:txBody>
      </p:sp>
      <p:sp>
        <p:nvSpPr>
          <p:cNvPr id="2" name="文本框 1"/>
          <p:cNvSpPr txBox="1"/>
          <p:nvPr/>
        </p:nvSpPr>
        <p:spPr>
          <a:xfrm>
            <a:off x="431499" y="406796"/>
            <a:ext cx="3870664" cy="523220"/>
          </a:xfrm>
          <a:prstGeom prst="rect">
            <a:avLst/>
          </a:prstGeom>
          <a:noFill/>
        </p:spPr>
        <p:txBody>
          <a:bodyPr wrap="square" rtlCol="0">
            <a:spAutoFit/>
          </a:bodyPr>
          <a:lstStyle/>
          <a:p>
            <a:r>
              <a:rPr lang="zh-CN" altLang="en-US" sz="2800" dirty="0"/>
              <a:t>前三种排序小结</a:t>
            </a:r>
            <a:endParaRPr lang="zh-CN" altLang="en-US" sz="2800" dirty="0"/>
          </a:p>
        </p:txBody>
      </p:sp>
      <p:graphicFrame>
        <p:nvGraphicFramePr>
          <p:cNvPr id="3" name="表格 3"/>
          <p:cNvGraphicFramePr>
            <a:graphicFrameLocks noGrp="1"/>
          </p:cNvGraphicFramePr>
          <p:nvPr/>
        </p:nvGraphicFramePr>
        <p:xfrm>
          <a:off x="1671902" y="1199797"/>
          <a:ext cx="6687612" cy="1483360"/>
        </p:xfrm>
        <a:graphic>
          <a:graphicData uri="http://schemas.openxmlformats.org/drawingml/2006/table">
            <a:tbl>
              <a:tblPr firstRow="1" bandRow="1">
                <a:tableStyleId>{5C22544A-7EE6-4342-B048-85BDC9FD1C3A}</a:tableStyleId>
              </a:tblPr>
              <a:tblGrid>
                <a:gridCol w="1114602"/>
                <a:gridCol w="966346"/>
                <a:gridCol w="1000125"/>
                <a:gridCol w="923925"/>
                <a:gridCol w="1543050"/>
                <a:gridCol w="1139564"/>
              </a:tblGrid>
              <a:tr h="370840">
                <a:tc>
                  <a:txBody>
                    <a:bodyPr/>
                    <a:lstStyle/>
                    <a:p>
                      <a:endParaRPr lang="zh-CN" altLang="en-US"/>
                    </a:p>
                  </a:txBody>
                  <a:tcPr/>
                </a:tc>
                <a:tc>
                  <a:txBody>
                    <a:bodyPr/>
                    <a:lstStyle/>
                    <a:p>
                      <a:r>
                        <a:rPr lang="zh-CN" altLang="en-US" dirty="0"/>
                        <a:t>最好</a:t>
                      </a:r>
                      <a:endParaRPr lang="zh-CN" altLang="en-US" dirty="0"/>
                    </a:p>
                  </a:txBody>
                  <a:tcPr/>
                </a:tc>
                <a:tc>
                  <a:txBody>
                    <a:bodyPr/>
                    <a:lstStyle/>
                    <a:p>
                      <a:r>
                        <a:rPr lang="zh-CN" altLang="en-US" dirty="0"/>
                        <a:t>最坏</a:t>
                      </a:r>
                      <a:endParaRPr lang="zh-CN" altLang="en-US" dirty="0"/>
                    </a:p>
                  </a:txBody>
                  <a:tcPr/>
                </a:tc>
                <a:tc>
                  <a:txBody>
                    <a:bodyPr/>
                    <a:lstStyle/>
                    <a:p>
                      <a:r>
                        <a:rPr lang="zh-CN" altLang="en-US" dirty="0"/>
                        <a:t>平均</a:t>
                      </a:r>
                      <a:endParaRPr lang="zh-CN" altLang="en-US" dirty="0"/>
                    </a:p>
                  </a:txBody>
                  <a:tcPr/>
                </a:tc>
                <a:tc>
                  <a:txBody>
                    <a:bodyPr/>
                    <a:lstStyle/>
                    <a:p>
                      <a:r>
                        <a:rPr lang="zh-CN" altLang="en-US" dirty="0"/>
                        <a:t>空间复杂度</a:t>
                      </a:r>
                      <a:endParaRPr lang="zh-CN" altLang="en-US" dirty="0"/>
                    </a:p>
                  </a:txBody>
                  <a:tcPr/>
                </a:tc>
                <a:tc>
                  <a:txBody>
                    <a:bodyPr/>
                    <a:lstStyle/>
                    <a:p>
                      <a:r>
                        <a:rPr lang="zh-CN" altLang="en-US" dirty="0"/>
                        <a:t>稳定性</a:t>
                      </a:r>
                      <a:endParaRPr lang="zh-CN" altLang="en-US" dirty="0"/>
                    </a:p>
                  </a:txBody>
                  <a:tcPr/>
                </a:tc>
              </a:tr>
              <a:tr h="370840">
                <a:tc>
                  <a:txBody>
                    <a:bodyPr/>
                    <a:lstStyle/>
                    <a:p>
                      <a:r>
                        <a:rPr lang="zh-CN" altLang="en-US" dirty="0"/>
                        <a:t>冒泡</a:t>
                      </a:r>
                      <a:endParaRPr lang="zh-CN" altLang="en-US" dirty="0"/>
                    </a:p>
                  </a:txBody>
                  <a:tcPr/>
                </a:tc>
                <a:tc>
                  <a:txBody>
                    <a:bodyPr/>
                    <a:lstStyle/>
                    <a:p>
                      <a:r>
                        <a:rPr lang="en-US" altLang="zh-CN" dirty="0"/>
                        <a:t>O(n)</a:t>
                      </a:r>
                      <a:endParaRPr lang="zh-CN" altLang="en-US" dirty="0"/>
                    </a:p>
                  </a:txBody>
                  <a:tcPr/>
                </a:tc>
                <a:tc>
                  <a:txBody>
                    <a:bodyPr/>
                    <a:lstStyle/>
                    <a:p>
                      <a:r>
                        <a:rPr lang="en-US" altLang="zh-CN" dirty="0"/>
                        <a:t>O(n^2)</a:t>
                      </a:r>
                      <a:endParaRPr lang="zh-CN" altLang="en-US" dirty="0"/>
                    </a:p>
                  </a:txBody>
                  <a:tcPr/>
                </a:tc>
                <a:tc>
                  <a:txBody>
                    <a:bodyPr/>
                    <a:lstStyle/>
                    <a:p>
                      <a:r>
                        <a:rPr lang="en-US" altLang="zh-CN" dirty="0"/>
                        <a:t>O(n^2)</a:t>
                      </a:r>
                      <a:endParaRPr lang="zh-CN" altLang="en-US" dirty="0"/>
                    </a:p>
                  </a:txBody>
                  <a:tcPr/>
                </a:tc>
                <a:tc>
                  <a:txBody>
                    <a:bodyPr/>
                    <a:lstStyle/>
                    <a:p>
                      <a:r>
                        <a:rPr lang="en-US" altLang="zh-CN" dirty="0"/>
                        <a:t>O(1)</a:t>
                      </a:r>
                      <a:endParaRPr lang="zh-CN" altLang="en-US" dirty="0"/>
                    </a:p>
                  </a:txBody>
                  <a:tcPr/>
                </a:tc>
                <a:tc>
                  <a:txBody>
                    <a:bodyPr/>
                    <a:lstStyle/>
                    <a:p>
                      <a:r>
                        <a:rPr lang="zh-CN" altLang="en-US" dirty="0"/>
                        <a:t>稳定</a:t>
                      </a:r>
                      <a:endParaRPr lang="zh-CN" altLang="en-US" dirty="0"/>
                    </a:p>
                  </a:txBody>
                  <a:tcPr/>
                </a:tc>
              </a:tr>
              <a:tr h="370840">
                <a:tc>
                  <a:txBody>
                    <a:bodyPr/>
                    <a:lstStyle/>
                    <a:p>
                      <a:r>
                        <a:rPr lang="zh-CN" altLang="en-US" dirty="0"/>
                        <a:t>选择</a:t>
                      </a:r>
                      <a:endParaRPr lang="zh-CN" altLang="en-US" dirty="0"/>
                    </a:p>
                  </a:txBody>
                  <a:tcPr/>
                </a:tc>
                <a:tc>
                  <a:txBody>
                    <a:bodyPr/>
                    <a:lstStyle/>
                    <a:p>
                      <a:r>
                        <a:rPr lang="en-US" altLang="zh-CN" dirty="0"/>
                        <a:t>O(n^2)</a:t>
                      </a:r>
                      <a:endParaRPr lang="zh-CN" altLang="en-US" dirty="0"/>
                    </a:p>
                  </a:txBody>
                  <a:tcPr/>
                </a:tc>
                <a:tc>
                  <a:txBody>
                    <a:bodyPr/>
                    <a:lstStyle/>
                    <a:p>
                      <a:r>
                        <a:rPr lang="en-US" altLang="zh-CN" dirty="0"/>
                        <a:t>O(n^2)</a:t>
                      </a:r>
                      <a:endParaRPr lang="zh-CN" altLang="en-US" dirty="0"/>
                    </a:p>
                  </a:txBody>
                  <a:tcPr/>
                </a:tc>
                <a:tc>
                  <a:txBody>
                    <a:bodyPr/>
                    <a:lstStyle/>
                    <a:p>
                      <a:r>
                        <a:rPr lang="en-US" altLang="zh-CN" dirty="0"/>
                        <a:t>O(n^2)</a:t>
                      </a:r>
                      <a:endParaRPr lang="zh-CN" altLang="en-US" dirty="0"/>
                    </a:p>
                  </a:txBody>
                  <a:tcPr/>
                </a:tc>
                <a:tc>
                  <a:txBody>
                    <a:bodyPr/>
                    <a:lstStyle/>
                    <a:p>
                      <a:r>
                        <a:rPr lang="en-US" altLang="zh-CN" dirty="0"/>
                        <a:t>O(1)</a:t>
                      </a:r>
                      <a:endParaRPr lang="zh-CN" altLang="en-US" dirty="0"/>
                    </a:p>
                  </a:txBody>
                  <a:tcPr/>
                </a:tc>
                <a:tc>
                  <a:txBody>
                    <a:bodyPr/>
                    <a:lstStyle/>
                    <a:p>
                      <a:r>
                        <a:rPr lang="zh-CN" altLang="en-US" dirty="0"/>
                        <a:t>不稳定</a:t>
                      </a:r>
                      <a:endParaRPr lang="zh-CN" altLang="en-US" dirty="0"/>
                    </a:p>
                  </a:txBody>
                  <a:tcPr/>
                </a:tc>
              </a:tr>
              <a:tr h="370840">
                <a:tc>
                  <a:txBody>
                    <a:bodyPr/>
                    <a:lstStyle/>
                    <a:p>
                      <a:r>
                        <a:rPr lang="zh-CN" altLang="en-US" dirty="0"/>
                        <a:t>插入</a:t>
                      </a:r>
                      <a:endParaRPr lang="zh-CN" altLang="en-US" dirty="0"/>
                    </a:p>
                  </a:txBody>
                  <a:tcPr/>
                </a:tc>
                <a:tc>
                  <a:txBody>
                    <a:bodyPr/>
                    <a:lstStyle/>
                    <a:p>
                      <a:r>
                        <a:rPr lang="en-US" altLang="zh-CN" dirty="0"/>
                        <a:t>O(n)</a:t>
                      </a:r>
                      <a:endParaRPr lang="zh-CN" altLang="en-US" dirty="0"/>
                    </a:p>
                  </a:txBody>
                  <a:tcPr/>
                </a:tc>
                <a:tc>
                  <a:txBody>
                    <a:bodyPr/>
                    <a:lstStyle/>
                    <a:p>
                      <a:r>
                        <a:rPr lang="en-US" altLang="zh-CN" dirty="0"/>
                        <a:t>O(n^2)</a:t>
                      </a:r>
                      <a:endParaRPr lang="zh-CN" altLang="en-US" dirty="0"/>
                    </a:p>
                  </a:txBody>
                  <a:tcPr/>
                </a:tc>
                <a:tc>
                  <a:txBody>
                    <a:bodyPr/>
                    <a:lstStyle/>
                    <a:p>
                      <a:r>
                        <a:rPr lang="en-US" altLang="zh-CN" dirty="0"/>
                        <a:t>O(n^2)</a:t>
                      </a:r>
                      <a:endParaRPr lang="zh-CN" altLang="en-US" dirty="0"/>
                    </a:p>
                  </a:txBody>
                  <a:tcPr/>
                </a:tc>
                <a:tc>
                  <a:txBody>
                    <a:bodyPr/>
                    <a:lstStyle/>
                    <a:p>
                      <a:r>
                        <a:rPr lang="en-US" altLang="zh-CN" dirty="0"/>
                        <a:t>O(1)</a:t>
                      </a:r>
                      <a:endParaRPr lang="zh-CN" altLang="en-US" dirty="0"/>
                    </a:p>
                  </a:txBody>
                  <a:tcPr/>
                </a:tc>
                <a:tc>
                  <a:txBody>
                    <a:bodyPr/>
                    <a:lstStyle/>
                    <a:p>
                      <a:r>
                        <a:rPr lang="zh-CN" altLang="en-US" dirty="0"/>
                        <a:t>稳定</a:t>
                      </a:r>
                      <a:endParaRPr lang="zh-CN" altLang="en-US" dirty="0"/>
                    </a:p>
                  </a:txBody>
                  <a:tcPr/>
                </a:tc>
              </a:tr>
            </a:tbl>
          </a:graphicData>
        </a:graphic>
      </p:graphicFrame>
      <p:sp>
        <p:nvSpPr>
          <p:cNvPr id="6" name="文本框 5"/>
          <p:cNvSpPr txBox="1"/>
          <p:nvPr/>
        </p:nvSpPr>
        <p:spPr>
          <a:xfrm>
            <a:off x="552450" y="3114675"/>
            <a:ext cx="8696325" cy="3139321"/>
          </a:xfrm>
          <a:prstGeom prst="rect">
            <a:avLst/>
          </a:prstGeom>
          <a:noFill/>
        </p:spPr>
        <p:txBody>
          <a:bodyPr wrap="square" rtlCol="0">
            <a:spAutoFit/>
          </a:bodyPr>
          <a:lstStyle/>
          <a:p>
            <a:r>
              <a:rPr lang="zh-CN" altLang="en-US" dirty="0"/>
              <a:t>结论：选择排序一般不使用，冒泡排序一般也不用，以后可能会用到的是插入排序。</a:t>
            </a:r>
            <a:endParaRPr lang="en-US" altLang="zh-CN" dirty="0"/>
          </a:p>
          <a:p>
            <a:endParaRPr lang="en-US" altLang="zh-CN" dirty="0"/>
          </a:p>
          <a:p>
            <a:r>
              <a:rPr lang="en-US" altLang="zh-CN" dirty="0"/>
              <a:t>Q</a:t>
            </a:r>
            <a:r>
              <a:rPr lang="zh-CN" altLang="en-US" dirty="0"/>
              <a:t>：为什么使用插入排序而不用冒泡排序呢？</a:t>
            </a:r>
            <a:endParaRPr lang="en-US" altLang="zh-CN" dirty="0"/>
          </a:p>
          <a:p>
            <a:endParaRPr lang="en-US" altLang="zh-CN" dirty="0"/>
          </a:p>
          <a:p>
            <a:pPr marL="342900" indent="-342900">
              <a:buAutoNum type="arabicPeriod"/>
            </a:pPr>
            <a:r>
              <a:rPr lang="zh-CN" altLang="en-US" dirty="0"/>
              <a:t>即使是优化后的冒泡排序，交换的次数也等于逆序度的次数。</a:t>
            </a:r>
            <a:endParaRPr lang="en-US" altLang="zh-CN" dirty="0"/>
          </a:p>
          <a:p>
            <a:pPr lvl="1"/>
            <a:r>
              <a:rPr lang="zh-CN" altLang="en-US" dirty="0"/>
              <a:t>冒泡排序交换：</a:t>
            </a:r>
            <a:endParaRPr lang="en-US" altLang="zh-CN" dirty="0"/>
          </a:p>
          <a:p>
            <a:pPr lvl="1"/>
            <a:r>
              <a:rPr lang="en-US" altLang="zh-CN" dirty="0"/>
              <a:t>	int temp = </a:t>
            </a:r>
            <a:r>
              <a:rPr lang="en-US" altLang="zh-CN" dirty="0" err="1"/>
              <a:t>arr</a:t>
            </a:r>
            <a:r>
              <a:rPr lang="en-US" altLang="zh-CN" dirty="0"/>
              <a:t>[j]; </a:t>
            </a:r>
            <a:r>
              <a:rPr lang="en-US" altLang="zh-CN" dirty="0" err="1"/>
              <a:t>arr</a:t>
            </a:r>
            <a:r>
              <a:rPr lang="en-US" altLang="zh-CN" dirty="0"/>
              <a:t>[j] = </a:t>
            </a:r>
            <a:r>
              <a:rPr lang="en-US" altLang="zh-CN" dirty="0" err="1"/>
              <a:t>arr</a:t>
            </a:r>
            <a:r>
              <a:rPr lang="en-US" altLang="zh-CN" dirty="0"/>
              <a:t>[j+1]; </a:t>
            </a:r>
            <a:r>
              <a:rPr lang="en-US" altLang="zh-CN" dirty="0" err="1"/>
              <a:t>arr</a:t>
            </a:r>
            <a:r>
              <a:rPr lang="en-US" altLang="zh-CN" dirty="0"/>
              <a:t>[j+1] = temp; </a:t>
            </a:r>
            <a:r>
              <a:rPr lang="en-US" altLang="zh-CN" dirty="0" err="1"/>
              <a:t>isSorted</a:t>
            </a:r>
            <a:r>
              <a:rPr lang="en-US" altLang="zh-CN" dirty="0"/>
              <a:t> = false;</a:t>
            </a:r>
            <a:endParaRPr lang="en-US" altLang="zh-CN" dirty="0"/>
          </a:p>
          <a:p>
            <a:pPr lvl="1"/>
            <a:r>
              <a:rPr lang="zh-CN" altLang="en-US" dirty="0"/>
              <a:t>插入排序交换：</a:t>
            </a:r>
            <a:endParaRPr lang="en-US" altLang="zh-CN" dirty="0"/>
          </a:p>
          <a:p>
            <a:pPr lvl="1"/>
            <a:r>
              <a:rPr lang="en-US" altLang="zh-CN" dirty="0"/>
              <a:t>	</a:t>
            </a:r>
            <a:r>
              <a:rPr lang="en-US" altLang="zh-CN" dirty="0" err="1"/>
              <a:t>arr</a:t>
            </a:r>
            <a:r>
              <a:rPr lang="en-US" altLang="zh-CN" dirty="0"/>
              <a:t>[j+1] = </a:t>
            </a:r>
            <a:r>
              <a:rPr lang="en-US" altLang="zh-CN" dirty="0" err="1"/>
              <a:t>arr</a:t>
            </a:r>
            <a:r>
              <a:rPr lang="en-US" altLang="zh-CN" dirty="0"/>
              <a:t>[j];</a:t>
            </a:r>
            <a:endParaRPr lang="en-US" altLang="zh-CN" dirty="0"/>
          </a:p>
          <a:p>
            <a:pPr lvl="1"/>
            <a:endParaRPr lang="en-US" altLang="zh-CN" dirty="0"/>
          </a:p>
          <a:p>
            <a:pPr lvl="1"/>
            <a:endParaRPr lang="en-US" altLang="zh-CN" dirty="0"/>
          </a:p>
        </p:txBody>
      </p:sp>
      <p:sp>
        <p:nvSpPr>
          <p:cNvPr id="8" name="文本框 7"/>
          <p:cNvSpPr txBox="1"/>
          <p:nvPr/>
        </p:nvSpPr>
        <p:spPr>
          <a:xfrm>
            <a:off x="552449" y="5760284"/>
            <a:ext cx="8696325" cy="923330"/>
          </a:xfrm>
          <a:prstGeom prst="rect">
            <a:avLst/>
          </a:prstGeom>
          <a:noFill/>
        </p:spPr>
        <p:txBody>
          <a:bodyPr wrap="square" rtlCol="0">
            <a:spAutoFit/>
          </a:bodyPr>
          <a:lstStyle/>
          <a:p>
            <a:r>
              <a:rPr lang="en-US" altLang="zh-CN" dirty="0"/>
              <a:t>2. </a:t>
            </a:r>
            <a:r>
              <a:rPr lang="zh-CN" altLang="en-US" dirty="0"/>
              <a:t>插入排序还可以进行优化 </a:t>
            </a:r>
            <a:r>
              <a:rPr lang="en-US" altLang="zh-CN" dirty="0"/>
              <a:t>(</a:t>
            </a:r>
            <a:r>
              <a:rPr lang="zh-CN" altLang="en-US" dirty="0"/>
              <a:t>是其它高级排序的基础  </a:t>
            </a:r>
            <a:r>
              <a:rPr lang="en-US" altLang="zh-CN" dirty="0" err="1"/>
              <a:t>ShellSort</a:t>
            </a:r>
            <a:r>
              <a:rPr lang="en-US" altLang="zh-CN" dirty="0"/>
              <a:t>)</a:t>
            </a:r>
            <a:r>
              <a:rPr lang="zh-CN" altLang="en-US" dirty="0"/>
              <a:t>。</a:t>
            </a:r>
            <a:endParaRPr lang="en-US" altLang="zh-CN" dirty="0"/>
          </a:p>
          <a:p>
            <a:endParaRPr lang="en-US" altLang="zh-CN" dirty="0"/>
          </a:p>
          <a:p>
            <a:r>
              <a:rPr lang="en-US" altLang="zh-CN" dirty="0"/>
              <a:t>3. </a:t>
            </a:r>
            <a:r>
              <a:rPr lang="zh-CN" altLang="en-US" dirty="0"/>
              <a:t>当数据量比较少的时候，插入排序的性能可能会高于其它高级排序。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endParaRPr lang="zh-CN" altLang="en-US" sz="1400"/>
          </a:p>
        </p:txBody>
      </p:sp>
      <p:sp>
        <p:nvSpPr>
          <p:cNvPr id="16387" name="Rectangle 2"/>
          <p:cNvSpPr>
            <a:spLocks noGrp="1" noChangeArrowheads="1"/>
          </p:cNvSpPr>
          <p:nvPr>
            <p:ph type="title" idx="4294967295"/>
          </p:nvPr>
        </p:nvSpPr>
        <p:spPr>
          <a:xfrm>
            <a:off x="0" y="90285"/>
            <a:ext cx="10031414" cy="1001398"/>
          </a:xfrm>
          <a:prstGeom prst="rect">
            <a:avLst/>
          </a:prstGeom>
        </p:spPr>
        <p:txBody>
          <a:bodyPr/>
          <a:lstStyle/>
          <a:p>
            <a:pPr eaLnBrk="1" hangingPunct="1"/>
            <a:r>
              <a:rPr lang="en-US" altLang="zh-CN" sz="4000" dirty="0"/>
              <a:t> </a:t>
            </a:r>
            <a:br>
              <a:rPr lang="en-US" altLang="zh-CN" dirty="0"/>
            </a:br>
            <a:endParaRPr lang="zh-CN" altLang="en-US" dirty="0"/>
          </a:p>
        </p:txBody>
      </p:sp>
      <p:sp>
        <p:nvSpPr>
          <p:cNvPr id="5" name="文本框 4"/>
          <p:cNvSpPr txBox="1"/>
          <p:nvPr/>
        </p:nvSpPr>
        <p:spPr>
          <a:xfrm>
            <a:off x="431499" y="1543811"/>
            <a:ext cx="9198276" cy="2585323"/>
          </a:xfrm>
          <a:prstGeom prst="rect">
            <a:avLst/>
          </a:prstGeom>
          <a:noFill/>
        </p:spPr>
        <p:txBody>
          <a:bodyPr wrap="square" rtlCol="0">
            <a:spAutoFit/>
          </a:bodyPr>
          <a:lstStyle/>
          <a:p>
            <a:r>
              <a:rPr lang="zh-CN" altLang="zh-CN" dirty="0"/>
              <a:t>和选择排序一样，归并排序的性能不受输入数据的影响，但表现比选择排序好的多，因为始终都是</a:t>
            </a:r>
            <a:r>
              <a:rPr lang="en-US" altLang="zh-CN" dirty="0"/>
              <a:t>O(</a:t>
            </a:r>
            <a:r>
              <a:rPr lang="en-US" altLang="zh-CN" dirty="0" err="1"/>
              <a:t>nlog</a:t>
            </a:r>
            <a:r>
              <a:rPr lang="en-US" altLang="zh-CN" dirty="0"/>
              <a:t> n)</a:t>
            </a:r>
            <a:r>
              <a:rPr lang="zh-CN" altLang="zh-CN" dirty="0"/>
              <a:t>的时间复杂度。代价是需要额外的内存空间。</a:t>
            </a:r>
            <a:endParaRPr lang="zh-CN" altLang="zh-CN" dirty="0"/>
          </a:p>
          <a:p>
            <a:r>
              <a:rPr lang="en-US" altLang="zh-CN" dirty="0"/>
              <a:t> </a:t>
            </a:r>
            <a:endParaRPr lang="zh-CN" altLang="zh-CN" dirty="0"/>
          </a:p>
          <a:p>
            <a:r>
              <a:rPr lang="zh-CN" altLang="zh-CN" dirty="0"/>
              <a:t>归并排序是建立在归并操作上的一种有效的排序算法。</a:t>
            </a:r>
            <a:endParaRPr lang="en-US" altLang="zh-CN" dirty="0"/>
          </a:p>
          <a:p>
            <a:endParaRPr lang="en-US" altLang="zh-CN" dirty="0"/>
          </a:p>
          <a:p>
            <a:r>
              <a:rPr lang="zh-CN" altLang="zh-CN" dirty="0"/>
              <a:t>该算法是采用分治法（</a:t>
            </a:r>
            <a:r>
              <a:rPr lang="en-US" altLang="zh-CN" dirty="0"/>
              <a:t>Divide and Conquer</a:t>
            </a:r>
            <a:r>
              <a:rPr lang="zh-CN" altLang="zh-CN" dirty="0"/>
              <a:t>）的一个非常典型的应用。归并排序是一种稳定的排序方法。将已有序的子序列合并，得到完全有序的序列；即先使每个子序列有序，再使子序列段间有序。若将两个有序表合并成一个有序表，称为</a:t>
            </a:r>
            <a:r>
              <a:rPr lang="en-US" altLang="zh-CN" dirty="0"/>
              <a:t>2-</a:t>
            </a:r>
            <a:r>
              <a:rPr lang="zh-CN" altLang="zh-CN" dirty="0"/>
              <a:t>路归并。</a:t>
            </a:r>
            <a:endParaRPr lang="zh-CN" altLang="zh-CN" dirty="0"/>
          </a:p>
          <a:p>
            <a:endParaRPr lang="zh-CN" altLang="en-US" dirty="0"/>
          </a:p>
        </p:txBody>
      </p:sp>
      <p:sp>
        <p:nvSpPr>
          <p:cNvPr id="2" name="文本框 1"/>
          <p:cNvSpPr txBox="1"/>
          <p:nvPr/>
        </p:nvSpPr>
        <p:spPr>
          <a:xfrm>
            <a:off x="431499" y="406796"/>
            <a:ext cx="3870664" cy="523220"/>
          </a:xfrm>
          <a:prstGeom prst="rect">
            <a:avLst/>
          </a:prstGeom>
          <a:noFill/>
        </p:spPr>
        <p:txBody>
          <a:bodyPr wrap="square" rtlCol="0">
            <a:spAutoFit/>
          </a:bodyPr>
          <a:lstStyle/>
          <a:p>
            <a:r>
              <a:rPr lang="zh-CN" altLang="en-US" sz="2800" dirty="0"/>
              <a:t>归并排序</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086" y="555171"/>
            <a:ext cx="9002485" cy="2585323"/>
          </a:xfrm>
          <a:prstGeom prst="rect">
            <a:avLst/>
          </a:prstGeom>
          <a:noFill/>
        </p:spPr>
        <p:txBody>
          <a:bodyPr wrap="square" rtlCol="0">
            <a:spAutoFit/>
          </a:bodyPr>
          <a:lstStyle/>
          <a:p>
            <a:r>
              <a:rPr lang="zh-CN" altLang="en-US" dirty="0"/>
              <a:t>分析：</a:t>
            </a:r>
            <a:endParaRPr lang="en-US" altLang="zh-CN" dirty="0"/>
          </a:p>
          <a:p>
            <a:endParaRPr lang="en-US" altLang="zh-CN" dirty="0"/>
          </a:p>
          <a:p>
            <a:pPr marL="342900" indent="-342900">
              <a:buAutoNum type="alphaLcPeriod"/>
            </a:pPr>
            <a:r>
              <a:rPr lang="zh-CN" altLang="en-US" dirty="0"/>
              <a:t>时间复杂度 </a:t>
            </a:r>
            <a:r>
              <a:rPr lang="en-US" altLang="zh-CN" dirty="0"/>
              <a:t>O(</a:t>
            </a:r>
            <a:r>
              <a:rPr lang="en-US" altLang="zh-CN" dirty="0" err="1"/>
              <a:t>nlogn</a:t>
            </a:r>
            <a:r>
              <a:rPr lang="en-US" altLang="zh-CN" dirty="0"/>
              <a:t>)</a:t>
            </a:r>
            <a:endParaRPr lang="en-US" altLang="zh-CN" dirty="0"/>
          </a:p>
          <a:p>
            <a:pPr lvl="1"/>
            <a:r>
              <a:rPr lang="en-US" altLang="zh-CN" dirty="0"/>
              <a:t>T(n) = 2 T(n/2) + n</a:t>
            </a:r>
            <a:endParaRPr lang="en-US" altLang="zh-CN" dirty="0"/>
          </a:p>
          <a:p>
            <a:pPr lvl="1"/>
            <a:r>
              <a:rPr lang="en-US" altLang="zh-CN" dirty="0"/>
              <a:t>T(1) = C</a:t>
            </a:r>
            <a:endParaRPr lang="en-US" altLang="zh-CN" dirty="0"/>
          </a:p>
          <a:p>
            <a:pPr lvl="1"/>
            <a:endParaRPr lang="en-US" altLang="zh-CN" dirty="0"/>
          </a:p>
          <a:p>
            <a:pPr marL="342900" indent="-342900">
              <a:buAutoNum type="alphaLcPeriod"/>
            </a:pPr>
            <a:r>
              <a:rPr lang="zh-CN" altLang="en-US" dirty="0"/>
              <a:t>空间复杂度</a:t>
            </a:r>
            <a:r>
              <a:rPr lang="en-US" altLang="zh-CN" dirty="0"/>
              <a:t>: O(n)</a:t>
            </a:r>
            <a:endParaRPr lang="en-US" altLang="zh-CN" dirty="0"/>
          </a:p>
          <a:p>
            <a:pPr marL="342900" indent="-342900">
              <a:buAutoNum type="alphaLcPeriod"/>
            </a:pPr>
            <a:endParaRPr lang="en-US" altLang="zh-CN" dirty="0"/>
          </a:p>
          <a:p>
            <a:pPr marL="342900" indent="-342900">
              <a:buAutoNum type="alphaLcPeriod"/>
            </a:pPr>
            <a:r>
              <a:rPr lang="zh-CN" altLang="en-US" dirty="0"/>
              <a:t>稳定性</a:t>
            </a:r>
            <a:r>
              <a:rPr lang="en-US" altLang="zh-CN" dirty="0"/>
              <a:t>: </a:t>
            </a:r>
            <a:r>
              <a:rPr lang="zh-CN" altLang="en-US" dirty="0"/>
              <a:t>稳定</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endParaRPr lang="zh-CN" altLang="en-US" sz="1400"/>
          </a:p>
        </p:txBody>
      </p:sp>
      <p:sp>
        <p:nvSpPr>
          <p:cNvPr id="16387" name="Rectangle 2"/>
          <p:cNvSpPr>
            <a:spLocks noGrp="1" noChangeArrowheads="1"/>
          </p:cNvSpPr>
          <p:nvPr>
            <p:ph type="title" idx="4294967295"/>
          </p:nvPr>
        </p:nvSpPr>
        <p:spPr>
          <a:xfrm>
            <a:off x="0" y="90285"/>
            <a:ext cx="10031414" cy="1001398"/>
          </a:xfrm>
          <a:prstGeom prst="rect">
            <a:avLst/>
          </a:prstGeom>
        </p:spPr>
        <p:txBody>
          <a:bodyPr/>
          <a:lstStyle/>
          <a:p>
            <a:pPr eaLnBrk="1" hangingPunct="1"/>
            <a:r>
              <a:rPr lang="en-US" altLang="zh-CN" sz="4000" dirty="0"/>
              <a:t> </a:t>
            </a:r>
            <a:br>
              <a:rPr lang="en-US" altLang="zh-CN" dirty="0"/>
            </a:br>
            <a:endParaRPr lang="zh-CN" altLang="en-US" dirty="0"/>
          </a:p>
        </p:txBody>
      </p:sp>
      <p:sp>
        <p:nvSpPr>
          <p:cNvPr id="5" name="文本框 4"/>
          <p:cNvSpPr txBox="1"/>
          <p:nvPr/>
        </p:nvSpPr>
        <p:spPr>
          <a:xfrm>
            <a:off x="431499" y="1543811"/>
            <a:ext cx="9198276" cy="1200329"/>
          </a:xfrm>
          <a:prstGeom prst="rect">
            <a:avLst/>
          </a:prstGeom>
          <a:noFill/>
        </p:spPr>
        <p:txBody>
          <a:bodyPr wrap="square" rtlCol="0">
            <a:spAutoFit/>
          </a:bodyPr>
          <a:lstStyle/>
          <a:p>
            <a:r>
              <a:rPr lang="zh-CN" altLang="en-US" dirty="0"/>
              <a:t>快速排序可能是应用最广泛的排序算法了。快速排序流行的原因是它实现简单，适用于各种不同的输入数据且在一般应用中比其它排序算法都要快得多。故名</a:t>
            </a:r>
            <a:r>
              <a:rPr lang="en-US" altLang="zh-CN" dirty="0"/>
              <a:t>”</a:t>
            </a:r>
            <a:r>
              <a:rPr lang="zh-CN" altLang="en-US" dirty="0"/>
              <a:t>快速排序</a:t>
            </a:r>
            <a:r>
              <a:rPr lang="en-US" altLang="zh-CN" dirty="0"/>
              <a:t>”</a:t>
            </a:r>
            <a:r>
              <a:rPr lang="zh-CN" altLang="en-US" dirty="0"/>
              <a:t>。</a:t>
            </a:r>
            <a:endParaRPr lang="en-US" altLang="zh-CN" dirty="0"/>
          </a:p>
          <a:p>
            <a:endParaRPr lang="en-US" altLang="zh-CN" dirty="0"/>
          </a:p>
          <a:p>
            <a:endParaRPr lang="zh-CN" altLang="en-US" dirty="0"/>
          </a:p>
        </p:txBody>
      </p:sp>
      <p:sp>
        <p:nvSpPr>
          <p:cNvPr id="2" name="文本框 1"/>
          <p:cNvSpPr txBox="1"/>
          <p:nvPr/>
        </p:nvSpPr>
        <p:spPr>
          <a:xfrm>
            <a:off x="431499" y="406796"/>
            <a:ext cx="3870664" cy="523220"/>
          </a:xfrm>
          <a:prstGeom prst="rect">
            <a:avLst/>
          </a:prstGeom>
          <a:noFill/>
        </p:spPr>
        <p:txBody>
          <a:bodyPr wrap="square" rtlCol="0">
            <a:spAutoFit/>
          </a:bodyPr>
          <a:lstStyle/>
          <a:p>
            <a:r>
              <a:rPr lang="zh-CN" altLang="en-US" sz="2800" dirty="0"/>
              <a:t>快速排序</a:t>
            </a:r>
            <a:endParaRPr lang="zh-CN" altLang="en-US" sz="2800" dirty="0"/>
          </a:p>
        </p:txBody>
      </p:sp>
      <p:sp>
        <p:nvSpPr>
          <p:cNvPr id="3" name="文本框 2"/>
          <p:cNvSpPr txBox="1"/>
          <p:nvPr/>
        </p:nvSpPr>
        <p:spPr>
          <a:xfrm>
            <a:off x="552450" y="2838450"/>
            <a:ext cx="8829675" cy="2308324"/>
          </a:xfrm>
          <a:prstGeom prst="rect">
            <a:avLst/>
          </a:prstGeom>
          <a:noFill/>
        </p:spPr>
        <p:txBody>
          <a:bodyPr wrap="square" rtlCol="0">
            <a:spAutoFit/>
          </a:bodyPr>
          <a:lstStyle/>
          <a:p>
            <a:r>
              <a:rPr lang="zh-CN" altLang="zh-CN" dirty="0"/>
              <a:t>具体算法如下：</a:t>
            </a:r>
            <a:endParaRPr lang="en-US" altLang="zh-CN" dirty="0"/>
          </a:p>
          <a:p>
            <a:endParaRPr lang="zh-CN" altLang="zh-CN" dirty="0"/>
          </a:p>
          <a:p>
            <a:pPr lvl="0"/>
            <a:r>
              <a:rPr lang="en-US" altLang="zh-CN" dirty="0"/>
              <a:t>1.</a:t>
            </a:r>
            <a:r>
              <a:rPr lang="zh-CN" altLang="en-US" dirty="0"/>
              <a:t> </a:t>
            </a:r>
            <a:r>
              <a:rPr lang="zh-CN" altLang="zh-CN" dirty="0"/>
              <a:t>从数列中挑出一个元素，称为</a:t>
            </a:r>
            <a:r>
              <a:rPr lang="en-US" altLang="zh-CN" dirty="0"/>
              <a:t> “</a:t>
            </a:r>
            <a:r>
              <a:rPr lang="zh-CN" altLang="zh-CN" dirty="0"/>
              <a:t>基准</a:t>
            </a:r>
            <a:r>
              <a:rPr lang="en-US" altLang="zh-CN" dirty="0"/>
              <a:t>”</a:t>
            </a:r>
            <a:r>
              <a:rPr lang="zh-CN" altLang="zh-CN" dirty="0"/>
              <a:t>（</a:t>
            </a:r>
            <a:r>
              <a:rPr lang="en-US" altLang="zh-CN" dirty="0"/>
              <a:t>pivot</a:t>
            </a:r>
            <a:r>
              <a:rPr lang="zh-CN" altLang="zh-CN" dirty="0"/>
              <a:t>）；</a:t>
            </a:r>
            <a:endParaRPr lang="zh-CN" altLang="zh-CN" dirty="0"/>
          </a:p>
          <a:p>
            <a:pPr lvl="0"/>
            <a:r>
              <a:rPr lang="en-US" altLang="zh-CN" dirty="0"/>
              <a:t>2. </a:t>
            </a:r>
            <a:r>
              <a:rPr lang="zh-CN" altLang="zh-CN" dirty="0"/>
              <a:t>重新排序数列，所有元素比基准值小的摆放在基准前面，所有元素比基准值大的摆在基准的后面（相同的数可以到任一边）。在这个分区退出之后，该基准就处于数列的中间位置</a:t>
            </a:r>
            <a:r>
              <a:rPr lang="en-US" altLang="zh-CN" dirty="0"/>
              <a:t>(</a:t>
            </a:r>
            <a:r>
              <a:rPr lang="zh-CN" altLang="en-US" dirty="0"/>
              <a:t>也是它最终的位置</a:t>
            </a:r>
            <a:r>
              <a:rPr lang="en-US" altLang="zh-CN" dirty="0"/>
              <a:t>)</a:t>
            </a:r>
            <a:r>
              <a:rPr lang="zh-CN" altLang="zh-CN" dirty="0"/>
              <a:t>。这个操作</a:t>
            </a:r>
            <a:r>
              <a:rPr lang="zh-CN" altLang="en-US" dirty="0"/>
              <a:t>我们称之为分区</a:t>
            </a:r>
            <a:r>
              <a:rPr lang="en-US" altLang="zh-CN" dirty="0"/>
              <a:t>(partition)</a:t>
            </a:r>
            <a:r>
              <a:rPr lang="zh-CN" altLang="zh-CN" dirty="0"/>
              <a:t>；</a:t>
            </a:r>
            <a:endParaRPr lang="zh-CN" altLang="zh-CN" dirty="0"/>
          </a:p>
          <a:p>
            <a:pPr lvl="0"/>
            <a:r>
              <a:rPr lang="en-US" altLang="zh-CN" dirty="0"/>
              <a:t>3. </a:t>
            </a:r>
            <a:r>
              <a:rPr lang="zh-CN" altLang="zh-CN" dirty="0"/>
              <a:t>递归地（</a:t>
            </a:r>
            <a:r>
              <a:rPr lang="en-US" altLang="zh-CN" dirty="0"/>
              <a:t>recursive</a:t>
            </a:r>
            <a:r>
              <a:rPr lang="zh-CN" altLang="zh-CN" dirty="0"/>
              <a:t>）把小于基准值元素的子数列和大于基准值元素的子数列排序。</a:t>
            </a:r>
            <a:endParaRPr lang="zh-CN"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086" y="555171"/>
            <a:ext cx="9002485" cy="5078313"/>
          </a:xfrm>
          <a:prstGeom prst="rect">
            <a:avLst/>
          </a:prstGeom>
          <a:noFill/>
        </p:spPr>
        <p:txBody>
          <a:bodyPr wrap="square" rtlCol="0">
            <a:spAutoFit/>
          </a:bodyPr>
          <a:lstStyle/>
          <a:p>
            <a:r>
              <a:rPr lang="zh-CN" altLang="en-US" dirty="0"/>
              <a:t>分析：</a:t>
            </a:r>
            <a:endParaRPr lang="en-US" altLang="zh-CN" dirty="0"/>
          </a:p>
          <a:p>
            <a:endParaRPr lang="en-US" altLang="zh-CN" dirty="0"/>
          </a:p>
          <a:p>
            <a:pPr marL="342900" indent="-342900">
              <a:buAutoNum type="alphaLcPeriod"/>
            </a:pPr>
            <a:r>
              <a:rPr lang="zh-CN" altLang="en-US" dirty="0"/>
              <a:t>时间复杂度 </a:t>
            </a:r>
            <a:r>
              <a:rPr lang="en-US" altLang="zh-CN" dirty="0"/>
              <a:t>O(</a:t>
            </a:r>
            <a:r>
              <a:rPr lang="en-US" altLang="zh-CN" dirty="0" err="1"/>
              <a:t>nlogn</a:t>
            </a:r>
            <a:r>
              <a:rPr lang="en-US" altLang="zh-CN" dirty="0"/>
              <a:t>)</a:t>
            </a:r>
            <a:endParaRPr lang="en-US" altLang="zh-CN" dirty="0"/>
          </a:p>
          <a:p>
            <a:pPr lvl="1"/>
            <a:r>
              <a:rPr lang="zh-CN" altLang="en-US" dirty="0"/>
              <a:t>最好情况：</a:t>
            </a:r>
            <a:r>
              <a:rPr lang="en-US" altLang="zh-CN" dirty="0"/>
              <a:t>O(</a:t>
            </a:r>
            <a:r>
              <a:rPr lang="en-US" altLang="zh-CN" dirty="0" err="1"/>
              <a:t>nlogn</a:t>
            </a:r>
            <a:r>
              <a:rPr lang="en-US" altLang="zh-CN" dirty="0"/>
              <a:t>)</a:t>
            </a:r>
            <a:endParaRPr lang="en-US" altLang="zh-CN" dirty="0"/>
          </a:p>
          <a:p>
            <a:pPr lvl="1"/>
            <a:r>
              <a:rPr lang="en-US" altLang="zh-CN" dirty="0"/>
              <a:t>	</a:t>
            </a:r>
            <a:r>
              <a:rPr lang="zh-CN" altLang="en-US" dirty="0"/>
              <a:t>每次分区，基准值都位于中间。</a:t>
            </a:r>
            <a:endParaRPr lang="en-US" altLang="zh-CN" dirty="0"/>
          </a:p>
          <a:p>
            <a:pPr lvl="1"/>
            <a:r>
              <a:rPr lang="en-US" altLang="zh-CN" dirty="0"/>
              <a:t>	T(n) = 2T(n/2) + n; </a:t>
            </a:r>
            <a:endParaRPr lang="en-US" altLang="zh-CN" dirty="0"/>
          </a:p>
          <a:p>
            <a:pPr lvl="1"/>
            <a:r>
              <a:rPr lang="en-US" altLang="zh-CN" dirty="0"/>
              <a:t>	T(1) = C;</a:t>
            </a:r>
            <a:endParaRPr lang="en-US" altLang="zh-CN" dirty="0"/>
          </a:p>
          <a:p>
            <a:pPr lvl="1"/>
            <a:r>
              <a:rPr lang="zh-CN" altLang="en-US" dirty="0"/>
              <a:t>最坏情况：</a:t>
            </a:r>
            <a:r>
              <a:rPr lang="en-US" altLang="zh-CN" dirty="0"/>
              <a:t>O(n^2)</a:t>
            </a:r>
            <a:endParaRPr lang="en-US" altLang="zh-CN" dirty="0"/>
          </a:p>
          <a:p>
            <a:pPr lvl="1"/>
            <a:r>
              <a:rPr lang="en-US" altLang="zh-CN" dirty="0"/>
              <a:t>	</a:t>
            </a:r>
            <a:r>
              <a:rPr lang="zh-CN" altLang="en-US" dirty="0"/>
              <a:t>每次分区，基准都位于最右边或者最左边。</a:t>
            </a:r>
            <a:endParaRPr lang="en-US" altLang="zh-CN" dirty="0"/>
          </a:p>
          <a:p>
            <a:pPr lvl="1"/>
            <a:r>
              <a:rPr lang="en-US" altLang="zh-CN" dirty="0"/>
              <a:t>	T(n) = T(n-1) + n;</a:t>
            </a:r>
            <a:endParaRPr lang="en-US" altLang="zh-CN" dirty="0"/>
          </a:p>
          <a:p>
            <a:pPr lvl="1"/>
            <a:r>
              <a:rPr lang="en-US" altLang="zh-CN" dirty="0"/>
              <a:t>	T(1) = C;</a:t>
            </a:r>
            <a:endParaRPr lang="en-US" altLang="zh-CN" dirty="0"/>
          </a:p>
          <a:p>
            <a:pPr lvl="1"/>
            <a:r>
              <a:rPr lang="zh-CN" altLang="en-US" dirty="0"/>
              <a:t>平均情况</a:t>
            </a:r>
            <a:r>
              <a:rPr lang="en-US" altLang="zh-CN" dirty="0"/>
              <a:t>: O(</a:t>
            </a:r>
            <a:r>
              <a:rPr lang="en-US" altLang="zh-CN" dirty="0" err="1"/>
              <a:t>nlogn</a:t>
            </a:r>
            <a:r>
              <a:rPr lang="en-US" altLang="zh-CN" dirty="0"/>
              <a:t>)</a:t>
            </a:r>
            <a:endParaRPr lang="en-US" altLang="zh-CN" dirty="0"/>
          </a:p>
          <a:p>
            <a:pPr lvl="1"/>
            <a:r>
              <a:rPr lang="en-US" altLang="zh-CN" dirty="0"/>
              <a:t>	T(n) = T(n/10) + T(9n/10) + n;</a:t>
            </a:r>
            <a:endParaRPr lang="en-US" altLang="zh-CN" dirty="0"/>
          </a:p>
          <a:p>
            <a:pPr lvl="1"/>
            <a:r>
              <a:rPr lang="en-US" altLang="zh-CN" dirty="0"/>
              <a:t>	T(1) = C;</a:t>
            </a:r>
            <a:endParaRPr lang="en-US" altLang="zh-CN" dirty="0"/>
          </a:p>
          <a:p>
            <a:pPr lvl="1"/>
            <a:endParaRPr lang="en-US" altLang="zh-CN" dirty="0"/>
          </a:p>
          <a:p>
            <a:pPr marL="342900" indent="-342900">
              <a:buAutoNum type="alphaLcPeriod"/>
            </a:pPr>
            <a:r>
              <a:rPr lang="zh-CN" altLang="en-US" dirty="0"/>
              <a:t>空间复杂度</a:t>
            </a:r>
            <a:r>
              <a:rPr lang="en-US" altLang="zh-CN" dirty="0"/>
              <a:t>: O(</a:t>
            </a:r>
            <a:r>
              <a:rPr lang="en-US" altLang="zh-CN" dirty="0" err="1"/>
              <a:t>logn</a:t>
            </a:r>
            <a:r>
              <a:rPr lang="en-US" altLang="zh-CN" dirty="0"/>
              <a:t>) (</a:t>
            </a:r>
            <a:r>
              <a:rPr lang="zh-CN" altLang="en-US" dirty="0"/>
              <a:t>函数调用栈的深度</a:t>
            </a:r>
            <a:r>
              <a:rPr lang="en-US" altLang="zh-CN" dirty="0"/>
              <a:t>)</a:t>
            </a:r>
            <a:endParaRPr lang="en-US" altLang="zh-CN" dirty="0"/>
          </a:p>
          <a:p>
            <a:pPr marL="342900" indent="-342900">
              <a:buAutoNum type="alphaLcPeriod"/>
            </a:pPr>
            <a:endParaRPr lang="en-US" altLang="zh-CN" dirty="0"/>
          </a:p>
          <a:p>
            <a:pPr marL="342900" indent="-342900">
              <a:buAutoNum type="alphaLcPeriod"/>
            </a:pPr>
            <a:r>
              <a:rPr lang="zh-CN" altLang="en-US" dirty="0"/>
              <a:t>稳定性</a:t>
            </a:r>
            <a:r>
              <a:rPr lang="en-US" altLang="zh-CN" dirty="0"/>
              <a:t>: </a:t>
            </a:r>
            <a:r>
              <a:rPr lang="zh-CN" altLang="en-US" dirty="0"/>
              <a:t>不稳定 </a:t>
            </a:r>
            <a:r>
              <a:rPr lang="en-US" altLang="zh-CN" dirty="0"/>
              <a:t>(</a:t>
            </a:r>
            <a:r>
              <a:rPr lang="zh-CN" altLang="en-US" dirty="0"/>
              <a:t>长距离交换元素</a:t>
            </a:r>
            <a:r>
              <a:rPr lang="en-US" altLang="zh-CN" dirty="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2950" y="676275"/>
            <a:ext cx="8724900" cy="2031325"/>
          </a:xfrm>
          <a:prstGeom prst="rect">
            <a:avLst/>
          </a:prstGeom>
          <a:noFill/>
        </p:spPr>
        <p:txBody>
          <a:bodyPr wrap="square" rtlCol="0">
            <a:spAutoFit/>
          </a:bodyPr>
          <a:lstStyle/>
          <a:p>
            <a:r>
              <a:rPr lang="zh-CN" altLang="en-US" dirty="0"/>
              <a:t>大多数情况下，快速排序的性能都比较好。只有极端情况下，时间复杂度才会退化成</a:t>
            </a:r>
            <a:endParaRPr lang="en-US" altLang="zh-CN" dirty="0"/>
          </a:p>
          <a:p>
            <a:r>
              <a:rPr lang="en-US" altLang="zh-CN" dirty="0"/>
              <a:t>O(n^2)</a:t>
            </a:r>
            <a:r>
              <a:rPr lang="zh-CN" altLang="en-US" dirty="0"/>
              <a:t>。而且我们可以采用一些策略选择合适的基准值，避免极端情况。</a:t>
            </a:r>
            <a:endParaRPr lang="en-US" altLang="zh-CN" dirty="0"/>
          </a:p>
          <a:p>
            <a:endParaRPr lang="en-US" altLang="zh-CN" dirty="0"/>
          </a:p>
          <a:p>
            <a:r>
              <a:rPr lang="zh-CN" altLang="en-US" dirty="0"/>
              <a:t>基准值的选择：</a:t>
            </a:r>
            <a:endParaRPr lang="en-US" altLang="zh-CN" dirty="0"/>
          </a:p>
          <a:p>
            <a:r>
              <a:rPr lang="en-US" altLang="zh-CN" dirty="0"/>
              <a:t>         a. </a:t>
            </a:r>
            <a:r>
              <a:rPr lang="zh-CN" altLang="en-US" dirty="0"/>
              <a:t>选取第一个元素</a:t>
            </a:r>
            <a:endParaRPr lang="en-US" altLang="zh-CN" dirty="0"/>
          </a:p>
          <a:p>
            <a:r>
              <a:rPr lang="en-US" altLang="zh-CN" dirty="0"/>
              <a:t>         b. </a:t>
            </a:r>
            <a:r>
              <a:rPr lang="zh-CN" altLang="en-US" dirty="0"/>
              <a:t>随机选一个元素</a:t>
            </a:r>
            <a:endParaRPr lang="en-US" altLang="zh-CN" dirty="0"/>
          </a:p>
          <a:p>
            <a:r>
              <a:rPr lang="en-US" altLang="zh-CN" dirty="0"/>
              <a:t>         c. </a:t>
            </a:r>
            <a:r>
              <a:rPr lang="zh-CN" altLang="en-US" dirty="0"/>
              <a:t>随机选几个元素，取其中间值</a:t>
            </a:r>
            <a:r>
              <a:rPr lang="en-US" altLang="zh-CN" dirty="0"/>
              <a:t> (</a:t>
            </a:r>
            <a:r>
              <a:rPr lang="zh-CN" altLang="en-US" dirty="0"/>
              <a:t>一般情况下选取三个元素</a:t>
            </a:r>
            <a:r>
              <a:rPr lang="en-US" altLang="zh-CN" dirty="0"/>
              <a:t>)</a:t>
            </a:r>
            <a:endParaRPr lang="zh-CN" altLang="en-US" dirty="0"/>
          </a:p>
        </p:txBody>
      </p:sp>
      <p:graphicFrame>
        <p:nvGraphicFramePr>
          <p:cNvPr id="3" name="表格 3"/>
          <p:cNvGraphicFramePr>
            <a:graphicFrameLocks noGrp="1"/>
          </p:cNvGraphicFramePr>
          <p:nvPr/>
        </p:nvGraphicFramePr>
        <p:xfrm>
          <a:off x="1187809" y="3052483"/>
          <a:ext cx="6687612" cy="1483360"/>
        </p:xfrm>
        <a:graphic>
          <a:graphicData uri="http://schemas.openxmlformats.org/drawingml/2006/table">
            <a:tbl>
              <a:tblPr firstRow="1" bandRow="1">
                <a:tableStyleId>{5C22544A-7EE6-4342-B048-85BDC9FD1C3A}</a:tableStyleId>
              </a:tblPr>
              <a:tblGrid>
                <a:gridCol w="1114602"/>
                <a:gridCol w="966346"/>
                <a:gridCol w="1000125"/>
                <a:gridCol w="1023881"/>
                <a:gridCol w="1443094"/>
                <a:gridCol w="1139564"/>
              </a:tblGrid>
              <a:tr h="370840">
                <a:tc>
                  <a:txBody>
                    <a:bodyPr/>
                    <a:lstStyle/>
                    <a:p>
                      <a:endParaRPr lang="zh-CN" altLang="en-US"/>
                    </a:p>
                  </a:txBody>
                  <a:tcPr/>
                </a:tc>
                <a:tc>
                  <a:txBody>
                    <a:bodyPr/>
                    <a:lstStyle/>
                    <a:p>
                      <a:r>
                        <a:rPr lang="zh-CN" altLang="en-US" dirty="0"/>
                        <a:t>最好</a:t>
                      </a:r>
                      <a:endParaRPr lang="zh-CN" altLang="en-US" dirty="0"/>
                    </a:p>
                  </a:txBody>
                  <a:tcPr/>
                </a:tc>
                <a:tc>
                  <a:txBody>
                    <a:bodyPr/>
                    <a:lstStyle/>
                    <a:p>
                      <a:r>
                        <a:rPr lang="zh-CN" altLang="en-US" dirty="0"/>
                        <a:t>最坏</a:t>
                      </a:r>
                      <a:endParaRPr lang="zh-CN" altLang="en-US" dirty="0"/>
                    </a:p>
                  </a:txBody>
                  <a:tcPr/>
                </a:tc>
                <a:tc>
                  <a:txBody>
                    <a:bodyPr/>
                    <a:lstStyle/>
                    <a:p>
                      <a:r>
                        <a:rPr lang="zh-CN" altLang="en-US" dirty="0"/>
                        <a:t>平均</a:t>
                      </a:r>
                      <a:endParaRPr lang="zh-CN" altLang="en-US" dirty="0"/>
                    </a:p>
                  </a:txBody>
                  <a:tcPr/>
                </a:tc>
                <a:tc>
                  <a:txBody>
                    <a:bodyPr/>
                    <a:lstStyle/>
                    <a:p>
                      <a:r>
                        <a:rPr lang="zh-CN" altLang="en-US" dirty="0"/>
                        <a:t>空间复杂度</a:t>
                      </a:r>
                      <a:endParaRPr lang="zh-CN" altLang="en-US" dirty="0"/>
                    </a:p>
                  </a:txBody>
                  <a:tcPr/>
                </a:tc>
                <a:tc>
                  <a:txBody>
                    <a:bodyPr/>
                    <a:lstStyle/>
                    <a:p>
                      <a:r>
                        <a:rPr lang="zh-CN" altLang="en-US" dirty="0"/>
                        <a:t>稳定性</a:t>
                      </a:r>
                      <a:endParaRPr lang="zh-CN" altLang="en-US" dirty="0"/>
                    </a:p>
                  </a:txBody>
                  <a:tcPr/>
                </a:tc>
              </a:tr>
              <a:tr h="370840">
                <a:tc>
                  <a:txBody>
                    <a:bodyPr/>
                    <a:lstStyle/>
                    <a:p>
                      <a:r>
                        <a:rPr lang="zh-CN" altLang="en-US" dirty="0"/>
                        <a:t>归并</a:t>
                      </a:r>
                      <a:endParaRPr lang="zh-CN" altLang="en-US" dirty="0"/>
                    </a:p>
                  </a:txBody>
                  <a:tcPr/>
                </a:tc>
                <a:tc>
                  <a:txBody>
                    <a:bodyPr/>
                    <a:lstStyle/>
                    <a:p>
                      <a:r>
                        <a:rPr lang="en-US" altLang="zh-CN" dirty="0"/>
                        <a:t>O(</a:t>
                      </a:r>
                      <a:r>
                        <a:rPr lang="en-US" altLang="zh-CN" dirty="0" err="1"/>
                        <a:t>nlogn</a:t>
                      </a:r>
                      <a:r>
                        <a:rPr lang="en-US" altLang="zh-CN" dirty="0"/>
                        <a:t>)</a:t>
                      </a:r>
                      <a:endParaRPr lang="zh-CN" altLang="en-US" dirty="0"/>
                    </a:p>
                  </a:txBody>
                  <a:tcPr/>
                </a:tc>
                <a:tc>
                  <a:txBody>
                    <a:bodyPr/>
                    <a:lstStyle/>
                    <a:p>
                      <a:r>
                        <a:rPr lang="en-US" altLang="zh-CN" dirty="0"/>
                        <a:t>O(</a:t>
                      </a:r>
                      <a:r>
                        <a:rPr lang="en-US" altLang="zh-CN" dirty="0" err="1"/>
                        <a:t>nlogn</a:t>
                      </a:r>
                      <a:r>
                        <a:rPr lang="en-US" altLang="zh-CN" dirty="0"/>
                        <a:t>)</a:t>
                      </a:r>
                      <a:endParaRPr lang="zh-CN" altLang="en-US" dirty="0"/>
                    </a:p>
                  </a:txBody>
                  <a:tcPr/>
                </a:tc>
                <a:tc>
                  <a:txBody>
                    <a:bodyPr/>
                    <a:lstStyle/>
                    <a:p>
                      <a:r>
                        <a:rPr lang="en-US" altLang="zh-CN" dirty="0"/>
                        <a:t>O(</a:t>
                      </a:r>
                      <a:r>
                        <a:rPr lang="en-US" altLang="zh-CN" dirty="0" err="1"/>
                        <a:t>nlogn</a:t>
                      </a:r>
                      <a:r>
                        <a:rPr lang="en-US" altLang="zh-CN" dirty="0"/>
                        <a:t>)</a:t>
                      </a:r>
                      <a:endParaRPr lang="zh-CN" altLang="en-US" dirty="0"/>
                    </a:p>
                  </a:txBody>
                  <a:tcPr/>
                </a:tc>
                <a:tc>
                  <a:txBody>
                    <a:bodyPr/>
                    <a:lstStyle/>
                    <a:p>
                      <a:r>
                        <a:rPr lang="en-US" altLang="zh-CN" dirty="0"/>
                        <a:t>O(n)</a:t>
                      </a:r>
                      <a:endParaRPr lang="zh-CN" altLang="en-US" dirty="0"/>
                    </a:p>
                  </a:txBody>
                  <a:tcPr/>
                </a:tc>
                <a:tc>
                  <a:txBody>
                    <a:bodyPr/>
                    <a:lstStyle/>
                    <a:p>
                      <a:r>
                        <a:rPr lang="zh-CN" altLang="en-US" dirty="0"/>
                        <a:t>稳定</a:t>
                      </a:r>
                      <a:endParaRPr lang="zh-CN" altLang="en-US" dirty="0"/>
                    </a:p>
                  </a:txBody>
                  <a:tcPr/>
                </a:tc>
              </a:tr>
              <a:tr h="370840">
                <a:tc>
                  <a:txBody>
                    <a:bodyPr/>
                    <a:lstStyle/>
                    <a:p>
                      <a:r>
                        <a:rPr lang="zh-CN" altLang="en-US" dirty="0"/>
                        <a:t>快排</a:t>
                      </a:r>
                      <a:endParaRPr lang="zh-CN" altLang="en-US" dirty="0"/>
                    </a:p>
                  </a:txBody>
                  <a:tcPr/>
                </a:tc>
                <a:tc>
                  <a:txBody>
                    <a:bodyPr/>
                    <a:lstStyle/>
                    <a:p>
                      <a:r>
                        <a:rPr lang="en-US" altLang="zh-CN" dirty="0"/>
                        <a:t>O(</a:t>
                      </a:r>
                      <a:r>
                        <a:rPr lang="en-US" altLang="zh-CN" dirty="0" err="1"/>
                        <a:t>nlogn</a:t>
                      </a:r>
                      <a:r>
                        <a:rPr lang="en-US" altLang="zh-CN" dirty="0"/>
                        <a:t>)</a:t>
                      </a:r>
                      <a:endParaRPr lang="zh-CN" altLang="en-US" dirty="0"/>
                    </a:p>
                  </a:txBody>
                  <a:tcPr/>
                </a:tc>
                <a:tc>
                  <a:txBody>
                    <a:bodyPr/>
                    <a:lstStyle/>
                    <a:p>
                      <a:r>
                        <a:rPr lang="en-US" altLang="zh-CN" dirty="0"/>
                        <a:t>O(n^2)</a:t>
                      </a:r>
                      <a:endParaRPr lang="zh-CN" altLang="en-US" dirty="0"/>
                    </a:p>
                  </a:txBody>
                  <a:tcPr/>
                </a:tc>
                <a:tc>
                  <a:txBody>
                    <a:bodyPr/>
                    <a:lstStyle/>
                    <a:p>
                      <a:r>
                        <a:rPr lang="en-US" altLang="zh-CN" dirty="0"/>
                        <a:t>O(</a:t>
                      </a:r>
                      <a:r>
                        <a:rPr lang="en-US" altLang="zh-CN" dirty="0" err="1"/>
                        <a:t>nlogn</a:t>
                      </a:r>
                      <a:r>
                        <a:rPr lang="en-US" altLang="zh-CN" dirty="0"/>
                        <a:t>)</a:t>
                      </a:r>
                      <a:endParaRPr lang="zh-CN" altLang="en-US" dirty="0"/>
                    </a:p>
                  </a:txBody>
                  <a:tcPr/>
                </a:tc>
                <a:tc>
                  <a:txBody>
                    <a:bodyPr/>
                    <a:lstStyle/>
                    <a:p>
                      <a:r>
                        <a:rPr lang="en-US" altLang="zh-CN" dirty="0"/>
                        <a:t>O(</a:t>
                      </a:r>
                      <a:r>
                        <a:rPr lang="en-US" altLang="zh-CN" dirty="0" err="1"/>
                        <a:t>logn</a:t>
                      </a:r>
                      <a:r>
                        <a:rPr lang="en-US" altLang="zh-CN" dirty="0"/>
                        <a:t>)</a:t>
                      </a:r>
                      <a:endParaRPr lang="zh-CN" altLang="en-US" dirty="0"/>
                    </a:p>
                  </a:txBody>
                  <a:tcPr/>
                </a:tc>
                <a:tc>
                  <a:txBody>
                    <a:bodyPr/>
                    <a:lstStyle/>
                    <a:p>
                      <a:r>
                        <a:rPr lang="zh-CN" altLang="en-US" dirty="0"/>
                        <a:t>不稳定</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4" name="文本框 3"/>
          <p:cNvSpPr txBox="1"/>
          <p:nvPr/>
        </p:nvSpPr>
        <p:spPr>
          <a:xfrm>
            <a:off x="742950" y="4866723"/>
            <a:ext cx="8497869" cy="923330"/>
          </a:xfrm>
          <a:prstGeom prst="rect">
            <a:avLst/>
          </a:prstGeom>
          <a:noFill/>
        </p:spPr>
        <p:txBody>
          <a:bodyPr wrap="square" rtlCol="0">
            <a:spAutoFit/>
          </a:bodyPr>
          <a:lstStyle/>
          <a:p>
            <a:r>
              <a:rPr lang="zh-CN" altLang="en-US" dirty="0"/>
              <a:t>三向切分快排</a:t>
            </a:r>
            <a:endParaRPr lang="en-US" altLang="zh-CN" dirty="0"/>
          </a:p>
          <a:p>
            <a:endParaRPr lang="en-US" altLang="zh-CN" dirty="0"/>
          </a:p>
          <a:p>
            <a:r>
              <a:rPr lang="zh-CN" altLang="en-US" dirty="0"/>
              <a:t>场景：如果数据集中有很多相等的元素。</a:t>
            </a:r>
            <a:endParaRPr lang="en-US" altLang="zh-CN" dirty="0"/>
          </a:p>
        </p:txBody>
      </p:sp>
      <p:graphicFrame>
        <p:nvGraphicFramePr>
          <p:cNvPr id="5" name="表格 5"/>
          <p:cNvGraphicFramePr>
            <a:graphicFrameLocks noGrp="1"/>
          </p:cNvGraphicFramePr>
          <p:nvPr/>
        </p:nvGraphicFramePr>
        <p:xfrm>
          <a:off x="1359931" y="6120933"/>
          <a:ext cx="6687609" cy="370840"/>
        </p:xfrm>
        <a:graphic>
          <a:graphicData uri="http://schemas.openxmlformats.org/drawingml/2006/table">
            <a:tbl>
              <a:tblPr firstRow="1" bandRow="1">
                <a:tableStyleId>{5C22544A-7EE6-4342-B048-85BDC9FD1C3A}</a:tableStyleId>
              </a:tblPr>
              <a:tblGrid>
                <a:gridCol w="2229203"/>
                <a:gridCol w="2229203"/>
                <a:gridCol w="2229203"/>
              </a:tblGrid>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7" name="文本框 6"/>
          <p:cNvSpPr txBox="1"/>
          <p:nvPr/>
        </p:nvSpPr>
        <p:spPr>
          <a:xfrm>
            <a:off x="1280159" y="5811884"/>
            <a:ext cx="1118795" cy="370840"/>
          </a:xfrm>
          <a:prstGeom prst="rect">
            <a:avLst/>
          </a:prstGeom>
          <a:noFill/>
        </p:spPr>
        <p:txBody>
          <a:bodyPr wrap="square" rtlCol="0">
            <a:spAutoFit/>
          </a:bodyPr>
          <a:lstStyle/>
          <a:p>
            <a:r>
              <a:rPr lang="en-US" altLang="zh-CN" dirty="0"/>
              <a:t>lo</a:t>
            </a:r>
            <a:endParaRPr lang="zh-CN" altLang="en-US" dirty="0"/>
          </a:p>
        </p:txBody>
      </p:sp>
      <p:sp>
        <p:nvSpPr>
          <p:cNvPr id="8" name="文本框 7"/>
          <p:cNvSpPr txBox="1"/>
          <p:nvPr/>
        </p:nvSpPr>
        <p:spPr>
          <a:xfrm>
            <a:off x="7734748" y="5811884"/>
            <a:ext cx="1506071" cy="369332"/>
          </a:xfrm>
          <a:prstGeom prst="rect">
            <a:avLst/>
          </a:prstGeom>
          <a:noFill/>
        </p:spPr>
        <p:txBody>
          <a:bodyPr wrap="square" rtlCol="0">
            <a:spAutoFit/>
          </a:bodyPr>
          <a:lstStyle/>
          <a:p>
            <a:r>
              <a:rPr lang="en-US" altLang="zh-CN" dirty="0"/>
              <a:t>hi</a:t>
            </a:r>
            <a:endParaRPr lang="zh-CN" altLang="en-US" dirty="0"/>
          </a:p>
        </p:txBody>
      </p:sp>
      <p:sp>
        <p:nvSpPr>
          <p:cNvPr id="10" name="文本框 9"/>
          <p:cNvSpPr txBox="1"/>
          <p:nvPr/>
        </p:nvSpPr>
        <p:spPr>
          <a:xfrm>
            <a:off x="3371612" y="5827797"/>
            <a:ext cx="2840019" cy="369332"/>
          </a:xfrm>
          <a:prstGeom prst="rect">
            <a:avLst/>
          </a:prstGeom>
          <a:noFill/>
        </p:spPr>
        <p:txBody>
          <a:bodyPr wrap="square" rtlCol="0">
            <a:spAutoFit/>
          </a:bodyPr>
          <a:lstStyle/>
          <a:p>
            <a:r>
              <a:rPr lang="en-US" altLang="zh-CN" dirty="0"/>
              <a:t> </a:t>
            </a:r>
            <a:r>
              <a:rPr lang="en-US" altLang="zh-CN" dirty="0" err="1"/>
              <a:t>lt</a:t>
            </a:r>
            <a:r>
              <a:rPr lang="en-US" altLang="zh-CN" dirty="0"/>
              <a:t>                                       </a:t>
            </a:r>
            <a:r>
              <a:rPr lang="en-US" altLang="zh-CN" dirty="0" err="1"/>
              <a:t>gt</a:t>
            </a:r>
            <a:endParaRPr lang="zh-CN" altLang="en-US" dirty="0"/>
          </a:p>
        </p:txBody>
      </p:sp>
      <p:sp>
        <p:nvSpPr>
          <p:cNvPr id="12" name="文本框 11"/>
          <p:cNvSpPr txBox="1"/>
          <p:nvPr/>
        </p:nvSpPr>
        <p:spPr>
          <a:xfrm>
            <a:off x="2099592" y="6137570"/>
            <a:ext cx="7485472" cy="369332"/>
          </a:xfrm>
          <a:prstGeom prst="rect">
            <a:avLst/>
          </a:prstGeom>
          <a:noFill/>
        </p:spPr>
        <p:txBody>
          <a:bodyPr wrap="square" rtlCol="0">
            <a:spAutoFit/>
          </a:bodyPr>
          <a:lstStyle/>
          <a:p>
            <a:r>
              <a:rPr lang="en-US" altLang="zh-CN" dirty="0"/>
              <a:t>&lt; pivot</a:t>
            </a:r>
            <a:endParaRPr lang="zh-CN" altLang="en-US" dirty="0"/>
          </a:p>
        </p:txBody>
      </p:sp>
      <p:sp>
        <p:nvSpPr>
          <p:cNvPr id="13" name="文本框 12"/>
          <p:cNvSpPr txBox="1"/>
          <p:nvPr/>
        </p:nvSpPr>
        <p:spPr>
          <a:xfrm>
            <a:off x="4142590" y="6130006"/>
            <a:ext cx="1925619" cy="369332"/>
          </a:xfrm>
          <a:prstGeom prst="rect">
            <a:avLst/>
          </a:prstGeom>
          <a:noFill/>
        </p:spPr>
        <p:txBody>
          <a:bodyPr wrap="square" rtlCol="0">
            <a:spAutoFit/>
          </a:bodyPr>
          <a:lstStyle/>
          <a:p>
            <a:r>
              <a:rPr lang="en-US" altLang="zh-CN" dirty="0"/>
              <a:t>= pivot</a:t>
            </a:r>
            <a:endParaRPr lang="zh-CN" altLang="en-US" dirty="0"/>
          </a:p>
        </p:txBody>
      </p:sp>
      <p:sp>
        <p:nvSpPr>
          <p:cNvPr id="14" name="文本框 13"/>
          <p:cNvSpPr txBox="1"/>
          <p:nvPr/>
        </p:nvSpPr>
        <p:spPr>
          <a:xfrm>
            <a:off x="6463115" y="6137570"/>
            <a:ext cx="1442348" cy="369332"/>
          </a:xfrm>
          <a:prstGeom prst="rect">
            <a:avLst/>
          </a:prstGeom>
          <a:noFill/>
        </p:spPr>
        <p:txBody>
          <a:bodyPr wrap="square" rtlCol="0">
            <a:spAutoFit/>
          </a:bodyPr>
          <a:lstStyle/>
          <a:p>
            <a:r>
              <a:rPr lang="en-US" altLang="zh-CN" dirty="0"/>
              <a:t>&gt; pivot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97451" y="3075057"/>
            <a:ext cx="2236510" cy="707886"/>
          </a:xfrm>
          <a:prstGeom prst="rect">
            <a:avLst/>
          </a:prstGeom>
        </p:spPr>
        <p:txBody>
          <a:bodyPr wrap="none">
            <a:spAutoFit/>
          </a:bodyPr>
          <a:lstStyle/>
          <a:p>
            <a:r>
              <a:rPr lang="zh-CN" altLang="en-US" sz="4000" dirty="0">
                <a:latin typeface="+mj-ea"/>
                <a:ea typeface="+mj-ea"/>
              </a:rPr>
              <a:t>二分查找</a:t>
            </a:r>
            <a:endParaRPr lang="zh-CN" altLang="en-US" sz="4000" dirty="0">
              <a:latin typeface="+mj-ea"/>
              <a:ea typeface="+mj-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2178" y="1112904"/>
            <a:ext cx="8687056" cy="4247317"/>
          </a:xfrm>
          <a:prstGeom prst="rect">
            <a:avLst/>
          </a:prstGeom>
          <a:noFill/>
        </p:spPr>
        <p:txBody>
          <a:bodyPr wrap="square" rtlCol="0">
            <a:spAutoFit/>
          </a:bodyPr>
          <a:lstStyle/>
          <a:p>
            <a:r>
              <a:rPr lang="zh-CN" altLang="en-US" dirty="0"/>
              <a:t>大家可能认为二分查找非常简单。那我们先来看一个具体栗子。</a:t>
            </a:r>
            <a:endParaRPr lang="en-US" altLang="zh-CN" dirty="0"/>
          </a:p>
          <a:p>
            <a:endParaRPr lang="en-US" altLang="zh-CN" dirty="0"/>
          </a:p>
          <a:p>
            <a:r>
              <a:rPr lang="en-US" altLang="zh-CN" dirty="0"/>
              <a:t>IP</a:t>
            </a:r>
            <a:r>
              <a:rPr lang="zh-CN" altLang="en-US" dirty="0"/>
              <a:t>地址归属地查询：</a:t>
            </a:r>
            <a:endParaRPr lang="en-US" altLang="zh-CN" dirty="0"/>
          </a:p>
          <a:p>
            <a:r>
              <a:rPr lang="en-US" altLang="zh-CN" dirty="0"/>
              <a:t>        </a:t>
            </a:r>
            <a:r>
              <a:rPr lang="zh-CN" altLang="en-US" dirty="0"/>
              <a:t>在搜索框中随便输入一个</a:t>
            </a:r>
            <a:r>
              <a:rPr lang="en-US" altLang="zh-CN" dirty="0"/>
              <a:t>IP</a:t>
            </a:r>
            <a:r>
              <a:rPr lang="zh-CN" altLang="en-US" dirty="0"/>
              <a:t>地址，你就能马上查询到它的归属地。</a:t>
            </a:r>
            <a:endParaRPr lang="en-US" altLang="zh-CN" dirty="0"/>
          </a:p>
          <a:p>
            <a:endParaRPr lang="en-US" altLang="zh-CN" dirty="0"/>
          </a:p>
          <a:p>
            <a:r>
              <a:rPr lang="zh-CN" altLang="en-US" dirty="0"/>
              <a:t>这个功能并不复杂，它是通过维护一个很大的</a:t>
            </a:r>
            <a:r>
              <a:rPr lang="en-US" altLang="zh-CN" dirty="0"/>
              <a:t>IP</a:t>
            </a:r>
            <a:r>
              <a:rPr lang="zh-CN" altLang="en-US" dirty="0"/>
              <a:t>地址库来实现的。地址库中包含</a:t>
            </a:r>
            <a:r>
              <a:rPr lang="en-US" altLang="zh-CN" dirty="0"/>
              <a:t>IP</a:t>
            </a:r>
            <a:r>
              <a:rPr lang="zh-CN" altLang="en-US" dirty="0"/>
              <a:t>地址的范围和归属地的关系。比如：</a:t>
            </a:r>
            <a:endParaRPr lang="en-US" altLang="zh-CN" dirty="0"/>
          </a:p>
          <a:p>
            <a:r>
              <a:rPr lang="en-US" altLang="zh-CN" dirty="0"/>
              <a:t>[202.102.48.0,  202.102.48.255]   </a:t>
            </a:r>
            <a:r>
              <a:rPr lang="zh-CN" altLang="en-US" dirty="0"/>
              <a:t>江苏宿迁</a:t>
            </a:r>
            <a:endParaRPr lang="en-US" altLang="zh-CN" dirty="0"/>
          </a:p>
          <a:p>
            <a:r>
              <a:rPr lang="en-US" altLang="zh-CN" dirty="0"/>
              <a:t>…</a:t>
            </a:r>
            <a:endParaRPr lang="en-US" altLang="zh-CN" dirty="0"/>
          </a:p>
          <a:p>
            <a:endParaRPr lang="en-US" altLang="zh-CN" dirty="0"/>
          </a:p>
          <a:p>
            <a:r>
              <a:rPr lang="zh-CN" altLang="en-US" dirty="0"/>
              <a:t>那么现在的问题就是：</a:t>
            </a:r>
            <a:endParaRPr lang="en-US" altLang="zh-CN" dirty="0"/>
          </a:p>
          <a:p>
            <a:r>
              <a:rPr lang="en-US" altLang="zh-CN" dirty="0"/>
              <a:t>          </a:t>
            </a:r>
            <a:r>
              <a:rPr lang="zh-CN" altLang="en-US" dirty="0"/>
              <a:t>假设有</a:t>
            </a:r>
            <a:r>
              <a:rPr lang="en-US" altLang="zh-CN" dirty="0"/>
              <a:t>1000</a:t>
            </a:r>
            <a:r>
              <a:rPr lang="zh-CN" altLang="en-US" dirty="0"/>
              <a:t>万条这样的</a:t>
            </a:r>
            <a:r>
              <a:rPr lang="en-US" altLang="zh-CN" dirty="0"/>
              <a:t>IP</a:t>
            </a:r>
            <a:r>
              <a:rPr lang="zh-CN" altLang="en-US" dirty="0"/>
              <a:t>地址区间和归属地的对应关系，我们如何快速定位一个</a:t>
            </a:r>
            <a:r>
              <a:rPr lang="en-US" altLang="zh-CN" dirty="0"/>
              <a:t>IP</a:t>
            </a:r>
            <a:r>
              <a:rPr lang="zh-CN" altLang="en-US" dirty="0"/>
              <a:t>地址的归属地。</a:t>
            </a:r>
            <a:endParaRPr lang="en-US" altLang="zh-CN" dirty="0"/>
          </a:p>
          <a:p>
            <a:endParaRPr lang="en-US" altLang="zh-CN" dirty="0"/>
          </a:p>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5429" y="413657"/>
            <a:ext cx="8687056" cy="5940088"/>
          </a:xfrm>
          <a:prstGeom prst="rect">
            <a:avLst/>
          </a:prstGeom>
          <a:noFill/>
        </p:spPr>
        <p:txBody>
          <a:bodyPr wrap="square" rtlCol="0">
            <a:spAutoFit/>
          </a:bodyPr>
          <a:lstStyle/>
          <a:p>
            <a:r>
              <a:rPr lang="zh-CN" altLang="en-US" sz="2800" dirty="0"/>
              <a:t>二分查找</a:t>
            </a:r>
            <a:endParaRPr lang="en-US" altLang="zh-CN" sz="2800" dirty="0"/>
          </a:p>
          <a:p>
            <a:endParaRPr lang="en-US" altLang="zh-CN" sz="2800" dirty="0"/>
          </a:p>
          <a:p>
            <a:r>
              <a:rPr lang="zh-CN" altLang="zh-CN" dirty="0"/>
              <a:t>今天我们来讲讲二分查找。二分查找的思想非常简单。这里就不再啰嗦。</a:t>
            </a:r>
            <a:endParaRPr lang="zh-CN" altLang="zh-CN" dirty="0"/>
          </a:p>
          <a:p>
            <a:r>
              <a:rPr lang="zh-CN" altLang="zh-CN" b="1" dirty="0"/>
              <a:t>前提条件</a:t>
            </a:r>
            <a:r>
              <a:rPr lang="zh-CN" altLang="zh-CN" dirty="0"/>
              <a:t>：</a:t>
            </a:r>
            <a:endParaRPr lang="zh-CN" altLang="zh-CN" dirty="0"/>
          </a:p>
          <a:p>
            <a:r>
              <a:rPr lang="en-US" altLang="zh-CN" dirty="0"/>
              <a:t>          a. </a:t>
            </a:r>
            <a:r>
              <a:rPr lang="zh-CN" altLang="zh-CN" dirty="0"/>
              <a:t>数据有序</a:t>
            </a:r>
            <a:endParaRPr lang="zh-CN" altLang="zh-CN" dirty="0"/>
          </a:p>
          <a:p>
            <a:r>
              <a:rPr lang="en-US" altLang="zh-CN" dirty="0"/>
              <a:t>          b. </a:t>
            </a:r>
            <a:r>
              <a:rPr lang="zh-CN" altLang="zh-CN" dirty="0"/>
              <a:t>随机访问</a:t>
            </a:r>
            <a:endParaRPr lang="en-US" altLang="zh-CN" dirty="0"/>
          </a:p>
          <a:p>
            <a:endParaRPr lang="en-US" altLang="zh-CN" dirty="0"/>
          </a:p>
          <a:p>
            <a:r>
              <a:rPr lang="zh-CN" altLang="en-US" b="1" dirty="0"/>
              <a:t>实现</a:t>
            </a:r>
            <a:r>
              <a:rPr lang="zh-CN" altLang="en-US" dirty="0"/>
              <a:t>：</a:t>
            </a:r>
            <a:endParaRPr lang="en-US" altLang="zh-CN" dirty="0"/>
          </a:p>
          <a:p>
            <a:r>
              <a:rPr lang="en-US" altLang="zh-CN" dirty="0"/>
              <a:t>          a. </a:t>
            </a:r>
            <a:r>
              <a:rPr lang="zh-CN" altLang="en-US" dirty="0"/>
              <a:t>递归实现</a:t>
            </a:r>
            <a:endParaRPr lang="en-US" altLang="zh-CN" dirty="0"/>
          </a:p>
          <a:p>
            <a:r>
              <a:rPr lang="en-US" altLang="zh-CN" dirty="0"/>
              <a:t>          b. </a:t>
            </a:r>
            <a:r>
              <a:rPr lang="zh-CN" altLang="en-US" dirty="0"/>
              <a:t>非递归实现</a:t>
            </a:r>
            <a:endParaRPr lang="en-US" altLang="zh-CN" dirty="0"/>
          </a:p>
          <a:p>
            <a:endParaRPr lang="en-US" altLang="zh-CN" dirty="0"/>
          </a:p>
          <a:p>
            <a:r>
              <a:rPr lang="zh-CN" altLang="en-US" b="1" dirty="0"/>
              <a:t>注意事项</a:t>
            </a:r>
            <a:r>
              <a:rPr lang="zh-CN" altLang="en-US" dirty="0"/>
              <a:t>：</a:t>
            </a:r>
            <a:endParaRPr lang="en-US" altLang="zh-CN" dirty="0"/>
          </a:p>
          <a:p>
            <a:pPr lvl="0"/>
            <a:r>
              <a:rPr lang="en-US" altLang="zh-CN" dirty="0"/>
              <a:t>          1. </a:t>
            </a:r>
            <a:r>
              <a:rPr lang="zh-CN" altLang="zh-CN" dirty="0"/>
              <a:t>循环退出条件</a:t>
            </a:r>
            <a:endParaRPr lang="zh-CN" altLang="zh-CN" dirty="0"/>
          </a:p>
          <a:p>
            <a:r>
              <a:rPr lang="en-US" altLang="zh-CN" dirty="0"/>
              <a:t>               low &lt;= high</a:t>
            </a:r>
            <a:r>
              <a:rPr lang="zh-CN" altLang="zh-CN" dirty="0"/>
              <a:t>，</a:t>
            </a:r>
            <a:r>
              <a:rPr lang="en-US" altLang="zh-CN" dirty="0"/>
              <a:t> low = high</a:t>
            </a:r>
            <a:r>
              <a:rPr lang="zh-CN" altLang="zh-CN" dirty="0"/>
              <a:t>说明还有一个元素，该元素还要和</a:t>
            </a:r>
            <a:r>
              <a:rPr lang="en-US" altLang="zh-CN" dirty="0"/>
              <a:t>key</a:t>
            </a:r>
            <a:r>
              <a:rPr lang="zh-CN" altLang="zh-CN" dirty="0"/>
              <a:t>进行比较。</a:t>
            </a:r>
            <a:endParaRPr lang="zh-CN" altLang="zh-CN" dirty="0"/>
          </a:p>
          <a:p>
            <a:pPr lvl="0"/>
            <a:r>
              <a:rPr lang="en-US" altLang="zh-CN" dirty="0"/>
              <a:t>          2. mid</a:t>
            </a:r>
            <a:r>
              <a:rPr lang="zh-CN" altLang="zh-CN" dirty="0"/>
              <a:t>的取值</a:t>
            </a:r>
            <a:endParaRPr lang="zh-CN" altLang="zh-CN" dirty="0"/>
          </a:p>
          <a:p>
            <a:r>
              <a:rPr lang="en-US" altLang="zh-CN" dirty="0"/>
              <a:t>               mid = (low + high) / 2; mid = low + ((high - low) &gt;&gt; 1)</a:t>
            </a:r>
            <a:endParaRPr lang="zh-CN" altLang="zh-CN" dirty="0"/>
          </a:p>
          <a:p>
            <a:pPr lvl="0"/>
            <a:r>
              <a:rPr lang="en-US" altLang="zh-CN" dirty="0"/>
              <a:t>          3. low </a:t>
            </a:r>
            <a:r>
              <a:rPr lang="zh-CN" altLang="zh-CN" dirty="0"/>
              <a:t>和 </a:t>
            </a:r>
            <a:r>
              <a:rPr lang="en-US" altLang="zh-CN" dirty="0"/>
              <a:t>high</a:t>
            </a:r>
            <a:r>
              <a:rPr lang="zh-CN" altLang="zh-CN" dirty="0"/>
              <a:t>的更新</a:t>
            </a:r>
            <a:endParaRPr lang="zh-CN" altLang="zh-CN" dirty="0"/>
          </a:p>
          <a:p>
            <a:r>
              <a:rPr lang="en-US" altLang="zh-CN" dirty="0"/>
              <a:t>              low = mid + 1; high = mid – 1; </a:t>
            </a:r>
            <a:endParaRPr lang="zh-CN" altLang="zh-CN" dirty="0"/>
          </a:p>
          <a:p>
            <a:r>
              <a:rPr lang="en-US" altLang="zh-CN" dirty="0"/>
              <a:t>              </a:t>
            </a:r>
            <a:r>
              <a:rPr lang="zh-CN" altLang="zh-CN" dirty="0"/>
              <a:t>不能写成</a:t>
            </a:r>
            <a:r>
              <a:rPr lang="en-US" altLang="zh-CN" dirty="0"/>
              <a:t>low = mid, high = mid;</a:t>
            </a:r>
            <a:r>
              <a:rPr lang="zh-CN" altLang="zh-CN" dirty="0"/>
              <a:t>有可能出现死循环。</a:t>
            </a:r>
            <a:endParaRPr lang="zh-CN" altLang="zh-CN" dirty="0"/>
          </a:p>
          <a:p>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195" name="Picture 3" descr="PPT-2-1"/>
          <p:cNvPicPr>
            <a:picLocks noChangeAspect="1" noChangeArrowheads="1"/>
          </p:cNvPicPr>
          <p:nvPr/>
        </p:nvPicPr>
        <p:blipFill>
          <a:blip r:embed="rId1" cstate="print"/>
          <a:srcRect/>
          <a:stretch>
            <a:fillRect/>
          </a:stretch>
        </p:blipFill>
        <p:spPr bwMode="auto">
          <a:xfrm>
            <a:off x="1" y="0"/>
            <a:ext cx="10030107" cy="1878013"/>
          </a:xfrm>
          <a:prstGeom prst="rect">
            <a:avLst/>
          </a:prstGeom>
          <a:noFill/>
          <a:ln w="9525">
            <a:noFill/>
            <a:miter lim="800000"/>
            <a:headEnd/>
            <a:tailEnd/>
          </a:ln>
        </p:spPr>
      </p:pic>
      <p:pic>
        <p:nvPicPr>
          <p:cNvPr id="15370" name="Picture 19" descr="PPT-2-12"/>
          <p:cNvPicPr>
            <a:picLocks noChangeAspect="1" noChangeArrowheads="1"/>
          </p:cNvPicPr>
          <p:nvPr/>
        </p:nvPicPr>
        <p:blipFill>
          <a:blip r:embed="rId2" cstate="print"/>
          <a:srcRect/>
          <a:stretch>
            <a:fillRect/>
          </a:stretch>
        </p:blipFill>
        <p:spPr bwMode="auto">
          <a:xfrm>
            <a:off x="1" y="6454776"/>
            <a:ext cx="10030107" cy="403225"/>
          </a:xfrm>
          <a:prstGeom prst="rect">
            <a:avLst/>
          </a:prstGeom>
          <a:noFill/>
          <a:ln w="9525">
            <a:noFill/>
            <a:miter lim="800000"/>
            <a:headEnd/>
            <a:tailEnd/>
          </a:ln>
        </p:spPr>
      </p:pic>
      <p:sp>
        <p:nvSpPr>
          <p:cNvPr id="12" name="矩形 11"/>
          <p:cNvSpPr/>
          <p:nvPr/>
        </p:nvSpPr>
        <p:spPr>
          <a:xfrm>
            <a:off x="1016000" y="962026"/>
            <a:ext cx="5221747" cy="643509"/>
          </a:xfrm>
          <a:prstGeom prst="rect">
            <a:avLst/>
          </a:prstGeom>
        </p:spPr>
        <p:txBody>
          <a:bodyPr wrap="square">
            <a:spAutoFit/>
          </a:bodyPr>
          <a:lstStyle/>
          <a:p>
            <a:pPr marL="342900" indent="-342900" eaLnBrk="1" hangingPunct="1">
              <a:lnSpc>
                <a:spcPct val="110000"/>
              </a:lnSpc>
              <a:defRPr/>
            </a:pPr>
            <a:r>
              <a:rPr lang="en-US" altLang="zh-CN" sz="3500" kern="0" dirty="0">
                <a:solidFill>
                  <a:schemeClr val="bg1"/>
                </a:solidFill>
                <a:latin typeface="微软雅黑" panose="020B0503020204020204" pitchFamily="34" charset="-122"/>
                <a:ea typeface="微软雅黑" panose="020B0503020204020204" pitchFamily="34" charset="-122"/>
              </a:rPr>
              <a:t>Outline </a:t>
            </a:r>
            <a:endParaRPr lang="en-US" altLang="zh-CN" sz="3500" kern="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 name="组合 1"/>
          <p:cNvGrpSpPr/>
          <p:nvPr/>
        </p:nvGrpSpPr>
        <p:grpSpPr>
          <a:xfrm>
            <a:off x="1016000" y="2600090"/>
            <a:ext cx="7089906" cy="3882101"/>
            <a:chOff x="1016000" y="2872371"/>
            <a:chExt cx="7089906" cy="3882101"/>
          </a:xfrm>
        </p:grpSpPr>
        <p:pic>
          <p:nvPicPr>
            <p:cNvPr id="8201" name="Picture 9" descr="PPT-2-5"/>
            <p:cNvPicPr>
              <a:picLocks noChangeAspect="1" noChangeArrowheads="1"/>
            </p:cNvPicPr>
            <p:nvPr/>
          </p:nvPicPr>
          <p:blipFill>
            <a:blip r:embed="rId3" cstate="print"/>
            <a:srcRect/>
            <a:stretch>
              <a:fillRect/>
            </a:stretch>
          </p:blipFill>
          <p:spPr bwMode="auto">
            <a:xfrm>
              <a:off x="1016000" y="3037042"/>
              <a:ext cx="182515" cy="231265"/>
            </a:xfrm>
            <a:prstGeom prst="rect">
              <a:avLst/>
            </a:prstGeom>
            <a:noFill/>
            <a:ln w="9525">
              <a:noFill/>
              <a:miter lim="800000"/>
              <a:headEnd/>
              <a:tailEnd/>
            </a:ln>
          </p:spPr>
        </p:pic>
        <p:pic>
          <p:nvPicPr>
            <p:cNvPr id="8202" name="Picture 10" descr="PPT-2-5"/>
            <p:cNvPicPr>
              <a:picLocks noChangeAspect="1" noChangeArrowheads="1"/>
            </p:cNvPicPr>
            <p:nvPr/>
          </p:nvPicPr>
          <p:blipFill>
            <a:blip r:embed="rId3" cstate="print"/>
            <a:srcRect/>
            <a:stretch>
              <a:fillRect/>
            </a:stretch>
          </p:blipFill>
          <p:spPr bwMode="auto">
            <a:xfrm>
              <a:off x="1019919" y="3567267"/>
              <a:ext cx="182515" cy="231265"/>
            </a:xfrm>
            <a:prstGeom prst="rect">
              <a:avLst/>
            </a:prstGeom>
            <a:noFill/>
            <a:ln w="9525">
              <a:noFill/>
              <a:miter lim="800000"/>
              <a:headEnd/>
              <a:tailEnd/>
            </a:ln>
          </p:spPr>
        </p:pic>
        <p:sp>
          <p:nvSpPr>
            <p:cNvPr id="11" name="内容占位符 2"/>
            <p:cNvSpPr txBox="1"/>
            <p:nvPr/>
          </p:nvSpPr>
          <p:spPr>
            <a:xfrm>
              <a:off x="1334702" y="2872371"/>
              <a:ext cx="6771204" cy="3882101"/>
            </a:xfrm>
            <a:prstGeom prst="rect">
              <a:avLst/>
            </a:prstGeom>
          </p:spPr>
          <p:txBody>
            <a:bodyPr/>
            <a:lstStyle/>
            <a:p>
              <a:pPr marL="228600" marR="0" lvl="0" indent="-228600" algn="l" defTabSz="914400" rtl="0" eaLnBrk="1" fontAlgn="base" latinLnBrk="0" hangingPunct="1">
                <a:lnSpc>
                  <a:spcPct val="120000"/>
                </a:lnSpc>
                <a:spcBef>
                  <a:spcPct val="30000"/>
                </a:spcBef>
                <a:spcAft>
                  <a:spcPct val="0"/>
                </a:spcAft>
                <a:buClrTx/>
                <a:buSzTx/>
                <a:defRPr/>
              </a:pPr>
              <a:r>
                <a:rPr lang="zh-CN" altLang="en-US" sz="2400" kern="0" dirty="0">
                  <a:latin typeface="+mn-ea"/>
                  <a:ea typeface="+mn-ea"/>
                </a:rPr>
                <a:t>排序</a:t>
              </a:r>
              <a:endParaRPr lang="en-US" altLang="zh-CN" sz="2400" kern="0" dirty="0">
                <a:latin typeface="+mn-ea"/>
              </a:endParaRPr>
            </a:p>
            <a:p>
              <a:pPr marL="228600" lvl="0" indent="-228600" eaLnBrk="1" hangingPunct="1">
                <a:lnSpc>
                  <a:spcPct val="120000"/>
                </a:lnSpc>
                <a:spcBef>
                  <a:spcPct val="30000"/>
                </a:spcBef>
                <a:defRPr/>
              </a:pPr>
              <a:r>
                <a:rPr lang="zh-CN" altLang="en-US" sz="2400" kern="0" dirty="0">
                  <a:latin typeface="+mn-ea"/>
                  <a:ea typeface="+mn-ea"/>
                </a:rPr>
                <a:t>二分查找</a:t>
              </a:r>
              <a:endParaRPr lang="en-US" altLang="zh-CN" sz="2400" kern="0" dirty="0">
                <a:latin typeface="+mn-ea"/>
                <a:ea typeface="+mn-ea"/>
              </a:endParaRPr>
            </a:p>
            <a:p>
              <a:pPr marL="228600" marR="0" lvl="0" indent="-228600" algn="l" defTabSz="914400" rtl="0" eaLnBrk="1" fontAlgn="base" latinLnBrk="0" hangingPunct="1">
                <a:lnSpc>
                  <a:spcPct val="120000"/>
                </a:lnSpc>
                <a:spcBef>
                  <a:spcPct val="30000"/>
                </a:spcBef>
                <a:spcAft>
                  <a:spcPct val="0"/>
                </a:spcAft>
                <a:buClrTx/>
                <a:buSzTx/>
                <a:defRPr/>
              </a:pPr>
              <a:endParaRPr lang="en-US" altLang="zh-CN" sz="2400" kern="0" dirty="0">
                <a:latin typeface="+mn-ea"/>
                <a:ea typeface="+mn-ea"/>
              </a:endParaRPr>
            </a:p>
            <a:p>
              <a:pPr marL="228600" marR="0" lvl="0" indent="-228600" algn="l" defTabSz="914400" rtl="0" eaLnBrk="1" fontAlgn="base" latinLnBrk="0" hangingPunct="1">
                <a:lnSpc>
                  <a:spcPct val="120000"/>
                </a:lnSpc>
                <a:spcBef>
                  <a:spcPct val="30000"/>
                </a:spcBef>
                <a:spcAft>
                  <a:spcPct val="0"/>
                </a:spcAft>
                <a:buClrTx/>
                <a:buSzTx/>
                <a:defRPr/>
              </a:pPr>
              <a:endParaRPr lang="en-US" altLang="zh-CN" sz="2400" kern="0" dirty="0">
                <a:latin typeface="+mn-ea"/>
                <a:ea typeface="+mn-ea"/>
              </a:endParaRPr>
            </a:p>
            <a:p>
              <a:pPr marL="228600" marR="0" lvl="0" indent="-228600" algn="l" defTabSz="914400" rtl="0" eaLnBrk="1" fontAlgn="base" latinLnBrk="0" hangingPunct="1">
                <a:lnSpc>
                  <a:spcPct val="120000"/>
                </a:lnSpc>
                <a:spcBef>
                  <a:spcPct val="30000"/>
                </a:spcBef>
                <a:spcAft>
                  <a:spcPct val="0"/>
                </a:spcAft>
                <a:buClrTx/>
                <a:buSzTx/>
                <a:defRPr/>
              </a:pPr>
              <a:endParaRPr lang="en-US" altLang="zh-CN" sz="2400" kern="0" dirty="0">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20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4845" y="566678"/>
            <a:ext cx="8401722" cy="4801314"/>
          </a:xfrm>
          <a:prstGeom prst="rect">
            <a:avLst/>
          </a:prstGeom>
          <a:noFill/>
        </p:spPr>
        <p:txBody>
          <a:bodyPr wrap="square" rtlCol="0">
            <a:spAutoFit/>
          </a:bodyPr>
          <a:lstStyle/>
          <a:p>
            <a:r>
              <a:rPr lang="zh-CN" altLang="zh-CN" b="1" dirty="0"/>
              <a:t>局限性</a:t>
            </a:r>
            <a:endParaRPr lang="zh-CN" altLang="zh-CN" b="1" dirty="0"/>
          </a:p>
          <a:p>
            <a:pPr lvl="0"/>
            <a:r>
              <a:rPr lang="en-US" altLang="zh-CN" dirty="0"/>
              <a:t>          1. </a:t>
            </a:r>
            <a:r>
              <a:rPr lang="zh-CN" altLang="zh-CN" dirty="0"/>
              <a:t>二分查找依赖的是顺序表结构，也就是数组</a:t>
            </a:r>
            <a:endParaRPr lang="zh-CN" altLang="zh-CN" dirty="0"/>
          </a:p>
          <a:p>
            <a:pPr lvl="0"/>
            <a:r>
              <a:rPr lang="en-US" altLang="zh-CN" dirty="0"/>
              <a:t>          2. </a:t>
            </a:r>
            <a:r>
              <a:rPr lang="zh-CN" altLang="zh-CN" dirty="0"/>
              <a:t>二分查找针对的是有序数据</a:t>
            </a:r>
            <a:endParaRPr lang="zh-CN" altLang="zh-CN" dirty="0"/>
          </a:p>
          <a:p>
            <a:pPr lvl="0"/>
            <a:r>
              <a:rPr lang="en-US" altLang="zh-CN" dirty="0"/>
              <a:t>          3. </a:t>
            </a:r>
            <a:r>
              <a:rPr lang="zh-CN" altLang="zh-CN" dirty="0"/>
              <a:t>数据量太小没必要进行二分查找。</a:t>
            </a:r>
            <a:endParaRPr lang="zh-CN" altLang="zh-CN" dirty="0"/>
          </a:p>
          <a:p>
            <a:pPr lvl="1"/>
            <a:r>
              <a:rPr lang="en-US" altLang="zh-CN" dirty="0"/>
              <a:t>       a)</a:t>
            </a:r>
            <a:r>
              <a:rPr lang="zh-CN" altLang="en-US" dirty="0"/>
              <a:t> </a:t>
            </a:r>
            <a:r>
              <a:rPr lang="zh-CN" altLang="zh-CN" dirty="0"/>
              <a:t>二分查找可以减少比较操作。</a:t>
            </a:r>
            <a:endParaRPr lang="zh-CN" altLang="zh-CN" dirty="0"/>
          </a:p>
          <a:p>
            <a:pPr lvl="1"/>
            <a:r>
              <a:rPr lang="en-US" altLang="zh-CN" dirty="0"/>
              <a:t>       b) </a:t>
            </a:r>
            <a:r>
              <a:rPr lang="zh-CN" altLang="zh-CN" dirty="0"/>
              <a:t>比较操作很耗时，比如大字符串，大集合</a:t>
            </a:r>
            <a:endParaRPr lang="zh-CN" altLang="zh-CN" dirty="0"/>
          </a:p>
          <a:p>
            <a:pPr lvl="0"/>
            <a:r>
              <a:rPr lang="en-US" altLang="zh-CN" dirty="0"/>
              <a:t>          4. </a:t>
            </a:r>
            <a:r>
              <a:rPr lang="zh-CN" altLang="zh-CN" dirty="0"/>
              <a:t>数据量太大也不适合二分查找</a:t>
            </a:r>
            <a:endParaRPr lang="zh-CN" altLang="zh-CN" dirty="0"/>
          </a:p>
          <a:p>
            <a:pPr lvl="0"/>
            <a:r>
              <a:rPr lang="en-US" altLang="zh-CN" dirty="0"/>
              <a:t>          5. </a:t>
            </a:r>
            <a:r>
              <a:rPr lang="zh-CN" altLang="zh-CN" dirty="0"/>
              <a:t>动态数据也不适合二分查找</a:t>
            </a:r>
            <a:endParaRPr lang="zh-CN" altLang="zh-CN" dirty="0"/>
          </a:p>
          <a:p>
            <a:r>
              <a:rPr lang="en-US" altLang="zh-CN" dirty="0"/>
              <a:t>          6. </a:t>
            </a:r>
            <a:r>
              <a:rPr lang="zh-CN" altLang="zh-CN" dirty="0"/>
              <a:t>动态数据查找：平衡二叉树，哈希表</a:t>
            </a:r>
            <a:endParaRPr lang="zh-CN" altLang="zh-CN" dirty="0"/>
          </a:p>
          <a:p>
            <a:endParaRPr lang="en-US" altLang="zh-CN" dirty="0"/>
          </a:p>
          <a:p>
            <a:endParaRPr lang="en-US" altLang="zh-CN" dirty="0"/>
          </a:p>
          <a:p>
            <a:r>
              <a:rPr lang="zh-CN" altLang="en-US" b="1" dirty="0"/>
              <a:t>二分查找的变种</a:t>
            </a:r>
            <a:endParaRPr lang="en-US" altLang="zh-CN" b="1" dirty="0"/>
          </a:p>
          <a:p>
            <a:pPr lvl="0"/>
            <a:r>
              <a:rPr lang="en-US" altLang="zh-CN" dirty="0"/>
              <a:t>          1. </a:t>
            </a:r>
            <a:r>
              <a:rPr lang="zh-CN" altLang="zh-CN" dirty="0"/>
              <a:t>查找第一个与</a:t>
            </a:r>
            <a:r>
              <a:rPr lang="en-US" altLang="zh-CN" dirty="0"/>
              <a:t>key</a:t>
            </a:r>
            <a:r>
              <a:rPr lang="zh-CN" altLang="zh-CN" dirty="0"/>
              <a:t>相等的元素</a:t>
            </a:r>
            <a:endParaRPr lang="zh-CN" altLang="zh-CN" dirty="0"/>
          </a:p>
          <a:p>
            <a:pPr lvl="0"/>
            <a:r>
              <a:rPr lang="en-US" altLang="zh-CN" dirty="0"/>
              <a:t>          2. </a:t>
            </a:r>
            <a:r>
              <a:rPr lang="zh-CN" altLang="zh-CN" dirty="0"/>
              <a:t>查找最后一个与</a:t>
            </a:r>
            <a:r>
              <a:rPr lang="en-US" altLang="zh-CN" dirty="0"/>
              <a:t>key</a:t>
            </a:r>
            <a:r>
              <a:rPr lang="zh-CN" altLang="zh-CN" dirty="0"/>
              <a:t>相等的元素</a:t>
            </a:r>
            <a:endParaRPr lang="zh-CN" altLang="zh-CN" dirty="0"/>
          </a:p>
          <a:p>
            <a:pPr lvl="0"/>
            <a:r>
              <a:rPr lang="en-US" altLang="zh-CN" dirty="0"/>
              <a:t>          3. </a:t>
            </a:r>
            <a:r>
              <a:rPr lang="zh-CN" altLang="zh-CN" dirty="0"/>
              <a:t>查找最后一个小于等于</a:t>
            </a:r>
            <a:r>
              <a:rPr lang="en-US" altLang="zh-CN" dirty="0"/>
              <a:t>key</a:t>
            </a:r>
            <a:r>
              <a:rPr lang="zh-CN" altLang="zh-CN" dirty="0"/>
              <a:t>值的元素</a:t>
            </a:r>
            <a:endParaRPr lang="zh-CN" altLang="zh-CN" dirty="0"/>
          </a:p>
          <a:p>
            <a:pPr lvl="0"/>
            <a:r>
              <a:rPr lang="en-US" altLang="zh-CN" dirty="0"/>
              <a:t>          4. </a:t>
            </a:r>
            <a:r>
              <a:rPr lang="zh-CN" altLang="zh-CN" dirty="0"/>
              <a:t>查找第一个大于等于</a:t>
            </a:r>
            <a:r>
              <a:rPr lang="en-US" altLang="zh-CN" dirty="0"/>
              <a:t>key</a:t>
            </a:r>
            <a:r>
              <a:rPr lang="zh-CN" altLang="zh-CN" dirty="0"/>
              <a:t>值的元素</a:t>
            </a:r>
            <a:endParaRPr lang="zh-CN" altLang="zh-CN" dirty="0"/>
          </a:p>
          <a:p>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269" name="Picture 5" descr="PPT-5-3"/>
          <p:cNvPicPr>
            <a:picLocks noChangeAspect="1" noChangeArrowheads="1"/>
          </p:cNvPicPr>
          <p:nvPr/>
        </p:nvPicPr>
        <p:blipFill>
          <a:blip r:embed="rId1" cstate="print"/>
          <a:srcRect/>
          <a:stretch>
            <a:fillRect/>
          </a:stretch>
        </p:blipFill>
        <p:spPr bwMode="auto">
          <a:xfrm>
            <a:off x="3704308" y="2733676"/>
            <a:ext cx="2578387" cy="796925"/>
          </a:xfrm>
          <a:prstGeom prst="rect">
            <a:avLst/>
          </a:prstGeom>
          <a:noFill/>
          <a:ln w="9525">
            <a:noFill/>
            <a:miter lim="800000"/>
            <a:headEnd/>
            <a:tailEnd/>
          </a:ln>
        </p:spPr>
      </p:pic>
      <p:pic>
        <p:nvPicPr>
          <p:cNvPr id="11270" name="Picture 6" descr="PPT-5-4"/>
          <p:cNvPicPr>
            <a:picLocks noChangeAspect="1" noChangeArrowheads="1"/>
          </p:cNvPicPr>
          <p:nvPr/>
        </p:nvPicPr>
        <p:blipFill>
          <a:blip r:embed="rId2" cstate="print"/>
          <a:srcRect/>
          <a:stretch>
            <a:fillRect/>
          </a:stretch>
        </p:blipFill>
        <p:spPr bwMode="auto">
          <a:xfrm>
            <a:off x="3001587" y="3022601"/>
            <a:ext cx="3721289" cy="1152525"/>
          </a:xfrm>
          <a:prstGeom prst="rect">
            <a:avLst/>
          </a:prstGeom>
          <a:noFill/>
          <a:ln w="9525">
            <a:noFill/>
            <a:miter lim="800000"/>
            <a:headEnd/>
            <a:tailEnd/>
          </a:ln>
        </p:spPr>
      </p:pic>
      <p:pic>
        <p:nvPicPr>
          <p:cNvPr id="18437" name="Picture 7" descr="PPT-5-6"/>
          <p:cNvPicPr>
            <a:picLocks noChangeAspect="1" noChangeArrowheads="1"/>
          </p:cNvPicPr>
          <p:nvPr/>
        </p:nvPicPr>
        <p:blipFill>
          <a:blip r:embed="rId3" cstate="print"/>
          <a:srcRect/>
          <a:stretch>
            <a:fillRect/>
          </a:stretch>
        </p:blipFill>
        <p:spPr bwMode="auto">
          <a:xfrm>
            <a:off x="1" y="6454776"/>
            <a:ext cx="10030107" cy="403225"/>
          </a:xfrm>
          <a:prstGeom prst="rect">
            <a:avLst/>
          </a:prstGeom>
          <a:noFill/>
          <a:ln w="9525">
            <a:noFill/>
            <a:miter lim="800000"/>
            <a:headEnd/>
            <a:tailEnd/>
          </a:ln>
        </p:spPr>
      </p:pic>
      <p:sp>
        <p:nvSpPr>
          <p:cNvPr id="8" name="矩形 7"/>
          <p:cNvSpPr/>
          <p:nvPr/>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1270"/>
                                        </p:tgtEl>
                                        <p:attrNameLst>
                                          <p:attrName>style.visibility</p:attrName>
                                        </p:attrNameLst>
                                      </p:cBhvr>
                                      <p:to>
                                        <p:strVal val="visible"/>
                                      </p:to>
                                    </p:set>
                                    <p:animEffect transition="in" filter="fade">
                                      <p:cBhvr>
                                        <p:cTn id="7" dur="2000"/>
                                        <p:tgtEl>
                                          <p:spTgt spid="11270"/>
                                        </p:tgtEl>
                                      </p:cBhvr>
                                    </p:animEffect>
                                  </p:childTnLst>
                                </p:cTn>
                              </p:par>
                              <p:par>
                                <p:cTn id="8" presetID="47" presetClass="entr" presetSubtype="0" fill="hold" nodeType="withEffect">
                                  <p:stCondLst>
                                    <p:cond delay="1000"/>
                                  </p:stCondLst>
                                  <p:childTnLst>
                                    <p:set>
                                      <p:cBhvr>
                                        <p:cTn id="9" dur="1" fill="hold">
                                          <p:stCondLst>
                                            <p:cond delay="0"/>
                                          </p:stCondLst>
                                        </p:cTn>
                                        <p:tgtEl>
                                          <p:spTgt spid="11269"/>
                                        </p:tgtEl>
                                        <p:attrNameLst>
                                          <p:attrName>style.visibility</p:attrName>
                                        </p:attrNameLst>
                                      </p:cBhvr>
                                      <p:to>
                                        <p:strVal val="visible"/>
                                      </p:to>
                                    </p:set>
                                    <p:animEffect transition="in" filter="fade">
                                      <p:cBhvr>
                                        <p:cTn id="10" dur="1000"/>
                                        <p:tgtEl>
                                          <p:spTgt spid="11269"/>
                                        </p:tgtEl>
                                      </p:cBhvr>
                                    </p:animEffect>
                                    <p:anim calcmode="lin" valueType="num">
                                      <p:cBhvr>
                                        <p:cTn id="11" dur="1000" fill="hold"/>
                                        <p:tgtEl>
                                          <p:spTgt spid="11269"/>
                                        </p:tgtEl>
                                        <p:attrNameLst>
                                          <p:attrName>ppt_x</p:attrName>
                                        </p:attrNameLst>
                                      </p:cBhvr>
                                      <p:tavLst>
                                        <p:tav tm="0">
                                          <p:val>
                                            <p:strVal val="#ppt_x"/>
                                          </p:val>
                                        </p:tav>
                                        <p:tav tm="100000">
                                          <p:val>
                                            <p:strVal val="#ppt_x"/>
                                          </p:val>
                                        </p:tav>
                                      </p:tavLst>
                                    </p:anim>
                                    <p:anim calcmode="lin" valueType="num">
                                      <p:cBhvr>
                                        <p:cTn id="12" dur="1000" fill="hold"/>
                                        <p:tgtEl>
                                          <p:spTgt spid="11269"/>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0412" y="3075057"/>
            <a:ext cx="1210588" cy="707886"/>
          </a:xfrm>
          <a:prstGeom prst="rect">
            <a:avLst/>
          </a:prstGeom>
        </p:spPr>
        <p:txBody>
          <a:bodyPr wrap="none">
            <a:spAutoFit/>
          </a:bodyPr>
          <a:lstStyle/>
          <a:p>
            <a:r>
              <a:rPr lang="zh-CN" altLang="en-US" sz="4000" dirty="0">
                <a:latin typeface="+mj-ea"/>
                <a:ea typeface="+mj-ea"/>
              </a:rPr>
              <a:t>排序</a:t>
            </a:r>
            <a:endParaRPr lang="zh-CN" altLang="en-US" sz="4000" dirty="0">
              <a:latin typeface="+mj-ea"/>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endParaRPr lang="zh-CN" altLang="en-US" sz="1400"/>
          </a:p>
        </p:txBody>
      </p:sp>
      <p:sp>
        <p:nvSpPr>
          <p:cNvPr id="16387" name="Rectangle 2"/>
          <p:cNvSpPr>
            <a:spLocks noGrp="1" noChangeArrowheads="1"/>
          </p:cNvSpPr>
          <p:nvPr>
            <p:ph type="title" idx="4294967295"/>
          </p:nvPr>
        </p:nvSpPr>
        <p:spPr>
          <a:xfrm>
            <a:off x="0" y="90285"/>
            <a:ext cx="10031414" cy="1001398"/>
          </a:xfrm>
          <a:prstGeom prst="rect">
            <a:avLst/>
          </a:prstGeom>
        </p:spPr>
        <p:txBody>
          <a:bodyPr/>
          <a:lstStyle/>
          <a:p>
            <a:pPr eaLnBrk="1" hangingPunct="1"/>
            <a:r>
              <a:rPr lang="en-US" altLang="zh-CN" sz="4000" dirty="0"/>
              <a:t> </a:t>
            </a:r>
            <a:br>
              <a:rPr lang="en-US" altLang="zh-CN" dirty="0"/>
            </a:br>
            <a:endParaRPr lang="zh-CN" altLang="en-US" dirty="0"/>
          </a:p>
        </p:txBody>
      </p:sp>
      <p:sp>
        <p:nvSpPr>
          <p:cNvPr id="5" name="文本框 4"/>
          <p:cNvSpPr txBox="1"/>
          <p:nvPr/>
        </p:nvSpPr>
        <p:spPr>
          <a:xfrm>
            <a:off x="506027" y="1038257"/>
            <a:ext cx="9280230" cy="3416320"/>
          </a:xfrm>
          <a:prstGeom prst="rect">
            <a:avLst/>
          </a:prstGeom>
          <a:noFill/>
        </p:spPr>
        <p:txBody>
          <a:bodyPr wrap="square" rtlCol="0">
            <a:spAutoFit/>
          </a:bodyPr>
          <a:lstStyle/>
          <a:p>
            <a:pPr marL="342900" indent="-342900">
              <a:buAutoNum type="arabicPeriod"/>
            </a:pPr>
            <a:r>
              <a:rPr lang="zh-CN" altLang="en-US" dirty="0"/>
              <a:t>时间复杂度</a:t>
            </a:r>
            <a:endParaRPr lang="en-US" altLang="zh-CN" dirty="0"/>
          </a:p>
          <a:p>
            <a:pPr marL="800100" lvl="1" indent="-342900">
              <a:buAutoNum type="alphaLcPeriod"/>
            </a:pPr>
            <a:r>
              <a:rPr lang="zh-CN" altLang="en-US" dirty="0"/>
              <a:t>最好情况</a:t>
            </a:r>
            <a:endParaRPr lang="en-US" altLang="zh-CN" dirty="0"/>
          </a:p>
          <a:p>
            <a:pPr marL="800100" lvl="1" indent="-342900">
              <a:buAutoNum type="alphaLcPeriod"/>
            </a:pPr>
            <a:r>
              <a:rPr lang="zh-CN" altLang="en-US" dirty="0"/>
              <a:t>最坏情况</a:t>
            </a:r>
            <a:endParaRPr lang="en-US" altLang="zh-CN" dirty="0"/>
          </a:p>
          <a:p>
            <a:pPr marL="800100" lvl="1" indent="-342900">
              <a:buAutoNum type="alphaLcPeriod"/>
            </a:pPr>
            <a:r>
              <a:rPr lang="zh-CN" altLang="en-US" dirty="0"/>
              <a:t>平均情况</a:t>
            </a:r>
            <a:endParaRPr lang="en-US" altLang="zh-CN" dirty="0"/>
          </a:p>
          <a:p>
            <a:pPr marL="800100" lvl="1" indent="-342900">
              <a:buAutoNum type="alphaLcPeriod"/>
            </a:pPr>
            <a:r>
              <a:rPr lang="zh-CN" altLang="en-US" dirty="0"/>
              <a:t>系数和低阶项</a:t>
            </a:r>
            <a:endParaRPr lang="en-US" altLang="zh-CN" dirty="0"/>
          </a:p>
          <a:p>
            <a:pPr marL="800100" lvl="1" indent="-342900">
              <a:buAutoNum type="alphaLcPeriod"/>
            </a:pPr>
            <a:endParaRPr lang="en-US" altLang="zh-CN" dirty="0"/>
          </a:p>
          <a:p>
            <a:pPr marL="342900" indent="-342900">
              <a:buAutoNum type="arabicPeriod"/>
            </a:pPr>
            <a:r>
              <a:rPr lang="zh-CN" altLang="en-US" dirty="0"/>
              <a:t>空间复杂度</a:t>
            </a:r>
            <a:endParaRPr lang="en-US" altLang="zh-CN" dirty="0"/>
          </a:p>
          <a:p>
            <a:pPr lvl="1"/>
            <a:r>
              <a:rPr lang="zh-CN" altLang="en-US" dirty="0"/>
              <a:t>原地</a:t>
            </a:r>
            <a:r>
              <a:rPr lang="en-US" altLang="zh-CN" dirty="0"/>
              <a:t>(store in place)</a:t>
            </a:r>
            <a:r>
              <a:rPr lang="zh-CN" altLang="en-US" dirty="0"/>
              <a:t>排序：特指空间复杂度为</a:t>
            </a:r>
            <a:r>
              <a:rPr lang="en-US" altLang="zh-CN" dirty="0"/>
              <a:t>O(1)</a:t>
            </a:r>
            <a:r>
              <a:rPr lang="zh-CN" altLang="en-US" dirty="0"/>
              <a:t>的排序。</a:t>
            </a:r>
            <a:endParaRPr lang="en-US" altLang="zh-CN" dirty="0"/>
          </a:p>
          <a:p>
            <a:pPr lvl="1"/>
            <a:endParaRPr lang="en-US" altLang="zh-CN" dirty="0"/>
          </a:p>
          <a:p>
            <a:pPr marL="342900" indent="-342900">
              <a:buAutoNum type="arabicPeriod"/>
            </a:pPr>
            <a:r>
              <a:rPr lang="zh-CN" altLang="en-US" dirty="0"/>
              <a:t>稳定性</a:t>
            </a:r>
            <a:endParaRPr lang="en-US" altLang="zh-CN" dirty="0"/>
          </a:p>
          <a:p>
            <a:pPr lvl="1"/>
            <a:r>
              <a:rPr lang="zh-CN" altLang="en-US" dirty="0"/>
              <a:t>稳定性：数据集中</a:t>
            </a:r>
            <a:r>
              <a:rPr lang="en-US" altLang="zh-CN" dirty="0"/>
              <a:t>”</a:t>
            </a:r>
            <a:r>
              <a:rPr lang="zh-CN" altLang="en-US" dirty="0"/>
              <a:t>相等</a:t>
            </a:r>
            <a:r>
              <a:rPr lang="en-US" altLang="zh-CN" dirty="0"/>
              <a:t>”</a:t>
            </a:r>
            <a:r>
              <a:rPr lang="zh-CN" altLang="en-US" dirty="0"/>
              <a:t>的元素，如果排序前和排序后的相对次序不变，那么这个排序就是稳定的。</a:t>
            </a:r>
            <a:endParaRPr lang="en-US" altLang="zh-CN" dirty="0"/>
          </a:p>
        </p:txBody>
      </p:sp>
      <p:sp>
        <p:nvSpPr>
          <p:cNvPr id="2" name="文本框 1"/>
          <p:cNvSpPr txBox="1"/>
          <p:nvPr/>
        </p:nvSpPr>
        <p:spPr>
          <a:xfrm>
            <a:off x="408373" y="230819"/>
            <a:ext cx="3870664" cy="523220"/>
          </a:xfrm>
          <a:prstGeom prst="rect">
            <a:avLst/>
          </a:prstGeom>
          <a:noFill/>
        </p:spPr>
        <p:txBody>
          <a:bodyPr wrap="square" rtlCol="0">
            <a:spAutoFit/>
          </a:bodyPr>
          <a:lstStyle/>
          <a:p>
            <a:r>
              <a:rPr lang="zh-CN" altLang="en-US" sz="2800" dirty="0"/>
              <a:t>如何评价一个排序算法</a:t>
            </a:r>
            <a:endParaRPr lang="zh-CN" altLang="en-US" sz="2800" dirty="0"/>
          </a:p>
        </p:txBody>
      </p:sp>
      <p:sp>
        <p:nvSpPr>
          <p:cNvPr id="3" name="文本框 2"/>
          <p:cNvSpPr txBox="1"/>
          <p:nvPr/>
        </p:nvSpPr>
        <p:spPr>
          <a:xfrm>
            <a:off x="506027" y="4940884"/>
            <a:ext cx="9193144" cy="923330"/>
          </a:xfrm>
          <a:prstGeom prst="rect">
            <a:avLst/>
          </a:prstGeom>
          <a:noFill/>
        </p:spPr>
        <p:txBody>
          <a:bodyPr wrap="square" rtlCol="0">
            <a:spAutoFit/>
          </a:bodyPr>
          <a:lstStyle/>
          <a:p>
            <a:r>
              <a:rPr lang="zh-CN" altLang="en-US" dirty="0"/>
              <a:t>稳定性是排序算法的一个很重要的指标。为什么呢？我们考察下面这个问题：</a:t>
            </a:r>
            <a:endParaRPr lang="en-US" altLang="zh-CN" dirty="0"/>
          </a:p>
          <a:p>
            <a:endParaRPr lang="en-US" altLang="zh-CN" dirty="0"/>
          </a:p>
          <a:p>
            <a:r>
              <a:rPr lang="zh-CN" altLang="en-US" dirty="0"/>
              <a:t>栗子： 对订单先按金额从小到大排序，如果金额相同，再按下单时间从小到大排序。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endParaRPr lang="zh-CN" altLang="en-US" sz="1400"/>
          </a:p>
        </p:txBody>
      </p:sp>
      <p:sp>
        <p:nvSpPr>
          <p:cNvPr id="16387" name="Rectangle 2"/>
          <p:cNvSpPr>
            <a:spLocks noGrp="1" noChangeArrowheads="1"/>
          </p:cNvSpPr>
          <p:nvPr>
            <p:ph type="title" idx="4294967295"/>
          </p:nvPr>
        </p:nvSpPr>
        <p:spPr>
          <a:xfrm>
            <a:off x="0" y="90285"/>
            <a:ext cx="10031414" cy="1001398"/>
          </a:xfrm>
          <a:prstGeom prst="rect">
            <a:avLst/>
          </a:prstGeom>
        </p:spPr>
        <p:txBody>
          <a:bodyPr/>
          <a:lstStyle/>
          <a:p>
            <a:pPr eaLnBrk="1" hangingPunct="1"/>
            <a:r>
              <a:rPr lang="en-US" altLang="zh-CN" sz="4000" dirty="0"/>
              <a:t> </a:t>
            </a:r>
            <a:br>
              <a:rPr lang="en-US" altLang="zh-CN" dirty="0"/>
            </a:br>
            <a:endParaRPr lang="zh-CN" altLang="en-US" dirty="0"/>
          </a:p>
        </p:txBody>
      </p:sp>
      <p:sp>
        <p:nvSpPr>
          <p:cNvPr id="5" name="文本框 4"/>
          <p:cNvSpPr txBox="1"/>
          <p:nvPr/>
        </p:nvSpPr>
        <p:spPr>
          <a:xfrm>
            <a:off x="381701" y="1572757"/>
            <a:ext cx="8897617" cy="1754326"/>
          </a:xfrm>
          <a:prstGeom prst="rect">
            <a:avLst/>
          </a:prstGeom>
          <a:noFill/>
        </p:spPr>
        <p:txBody>
          <a:bodyPr wrap="square" rtlCol="0">
            <a:spAutoFit/>
          </a:bodyPr>
          <a:lstStyle/>
          <a:p>
            <a:r>
              <a:rPr lang="zh-CN" altLang="en-US" dirty="0"/>
              <a:t>冒泡排序是一种简单的排序算法。它的原理如下：</a:t>
            </a:r>
            <a:endParaRPr lang="en-US" altLang="zh-CN" dirty="0"/>
          </a:p>
          <a:p>
            <a:endParaRPr lang="en-US" altLang="zh-CN" dirty="0"/>
          </a:p>
          <a:p>
            <a:r>
              <a:rPr lang="en-US" altLang="zh-CN" dirty="0"/>
              <a:t>1.  </a:t>
            </a:r>
            <a:r>
              <a:rPr lang="zh-CN" altLang="en-US" dirty="0"/>
              <a:t>比较</a:t>
            </a:r>
            <a:r>
              <a:rPr lang="zh-CN" altLang="en-US" dirty="0">
                <a:solidFill>
                  <a:srgbClr val="C00000"/>
                </a:solidFill>
              </a:rPr>
              <a:t>相邻</a:t>
            </a:r>
            <a:r>
              <a:rPr lang="zh-CN" altLang="en-US" dirty="0"/>
              <a:t>的元素。如果前一个比后一个大，就交换次序。 </a:t>
            </a:r>
            <a:endParaRPr lang="zh-CN" altLang="en-US" dirty="0"/>
          </a:p>
          <a:p>
            <a:pPr marL="342900" indent="-342900">
              <a:buAutoNum type="arabicPeriod" startAt="2"/>
            </a:pPr>
            <a:r>
              <a:rPr lang="zh-CN" altLang="en-US" dirty="0"/>
              <a:t>对每一对相邻元素做同样的工作，从第一对到最后一对。这样之后，最大的元素就会位于最后位置。</a:t>
            </a:r>
            <a:endParaRPr lang="en-US" altLang="zh-CN" dirty="0"/>
          </a:p>
          <a:p>
            <a:pPr marL="342900" indent="-342900">
              <a:buAutoNum type="arabicPeriod" startAt="2"/>
            </a:pPr>
            <a:r>
              <a:rPr lang="zh-CN" altLang="en-US" dirty="0"/>
              <a:t>除最后一个元素外，对其它元素重复上面的步骤</a:t>
            </a:r>
            <a:r>
              <a:rPr lang="en-US" altLang="zh-CN" dirty="0"/>
              <a:t>, </a:t>
            </a:r>
            <a:r>
              <a:rPr lang="zh-CN" altLang="en-US" dirty="0"/>
              <a:t>直到元素的个数为</a:t>
            </a:r>
            <a:r>
              <a:rPr lang="en-US" altLang="zh-CN" dirty="0"/>
              <a:t>1</a:t>
            </a:r>
            <a:r>
              <a:rPr lang="zh-CN" altLang="en-US" dirty="0"/>
              <a:t>。</a:t>
            </a:r>
            <a:endParaRPr lang="zh-CN" altLang="en-US" dirty="0"/>
          </a:p>
        </p:txBody>
      </p:sp>
      <p:sp>
        <p:nvSpPr>
          <p:cNvPr id="2" name="文本框 1"/>
          <p:cNvSpPr txBox="1"/>
          <p:nvPr/>
        </p:nvSpPr>
        <p:spPr>
          <a:xfrm>
            <a:off x="431499" y="406796"/>
            <a:ext cx="3870664" cy="523220"/>
          </a:xfrm>
          <a:prstGeom prst="rect">
            <a:avLst/>
          </a:prstGeom>
          <a:noFill/>
        </p:spPr>
        <p:txBody>
          <a:bodyPr wrap="square" rtlCol="0">
            <a:spAutoFit/>
          </a:bodyPr>
          <a:lstStyle/>
          <a:p>
            <a:r>
              <a:rPr lang="zh-CN" altLang="en-US" sz="2800" dirty="0"/>
              <a:t>冒泡排序</a:t>
            </a:r>
            <a:endParaRPr lang="zh-CN" altLang="en-US" sz="2800" dirty="0"/>
          </a:p>
        </p:txBody>
      </p:sp>
      <p:sp>
        <p:nvSpPr>
          <p:cNvPr id="3" name="文本框 2"/>
          <p:cNvSpPr txBox="1"/>
          <p:nvPr/>
        </p:nvSpPr>
        <p:spPr>
          <a:xfrm>
            <a:off x="431498" y="3940629"/>
            <a:ext cx="9017301" cy="646331"/>
          </a:xfrm>
          <a:prstGeom prst="rect">
            <a:avLst/>
          </a:prstGeom>
          <a:noFill/>
        </p:spPr>
        <p:txBody>
          <a:bodyPr wrap="square" rtlCol="0">
            <a:spAutoFit/>
          </a:bodyPr>
          <a:lstStyle/>
          <a:p>
            <a:r>
              <a:rPr lang="zh-CN" altLang="en-US" dirty="0"/>
              <a:t>这个算法的名字由来是因为小的元素会经由交换慢慢</a:t>
            </a:r>
            <a:r>
              <a:rPr lang="en-US" altLang="zh-CN" dirty="0"/>
              <a:t>”</a:t>
            </a:r>
            <a:r>
              <a:rPr lang="zh-CN" altLang="en-US" dirty="0"/>
              <a:t>浮</a:t>
            </a:r>
            <a:r>
              <a:rPr lang="en-US" altLang="zh-CN" dirty="0"/>
              <a:t>”</a:t>
            </a:r>
            <a:r>
              <a:rPr lang="zh-CN" altLang="en-US" dirty="0"/>
              <a:t>到数列的顶端，就像水中的气泡会浮到水面上一样。故取名为</a:t>
            </a:r>
            <a:r>
              <a:rPr lang="en-US" altLang="zh-CN" dirty="0"/>
              <a:t>”</a:t>
            </a:r>
            <a:r>
              <a:rPr lang="zh-CN" altLang="en-US" dirty="0"/>
              <a:t>冒泡排序</a:t>
            </a:r>
            <a:r>
              <a:rPr lang="en-US" altLang="zh-CN" dirty="0"/>
              <a:t>”</a:t>
            </a:r>
            <a:r>
              <a:rPr lang="zh-CN" altLang="en-US"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086" y="555171"/>
            <a:ext cx="9002485" cy="4524315"/>
          </a:xfrm>
          <a:prstGeom prst="rect">
            <a:avLst/>
          </a:prstGeom>
          <a:noFill/>
        </p:spPr>
        <p:txBody>
          <a:bodyPr wrap="square" rtlCol="0">
            <a:spAutoFit/>
          </a:bodyPr>
          <a:lstStyle/>
          <a:p>
            <a:r>
              <a:rPr lang="zh-CN" altLang="en-US" dirty="0"/>
              <a:t>分析：</a:t>
            </a:r>
            <a:endParaRPr lang="en-US" altLang="zh-CN" dirty="0"/>
          </a:p>
          <a:p>
            <a:endParaRPr lang="en-US" altLang="zh-CN" dirty="0"/>
          </a:p>
          <a:p>
            <a:pPr marL="342900" indent="-342900">
              <a:buAutoNum type="alphaLcPeriod"/>
            </a:pPr>
            <a:r>
              <a:rPr lang="zh-CN" altLang="en-US" dirty="0"/>
              <a:t>时间复杂度</a:t>
            </a:r>
            <a:endParaRPr lang="en-US" altLang="zh-CN" dirty="0"/>
          </a:p>
          <a:p>
            <a:pPr lvl="1"/>
            <a:r>
              <a:rPr lang="zh-CN" altLang="en-US" dirty="0"/>
              <a:t>最好情况：数组有序。</a:t>
            </a:r>
            <a:r>
              <a:rPr lang="en-US" altLang="zh-CN" dirty="0"/>
              <a:t>O(n)</a:t>
            </a:r>
            <a:endParaRPr lang="en-US" altLang="zh-CN" dirty="0"/>
          </a:p>
          <a:p>
            <a:pPr lvl="1"/>
            <a:r>
              <a:rPr lang="en-US" altLang="zh-CN" dirty="0"/>
              <a:t>	</a:t>
            </a:r>
            <a:r>
              <a:rPr lang="zh-CN" altLang="en-US" dirty="0"/>
              <a:t>比较</a:t>
            </a:r>
            <a:r>
              <a:rPr lang="en-US" altLang="zh-CN" dirty="0"/>
              <a:t>:    n-1</a:t>
            </a:r>
            <a:endParaRPr lang="en-US" altLang="zh-CN" dirty="0"/>
          </a:p>
          <a:p>
            <a:pPr lvl="1"/>
            <a:r>
              <a:rPr lang="en-US" altLang="zh-CN" dirty="0"/>
              <a:t>	</a:t>
            </a:r>
            <a:r>
              <a:rPr lang="zh-CN" altLang="en-US" dirty="0"/>
              <a:t>交换：</a:t>
            </a:r>
            <a:r>
              <a:rPr lang="en-US" altLang="zh-CN" dirty="0"/>
              <a:t>0</a:t>
            </a:r>
            <a:endParaRPr lang="en-US" altLang="zh-CN" dirty="0"/>
          </a:p>
          <a:p>
            <a:pPr lvl="1"/>
            <a:r>
              <a:rPr lang="zh-CN" altLang="en-US" dirty="0"/>
              <a:t>最坏情况：数组逆序。</a:t>
            </a:r>
            <a:r>
              <a:rPr lang="en-US" altLang="zh-CN" dirty="0"/>
              <a:t>O(n^2)</a:t>
            </a:r>
            <a:endParaRPr lang="en-US" altLang="zh-CN" dirty="0"/>
          </a:p>
          <a:p>
            <a:pPr lvl="1"/>
            <a:r>
              <a:rPr lang="en-US" altLang="zh-CN" dirty="0"/>
              <a:t>	</a:t>
            </a:r>
            <a:r>
              <a:rPr lang="zh-CN" altLang="en-US" dirty="0"/>
              <a:t>比较：</a:t>
            </a:r>
            <a:r>
              <a:rPr lang="en-US" altLang="zh-CN" dirty="0"/>
              <a:t>n(n-1)/2</a:t>
            </a:r>
            <a:endParaRPr lang="en-US" altLang="zh-CN" dirty="0"/>
          </a:p>
          <a:p>
            <a:pPr lvl="1"/>
            <a:r>
              <a:rPr lang="en-US" altLang="zh-CN" dirty="0"/>
              <a:t>	</a:t>
            </a:r>
            <a:r>
              <a:rPr lang="zh-CN" altLang="en-US" dirty="0"/>
              <a:t>交换：</a:t>
            </a:r>
            <a:r>
              <a:rPr lang="en-US" altLang="zh-CN" dirty="0"/>
              <a:t>n(n-1)/2</a:t>
            </a:r>
            <a:endParaRPr lang="en-US" altLang="zh-CN" dirty="0"/>
          </a:p>
          <a:p>
            <a:pPr lvl="1"/>
            <a:r>
              <a:rPr lang="zh-CN" altLang="en-US" dirty="0"/>
              <a:t>平均情况：</a:t>
            </a:r>
            <a:r>
              <a:rPr lang="en-US" altLang="zh-CN" dirty="0"/>
              <a:t>O(n^2)</a:t>
            </a:r>
            <a:endParaRPr lang="en-US" altLang="zh-CN" dirty="0"/>
          </a:p>
          <a:p>
            <a:pPr lvl="1"/>
            <a:r>
              <a:rPr lang="en-US" altLang="zh-CN" dirty="0"/>
              <a:t>	</a:t>
            </a:r>
            <a:r>
              <a:rPr lang="zh-CN" altLang="en-US" dirty="0"/>
              <a:t>交换：约</a:t>
            </a:r>
            <a:r>
              <a:rPr lang="en-US" altLang="zh-CN" dirty="0"/>
              <a:t>n(n-1)/4</a:t>
            </a:r>
            <a:endParaRPr lang="en-US" altLang="zh-CN" dirty="0"/>
          </a:p>
          <a:p>
            <a:pPr lvl="1"/>
            <a:r>
              <a:rPr lang="en-US" altLang="zh-CN" dirty="0"/>
              <a:t>         </a:t>
            </a:r>
            <a:r>
              <a:rPr lang="zh-CN" altLang="en-US" dirty="0"/>
              <a:t>比较：大于交换操作，但小于</a:t>
            </a:r>
            <a:r>
              <a:rPr lang="en-US" altLang="zh-CN" dirty="0"/>
              <a:t>n(n-1)/2</a:t>
            </a:r>
            <a:endParaRPr lang="en-US" altLang="zh-CN" dirty="0"/>
          </a:p>
          <a:p>
            <a:pPr lvl="1"/>
            <a:endParaRPr lang="en-US" altLang="zh-CN" dirty="0"/>
          </a:p>
          <a:p>
            <a:pPr marL="342900" indent="-342900">
              <a:buAutoNum type="alphaLcPeriod"/>
            </a:pPr>
            <a:r>
              <a:rPr lang="zh-CN" altLang="en-US" dirty="0"/>
              <a:t>空间复杂度</a:t>
            </a:r>
            <a:r>
              <a:rPr lang="en-US" altLang="zh-CN" dirty="0"/>
              <a:t>: O(1)</a:t>
            </a:r>
            <a:endParaRPr lang="en-US" altLang="zh-CN" dirty="0"/>
          </a:p>
          <a:p>
            <a:pPr marL="342900" indent="-342900">
              <a:buAutoNum type="alphaLcPeriod"/>
            </a:pPr>
            <a:endParaRPr lang="en-US" altLang="zh-CN" dirty="0"/>
          </a:p>
          <a:p>
            <a:pPr marL="342900" indent="-342900">
              <a:buAutoNum type="alphaLcPeriod"/>
            </a:pPr>
            <a:r>
              <a:rPr lang="zh-CN" altLang="en-US" dirty="0"/>
              <a:t>稳定性</a:t>
            </a:r>
            <a:r>
              <a:rPr lang="en-US" altLang="zh-CN" dirty="0"/>
              <a:t>: </a:t>
            </a:r>
            <a:r>
              <a:rPr lang="zh-CN" altLang="en-US" dirty="0"/>
              <a:t>稳定</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endParaRPr lang="zh-CN" altLang="en-US" sz="1400"/>
          </a:p>
        </p:txBody>
      </p:sp>
      <p:sp>
        <p:nvSpPr>
          <p:cNvPr id="16387" name="Rectangle 2"/>
          <p:cNvSpPr>
            <a:spLocks noGrp="1" noChangeArrowheads="1"/>
          </p:cNvSpPr>
          <p:nvPr>
            <p:ph type="title" idx="4294967295"/>
          </p:nvPr>
        </p:nvSpPr>
        <p:spPr>
          <a:xfrm>
            <a:off x="0" y="90285"/>
            <a:ext cx="10031414" cy="1001398"/>
          </a:xfrm>
          <a:prstGeom prst="rect">
            <a:avLst/>
          </a:prstGeom>
        </p:spPr>
        <p:txBody>
          <a:bodyPr/>
          <a:lstStyle/>
          <a:p>
            <a:pPr eaLnBrk="1" hangingPunct="1"/>
            <a:r>
              <a:rPr lang="en-US" altLang="zh-CN" sz="4000" dirty="0"/>
              <a:t> </a:t>
            </a:r>
            <a:br>
              <a:rPr lang="en-US" altLang="zh-CN" dirty="0"/>
            </a:br>
            <a:endParaRPr lang="zh-CN" altLang="en-US" dirty="0"/>
          </a:p>
        </p:txBody>
      </p:sp>
      <p:sp>
        <p:nvSpPr>
          <p:cNvPr id="5" name="文本框 4"/>
          <p:cNvSpPr txBox="1"/>
          <p:nvPr/>
        </p:nvSpPr>
        <p:spPr>
          <a:xfrm>
            <a:off x="431498" y="1600961"/>
            <a:ext cx="9149925" cy="2585323"/>
          </a:xfrm>
          <a:prstGeom prst="rect">
            <a:avLst/>
          </a:prstGeom>
          <a:noFill/>
        </p:spPr>
        <p:txBody>
          <a:bodyPr wrap="square" rtlCol="0">
            <a:spAutoFit/>
          </a:bodyPr>
          <a:lstStyle/>
          <a:p>
            <a:r>
              <a:rPr lang="zh-CN" altLang="zh-CN" dirty="0"/>
              <a:t>表现最稳定的排序算法之一，因为无论什么数据进去都是</a:t>
            </a:r>
            <a:r>
              <a:rPr lang="en-US" altLang="zh-CN" dirty="0"/>
              <a:t>O(n</a:t>
            </a:r>
            <a:r>
              <a:rPr lang="en-US" altLang="zh-CN" baseline="30000" dirty="0"/>
              <a:t>2</a:t>
            </a:r>
            <a:r>
              <a:rPr lang="en-US" altLang="zh-CN" dirty="0"/>
              <a:t>)</a:t>
            </a:r>
            <a:r>
              <a:rPr lang="zh-CN" altLang="zh-CN" dirty="0"/>
              <a:t>的时间复杂度，所以用到它的时候，数据规模越小越好。唯一的好处可能就是不占用额外的内存空间了吧。</a:t>
            </a:r>
            <a:endParaRPr lang="zh-CN" altLang="zh-CN" dirty="0"/>
          </a:p>
          <a:p>
            <a:r>
              <a:rPr lang="en-US" altLang="zh-CN" dirty="0"/>
              <a:t> </a:t>
            </a:r>
            <a:endParaRPr lang="zh-CN" altLang="zh-CN" dirty="0"/>
          </a:p>
          <a:p>
            <a:r>
              <a:rPr lang="zh-CN" altLang="zh-CN" dirty="0"/>
              <a:t>选择排序</a:t>
            </a:r>
            <a:r>
              <a:rPr lang="en-US" altLang="zh-CN" dirty="0"/>
              <a:t>(Selection-sort)</a:t>
            </a:r>
            <a:r>
              <a:rPr lang="zh-CN" altLang="zh-CN" dirty="0"/>
              <a:t>是一种简单直观的排序算法。</a:t>
            </a:r>
            <a:endParaRPr lang="en-US" altLang="zh-CN" dirty="0"/>
          </a:p>
          <a:p>
            <a:endParaRPr lang="en-US" altLang="zh-CN" dirty="0"/>
          </a:p>
          <a:p>
            <a:r>
              <a:rPr lang="zh-CN" altLang="zh-CN" dirty="0"/>
              <a:t>它的工作原理：首先在未排序序列中找到最小（大）元素，存放到排序序列的起始位置，然后，再从剩余未排序元素中继续寻找最小（大）元素，然后放到已排序序列的末尾。以此类推，直到所有元素均排序完毕。</a:t>
            </a:r>
            <a:endParaRPr lang="zh-CN" altLang="zh-CN" dirty="0"/>
          </a:p>
          <a:p>
            <a:endParaRPr lang="zh-CN" altLang="en-US" dirty="0"/>
          </a:p>
        </p:txBody>
      </p:sp>
      <p:sp>
        <p:nvSpPr>
          <p:cNvPr id="2" name="文本框 1"/>
          <p:cNvSpPr txBox="1"/>
          <p:nvPr/>
        </p:nvSpPr>
        <p:spPr>
          <a:xfrm>
            <a:off x="431499" y="406796"/>
            <a:ext cx="3870664" cy="523220"/>
          </a:xfrm>
          <a:prstGeom prst="rect">
            <a:avLst/>
          </a:prstGeom>
          <a:noFill/>
        </p:spPr>
        <p:txBody>
          <a:bodyPr wrap="square" rtlCol="0">
            <a:spAutoFit/>
          </a:bodyPr>
          <a:lstStyle/>
          <a:p>
            <a:r>
              <a:rPr lang="zh-CN" altLang="en-US" sz="2800" dirty="0"/>
              <a:t>选择排序</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086" y="555171"/>
            <a:ext cx="9002485" cy="3139321"/>
          </a:xfrm>
          <a:prstGeom prst="rect">
            <a:avLst/>
          </a:prstGeom>
          <a:noFill/>
        </p:spPr>
        <p:txBody>
          <a:bodyPr wrap="square" rtlCol="0">
            <a:spAutoFit/>
          </a:bodyPr>
          <a:lstStyle/>
          <a:p>
            <a:r>
              <a:rPr lang="zh-CN" altLang="en-US" dirty="0"/>
              <a:t>分析：</a:t>
            </a:r>
            <a:endParaRPr lang="en-US" altLang="zh-CN" dirty="0"/>
          </a:p>
          <a:p>
            <a:endParaRPr lang="en-US" altLang="zh-CN" dirty="0"/>
          </a:p>
          <a:p>
            <a:pPr marL="342900" indent="-342900">
              <a:buAutoNum type="alphaLcPeriod"/>
            </a:pPr>
            <a:r>
              <a:rPr lang="zh-CN" altLang="en-US" dirty="0"/>
              <a:t>时间复杂度：</a:t>
            </a:r>
            <a:r>
              <a:rPr lang="en-US" altLang="zh-CN" dirty="0"/>
              <a:t>O(n^2)</a:t>
            </a:r>
            <a:endParaRPr lang="en-US" altLang="zh-CN" dirty="0"/>
          </a:p>
          <a:p>
            <a:pPr lvl="1"/>
            <a:r>
              <a:rPr lang="zh-CN" altLang="en-US" dirty="0"/>
              <a:t>对于选择排序来说，无论什么数据</a:t>
            </a:r>
            <a:r>
              <a:rPr lang="en-US" altLang="zh-CN" dirty="0"/>
              <a:t>(</a:t>
            </a:r>
            <a:r>
              <a:rPr lang="zh-CN" altLang="en-US" dirty="0"/>
              <a:t>有序或者无序</a:t>
            </a:r>
            <a:r>
              <a:rPr lang="en-US" altLang="zh-CN" dirty="0"/>
              <a:t>)</a:t>
            </a:r>
            <a:r>
              <a:rPr lang="zh-CN" altLang="en-US" dirty="0"/>
              <a:t>，经过相同的操作之后都会达到有序。所以没有最好情况和最坏情况之分。</a:t>
            </a:r>
            <a:endParaRPr lang="en-US" altLang="zh-CN" dirty="0"/>
          </a:p>
          <a:p>
            <a:pPr lvl="1"/>
            <a:r>
              <a:rPr lang="zh-CN" altLang="en-US" dirty="0"/>
              <a:t>比较：</a:t>
            </a:r>
            <a:r>
              <a:rPr lang="en-US" altLang="zh-CN" dirty="0"/>
              <a:t>1 + 2 + … + (n-1) = n(n-1)/2</a:t>
            </a:r>
            <a:endParaRPr lang="en-US" altLang="zh-CN" dirty="0"/>
          </a:p>
          <a:p>
            <a:pPr lvl="1"/>
            <a:r>
              <a:rPr lang="zh-CN" altLang="en-US" dirty="0"/>
              <a:t>交换：</a:t>
            </a:r>
            <a:r>
              <a:rPr lang="en-US" altLang="zh-CN" dirty="0"/>
              <a:t>n - 1</a:t>
            </a:r>
            <a:endParaRPr lang="en-US" altLang="zh-CN" dirty="0"/>
          </a:p>
          <a:p>
            <a:pPr lvl="1"/>
            <a:r>
              <a:rPr lang="en-US" altLang="zh-CN" dirty="0"/>
              <a:t> </a:t>
            </a:r>
            <a:endParaRPr lang="en-US" altLang="zh-CN" dirty="0"/>
          </a:p>
          <a:p>
            <a:pPr marL="342900" indent="-342900">
              <a:buAutoNum type="alphaLcPeriod"/>
            </a:pPr>
            <a:r>
              <a:rPr lang="zh-CN" altLang="en-US" dirty="0"/>
              <a:t>空间复杂度</a:t>
            </a:r>
            <a:r>
              <a:rPr lang="en-US" altLang="zh-CN" dirty="0"/>
              <a:t>: O(1)</a:t>
            </a:r>
            <a:endParaRPr lang="en-US" altLang="zh-CN" dirty="0"/>
          </a:p>
          <a:p>
            <a:pPr marL="342900" indent="-342900">
              <a:buAutoNum type="alphaLcPeriod"/>
            </a:pPr>
            <a:endParaRPr lang="en-US" altLang="zh-CN" dirty="0"/>
          </a:p>
          <a:p>
            <a:pPr marL="342900" indent="-342900">
              <a:buAutoNum type="alphaLcPeriod"/>
            </a:pPr>
            <a:r>
              <a:rPr lang="zh-CN" altLang="en-US" dirty="0"/>
              <a:t>稳定性</a:t>
            </a:r>
            <a:r>
              <a:rPr lang="en-US" altLang="zh-CN" dirty="0"/>
              <a:t>: </a:t>
            </a:r>
            <a:r>
              <a:rPr lang="zh-CN" altLang="en-US" dirty="0"/>
              <a:t>不稳定 </a:t>
            </a:r>
            <a:r>
              <a:rPr lang="en-US" altLang="zh-CN" dirty="0"/>
              <a:t>(</a:t>
            </a:r>
            <a:r>
              <a:rPr lang="zh-CN" altLang="en-US" dirty="0"/>
              <a:t>元素会发生长距离的交换</a:t>
            </a:r>
            <a:r>
              <a:rPr lang="en-US" altLang="zh-CN" dirty="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endParaRPr lang="zh-CN" altLang="en-US" sz="1400"/>
          </a:p>
        </p:txBody>
      </p:sp>
      <p:sp>
        <p:nvSpPr>
          <p:cNvPr id="16387" name="Rectangle 2"/>
          <p:cNvSpPr>
            <a:spLocks noGrp="1" noChangeArrowheads="1"/>
          </p:cNvSpPr>
          <p:nvPr>
            <p:ph type="title" idx="4294967295"/>
          </p:nvPr>
        </p:nvSpPr>
        <p:spPr>
          <a:xfrm>
            <a:off x="0" y="90285"/>
            <a:ext cx="10031414" cy="1001398"/>
          </a:xfrm>
          <a:prstGeom prst="rect">
            <a:avLst/>
          </a:prstGeom>
        </p:spPr>
        <p:txBody>
          <a:bodyPr/>
          <a:lstStyle/>
          <a:p>
            <a:pPr eaLnBrk="1" hangingPunct="1"/>
            <a:r>
              <a:rPr lang="en-US" altLang="zh-CN" sz="4000" dirty="0"/>
              <a:t> </a:t>
            </a:r>
            <a:br>
              <a:rPr lang="en-US" altLang="zh-CN" dirty="0"/>
            </a:br>
            <a:endParaRPr lang="zh-CN" altLang="en-US" dirty="0"/>
          </a:p>
        </p:txBody>
      </p:sp>
      <p:sp>
        <p:nvSpPr>
          <p:cNvPr id="5" name="文本框 4"/>
          <p:cNvSpPr txBox="1"/>
          <p:nvPr/>
        </p:nvSpPr>
        <p:spPr>
          <a:xfrm>
            <a:off x="431498" y="1600961"/>
            <a:ext cx="9149925" cy="1754326"/>
          </a:xfrm>
          <a:prstGeom prst="rect">
            <a:avLst/>
          </a:prstGeom>
          <a:noFill/>
        </p:spPr>
        <p:txBody>
          <a:bodyPr wrap="square" rtlCol="0">
            <a:spAutoFit/>
          </a:bodyPr>
          <a:lstStyle/>
          <a:p>
            <a:r>
              <a:rPr lang="zh-CN" altLang="zh-CN" dirty="0"/>
              <a:t>插入排序（</a:t>
            </a:r>
            <a:r>
              <a:rPr lang="en-US" altLang="zh-CN" dirty="0"/>
              <a:t>Insertion-Sort</a:t>
            </a:r>
            <a:r>
              <a:rPr lang="zh-CN" altLang="zh-CN" dirty="0"/>
              <a:t>）的算法描述是一种简单直观的排序算法。</a:t>
            </a:r>
            <a:endParaRPr lang="en-US" altLang="zh-CN" dirty="0"/>
          </a:p>
          <a:p>
            <a:endParaRPr lang="en-US" altLang="zh-CN" dirty="0"/>
          </a:p>
          <a:p>
            <a:r>
              <a:rPr lang="zh-CN" altLang="zh-CN" dirty="0"/>
              <a:t>它的工作原理是通过构建有序序列，对于未排序数据，在已排序序列中从后向前扫描，找到相应位置并插入。插入排序在从后向前扫描过程中，需要反复把已排序元素逐步向后挪位，为最新元素提供插入空间。</a:t>
            </a:r>
            <a:r>
              <a:rPr lang="zh-CN" altLang="en-US" dirty="0"/>
              <a:t>故名为</a:t>
            </a:r>
            <a:r>
              <a:rPr lang="en-US" altLang="zh-CN" dirty="0"/>
              <a:t>”</a:t>
            </a:r>
            <a:r>
              <a:rPr lang="zh-CN" altLang="en-US" dirty="0"/>
              <a:t>插入排序</a:t>
            </a:r>
            <a:r>
              <a:rPr lang="en-US" altLang="zh-CN" dirty="0"/>
              <a:t>”</a:t>
            </a:r>
            <a:r>
              <a:rPr lang="zh-CN" altLang="en-US" dirty="0"/>
              <a:t>。</a:t>
            </a:r>
            <a:endParaRPr lang="zh-CN" altLang="zh-CN" dirty="0"/>
          </a:p>
          <a:p>
            <a:endParaRPr lang="zh-CN" altLang="en-US" dirty="0"/>
          </a:p>
        </p:txBody>
      </p:sp>
      <p:sp>
        <p:nvSpPr>
          <p:cNvPr id="2" name="文本框 1"/>
          <p:cNvSpPr txBox="1"/>
          <p:nvPr/>
        </p:nvSpPr>
        <p:spPr>
          <a:xfrm>
            <a:off x="431499" y="406796"/>
            <a:ext cx="3870664" cy="523220"/>
          </a:xfrm>
          <a:prstGeom prst="rect">
            <a:avLst/>
          </a:prstGeom>
          <a:noFill/>
        </p:spPr>
        <p:txBody>
          <a:bodyPr wrap="square" rtlCol="0">
            <a:spAutoFit/>
          </a:bodyPr>
          <a:lstStyle/>
          <a:p>
            <a:r>
              <a:rPr lang="zh-CN" altLang="en-US" sz="2800" dirty="0"/>
              <a:t>插入排序</a:t>
            </a:r>
            <a:endParaRPr lang="zh-CN" altLang="en-US" sz="2800" dirty="0"/>
          </a:p>
        </p:txBody>
      </p:sp>
    </p:spTree>
  </p:cSld>
  <p:clrMapOvr>
    <a:masterClrMapping/>
  </p:clrMapOvr>
</p:sld>
</file>

<file path=ppt/tags/tag1.xml><?xml version="1.0" encoding="utf-8"?>
<p:tagLst xmlns:p="http://schemas.openxmlformats.org/presentationml/2006/main">
  <p:tag name="KSO_WM_DOC_GUID" val="{f57114ff-9d8d-4678-9f00-9af727314616}"/>
</p:tagLst>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4283</Words>
  <Application>WPS 演示</Application>
  <PresentationFormat>自定义</PresentationFormat>
  <Paragraphs>373</Paragraphs>
  <Slides>21</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Calibri</vt:lpstr>
      <vt:lpstr>Calibri Light</vt:lpstr>
      <vt:lpstr>微软雅黑</vt:lpstr>
      <vt:lpstr>Calibri</vt:lpstr>
      <vt:lpstr>Times New Roman</vt:lpstr>
      <vt:lpstr>Arial Unicode MS</vt:lpstr>
      <vt:lpstr>Office Theme</vt:lpstr>
      <vt:lpstr>PowerPoint 演示文稿</vt:lpstr>
      <vt:lpstr>PowerPoint 演示文稿</vt:lpstr>
      <vt:lpstr>PowerPoint 演示文稿</vt:lpstr>
      <vt:lpstr>  </vt:lpstr>
      <vt:lpstr>  </vt:lpstr>
      <vt:lpstr>PowerPoint 演示文稿</vt:lpstr>
      <vt:lpstr>  </vt:lpstr>
      <vt:lpstr>PowerPoint 演示文稿</vt:lpstr>
      <vt:lpstr>  </vt:lpstr>
      <vt:lpstr>PowerPoint 演示文稿</vt:lpstr>
      <vt:lpstr>  </vt:lpstr>
      <vt:lpstr>  </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贺志鹏</cp:lastModifiedBy>
  <cp:revision>604</cp:revision>
  <dcterms:created xsi:type="dcterms:W3CDTF">2012-09-21T09:29:00Z</dcterms:created>
  <dcterms:modified xsi:type="dcterms:W3CDTF">2022-03-25T01:20:42Z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2417A3C5A3C44767ADA8CB3132B55015</vt:lpwstr>
  </property>
</Properties>
</file>