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3" r:id="rId3"/>
    <p:sldId id="285" r:id="rId4"/>
    <p:sldId id="283" r:id="rId5"/>
    <p:sldId id="286" r:id="rId6"/>
    <p:sldId id="287" r:id="rId7"/>
    <p:sldId id="288" r:id="rId8"/>
    <p:sldId id="289" r:id="rId9"/>
    <p:sldId id="275" r:id="rId10"/>
    <p:sldId id="276" r:id="rId11"/>
    <p:sldId id="277" r:id="rId12"/>
    <p:sldId id="2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E939A-293D-4275-9BF3-9C10C1B1AE38}" v="80" dt="2024-09-30T03:44:18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crosoft_Dynamics_36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plans.microsoft.com/en-US/?app=Sales&amp;rp=all-plans" TargetMode="External"/><Relationship Id="rId4" Type="http://schemas.openxmlformats.org/officeDocument/2006/relationships/hyperlink" Target="https://support.microsoft.com/en-us/topic/microsoft-dynamics-365-releases-17837bba-5689-2216-22c0-e8c7a032c3a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25F1B19-3B77-EE12-6E7E-1A19D50EAD3B}"/>
              </a:ext>
            </a:extLst>
          </p:cNvPr>
          <p:cNvSpPr/>
          <p:nvPr/>
        </p:nvSpPr>
        <p:spPr>
          <a:xfrm>
            <a:off x="5080002" y="-7257"/>
            <a:ext cx="7141026" cy="6887028"/>
          </a:xfrm>
          <a:custGeom>
            <a:avLst/>
            <a:gdLst>
              <a:gd name="connsiteX0" fmla="*/ 0 w 7141026"/>
              <a:gd name="connsiteY0" fmla="*/ 0 h 6887028"/>
              <a:gd name="connsiteX1" fmla="*/ 7141026 w 7141026"/>
              <a:gd name="connsiteY1" fmla="*/ 0 h 6887028"/>
              <a:gd name="connsiteX2" fmla="*/ 7141026 w 7141026"/>
              <a:gd name="connsiteY2" fmla="*/ 6887028 h 6887028"/>
              <a:gd name="connsiteX3" fmla="*/ 0 w 7141026"/>
              <a:gd name="connsiteY3" fmla="*/ 6887028 h 6887028"/>
              <a:gd name="connsiteX4" fmla="*/ 0 w 7141026"/>
              <a:gd name="connsiteY4" fmla="*/ 0 h 6887028"/>
              <a:gd name="connsiteX0" fmla="*/ 0 w 7141026"/>
              <a:gd name="connsiteY0" fmla="*/ 0 h 6916057"/>
              <a:gd name="connsiteX1" fmla="*/ 7141026 w 7141026"/>
              <a:gd name="connsiteY1" fmla="*/ 0 h 6916057"/>
              <a:gd name="connsiteX2" fmla="*/ 7141026 w 7141026"/>
              <a:gd name="connsiteY2" fmla="*/ 6887028 h 6916057"/>
              <a:gd name="connsiteX3" fmla="*/ 1335314 w 7141026"/>
              <a:gd name="connsiteY3" fmla="*/ 6916057 h 6916057"/>
              <a:gd name="connsiteX4" fmla="*/ 0 w 7141026"/>
              <a:gd name="connsiteY4" fmla="*/ 0 h 6916057"/>
              <a:gd name="connsiteX0" fmla="*/ 0 w 7141026"/>
              <a:gd name="connsiteY0" fmla="*/ 0 h 6887028"/>
              <a:gd name="connsiteX1" fmla="*/ 7141026 w 7141026"/>
              <a:gd name="connsiteY1" fmla="*/ 0 h 6887028"/>
              <a:gd name="connsiteX2" fmla="*/ 7141026 w 7141026"/>
              <a:gd name="connsiteY2" fmla="*/ 6887028 h 6887028"/>
              <a:gd name="connsiteX3" fmla="*/ 1103086 w 7141026"/>
              <a:gd name="connsiteY3" fmla="*/ 6887028 h 6887028"/>
              <a:gd name="connsiteX4" fmla="*/ 0 w 7141026"/>
              <a:gd name="connsiteY4" fmla="*/ 0 h 6887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1026" h="6887028">
                <a:moveTo>
                  <a:pt x="0" y="0"/>
                </a:moveTo>
                <a:lnTo>
                  <a:pt x="7141026" y="0"/>
                </a:lnTo>
                <a:lnTo>
                  <a:pt x="7141026" y="6887028"/>
                </a:lnTo>
                <a:lnTo>
                  <a:pt x="1103086" y="6887028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1B49F-ED5D-185A-4ED0-BCF2C6FDFE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63" y="2148724"/>
            <a:ext cx="2903844" cy="2575066"/>
          </a:xfrm>
          <a:prstGeom prst="rect">
            <a:avLst/>
          </a:prstGeom>
        </p:spPr>
      </p:pic>
      <p:sp>
        <p:nvSpPr>
          <p:cNvPr id="27" name="Rectangle 25">
            <a:extLst>
              <a:ext uri="{FF2B5EF4-FFF2-40B4-BE49-F238E27FC236}">
                <a16:creationId xmlns:a16="http://schemas.microsoft.com/office/drawing/2014/main" id="{22C16AE2-F066-443F-28C2-28534AD95102}"/>
              </a:ext>
            </a:extLst>
          </p:cNvPr>
          <p:cNvSpPr/>
          <p:nvPr/>
        </p:nvSpPr>
        <p:spPr>
          <a:xfrm>
            <a:off x="6197601" y="-14514"/>
            <a:ext cx="3730171" cy="6887028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4789714"/>
              <a:gd name="connsiteY0" fmla="*/ 0 h 6872514"/>
              <a:gd name="connsiteX1" fmla="*/ 4789714 w 4789714"/>
              <a:gd name="connsiteY1" fmla="*/ 29028 h 6872514"/>
              <a:gd name="connsiteX2" fmla="*/ 3149600 w 4789714"/>
              <a:gd name="connsiteY2" fmla="*/ 6872514 h 6872514"/>
              <a:gd name="connsiteX3" fmla="*/ 1059543 w 4789714"/>
              <a:gd name="connsiteY3" fmla="*/ 6843486 h 6872514"/>
              <a:gd name="connsiteX4" fmla="*/ 0 w 4789714"/>
              <a:gd name="connsiteY4" fmla="*/ 0 h 6872514"/>
              <a:gd name="connsiteX0" fmla="*/ 1465942 w 3730171"/>
              <a:gd name="connsiteY0" fmla="*/ 14515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465942 w 3730171"/>
              <a:gd name="connsiteY4" fmla="*/ 14515 h 6843486"/>
              <a:gd name="connsiteX0" fmla="*/ 1770742 w 3730171"/>
              <a:gd name="connsiteY0" fmla="*/ 43543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770742 w 3730171"/>
              <a:gd name="connsiteY4" fmla="*/ 43543 h 6843486"/>
              <a:gd name="connsiteX0" fmla="*/ 1727199 w 3730171"/>
              <a:gd name="connsiteY0" fmla="*/ 0 h 6843486"/>
              <a:gd name="connsiteX1" fmla="*/ 3730171 w 3730171"/>
              <a:gd name="connsiteY1" fmla="*/ 0 h 6843486"/>
              <a:gd name="connsiteX2" fmla="*/ 2090057 w 3730171"/>
              <a:gd name="connsiteY2" fmla="*/ 6843486 h 6843486"/>
              <a:gd name="connsiteX3" fmla="*/ 0 w 3730171"/>
              <a:gd name="connsiteY3" fmla="*/ 6814458 h 6843486"/>
              <a:gd name="connsiteX4" fmla="*/ 1727199 w 3730171"/>
              <a:gd name="connsiteY4" fmla="*/ 0 h 684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30171" h="6843486">
                <a:moveTo>
                  <a:pt x="1727199" y="0"/>
                </a:moveTo>
                <a:lnTo>
                  <a:pt x="3730171" y="0"/>
                </a:lnTo>
                <a:lnTo>
                  <a:pt x="2090057" y="6843486"/>
                </a:lnTo>
                <a:lnTo>
                  <a:pt x="0" y="6814458"/>
                </a:lnTo>
                <a:lnTo>
                  <a:pt x="1727199" y="0"/>
                </a:lnTo>
                <a:close/>
              </a:path>
            </a:pathLst>
          </a:custGeom>
          <a:solidFill>
            <a:srgbClr val="696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A054734-CDAC-2109-EC1F-BC4EC55BF6E9}"/>
              </a:ext>
            </a:extLst>
          </p:cNvPr>
          <p:cNvSpPr/>
          <p:nvPr/>
        </p:nvSpPr>
        <p:spPr>
          <a:xfrm>
            <a:off x="7923069" y="-7257"/>
            <a:ext cx="3149600" cy="3011714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872514">
                <a:moveTo>
                  <a:pt x="0" y="0"/>
                </a:moveTo>
                <a:lnTo>
                  <a:pt x="2032000" y="0"/>
                </a:lnTo>
                <a:lnTo>
                  <a:pt x="3149600" y="6872514"/>
                </a:lnTo>
                <a:lnTo>
                  <a:pt x="1059543" y="6843486"/>
                </a:lnTo>
                <a:lnTo>
                  <a:pt x="0" y="0"/>
                </a:lnTo>
                <a:close/>
              </a:path>
            </a:pathLst>
          </a:custGeom>
          <a:solidFill>
            <a:srgbClr val="0BA2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8EE6C2-0221-F8C0-0211-3913FED66A9F}"/>
              </a:ext>
            </a:extLst>
          </p:cNvPr>
          <p:cNvSpPr/>
          <p:nvPr/>
        </p:nvSpPr>
        <p:spPr>
          <a:xfrm>
            <a:off x="5080000" y="0"/>
            <a:ext cx="3149600" cy="6872514"/>
          </a:xfrm>
          <a:custGeom>
            <a:avLst/>
            <a:gdLst>
              <a:gd name="connsiteX0" fmla="*/ 0 w 2032000"/>
              <a:gd name="connsiteY0" fmla="*/ 0 h 6858000"/>
              <a:gd name="connsiteX1" fmla="*/ 2032000 w 2032000"/>
              <a:gd name="connsiteY1" fmla="*/ 0 h 6858000"/>
              <a:gd name="connsiteX2" fmla="*/ 2032000 w 2032000"/>
              <a:gd name="connsiteY2" fmla="*/ 6858000 h 6858000"/>
              <a:gd name="connsiteX3" fmla="*/ 0 w 2032000"/>
              <a:gd name="connsiteY3" fmla="*/ 6858000 h 6858000"/>
              <a:gd name="connsiteX4" fmla="*/ 0 w 2032000"/>
              <a:gd name="connsiteY4" fmla="*/ 0 h 6858000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0 w 3149600"/>
              <a:gd name="connsiteY3" fmla="*/ 6858000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59543 w 3149600"/>
              <a:gd name="connsiteY3" fmla="*/ 6843486 h 6872514"/>
              <a:gd name="connsiteX4" fmla="*/ 0 w 3149600"/>
              <a:gd name="connsiteY4" fmla="*/ 0 h 6872514"/>
              <a:gd name="connsiteX0" fmla="*/ 0 w 3149600"/>
              <a:gd name="connsiteY0" fmla="*/ 0 h 6872514"/>
              <a:gd name="connsiteX1" fmla="*/ 2032000 w 3149600"/>
              <a:gd name="connsiteY1" fmla="*/ 0 h 6872514"/>
              <a:gd name="connsiteX2" fmla="*/ 3149600 w 3149600"/>
              <a:gd name="connsiteY2" fmla="*/ 6872514 h 6872514"/>
              <a:gd name="connsiteX3" fmla="*/ 1073191 w 3149600"/>
              <a:gd name="connsiteY3" fmla="*/ 6857134 h 6872514"/>
              <a:gd name="connsiteX4" fmla="*/ 0 w 3149600"/>
              <a:gd name="connsiteY4" fmla="*/ 0 h 687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9600" h="6872514">
                <a:moveTo>
                  <a:pt x="0" y="0"/>
                </a:moveTo>
                <a:lnTo>
                  <a:pt x="2032000" y="0"/>
                </a:lnTo>
                <a:lnTo>
                  <a:pt x="3149600" y="6872514"/>
                </a:lnTo>
                <a:lnTo>
                  <a:pt x="1073191" y="6857134"/>
                </a:lnTo>
                <a:lnTo>
                  <a:pt x="0" y="0"/>
                </a:lnTo>
                <a:close/>
              </a:path>
            </a:pathLst>
          </a:custGeom>
          <a:solidFill>
            <a:srgbClr val="0BA29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F555F3-1853-F07C-8AEF-2A8A2651877B}"/>
              </a:ext>
            </a:extLst>
          </p:cNvPr>
          <p:cNvSpPr/>
          <p:nvPr/>
        </p:nvSpPr>
        <p:spPr>
          <a:xfrm>
            <a:off x="5524417" y="2742590"/>
            <a:ext cx="6696611" cy="1973943"/>
          </a:xfrm>
          <a:custGeom>
            <a:avLst/>
            <a:gdLst>
              <a:gd name="connsiteX0" fmla="*/ 0 w 6328229"/>
              <a:gd name="connsiteY0" fmla="*/ 0 h 1973943"/>
              <a:gd name="connsiteX1" fmla="*/ 6328229 w 6328229"/>
              <a:gd name="connsiteY1" fmla="*/ 0 h 1973943"/>
              <a:gd name="connsiteX2" fmla="*/ 6328229 w 6328229"/>
              <a:gd name="connsiteY2" fmla="*/ 1973943 h 1973943"/>
              <a:gd name="connsiteX3" fmla="*/ 0 w 6328229"/>
              <a:gd name="connsiteY3" fmla="*/ 1973943 h 1973943"/>
              <a:gd name="connsiteX4" fmla="*/ 0 w 6328229"/>
              <a:gd name="connsiteY4" fmla="*/ 0 h 1973943"/>
              <a:gd name="connsiteX0" fmla="*/ 0 w 6633029"/>
              <a:gd name="connsiteY0" fmla="*/ 0 h 1973943"/>
              <a:gd name="connsiteX1" fmla="*/ 6633029 w 6633029"/>
              <a:gd name="connsiteY1" fmla="*/ 0 h 1973943"/>
              <a:gd name="connsiteX2" fmla="*/ 6633029 w 6633029"/>
              <a:gd name="connsiteY2" fmla="*/ 1973943 h 1973943"/>
              <a:gd name="connsiteX3" fmla="*/ 304800 w 6633029"/>
              <a:gd name="connsiteY3" fmla="*/ 1973943 h 1973943"/>
              <a:gd name="connsiteX4" fmla="*/ 0 w 6633029"/>
              <a:gd name="connsiteY4" fmla="*/ 0 h 197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33029" h="1973943">
                <a:moveTo>
                  <a:pt x="0" y="0"/>
                </a:moveTo>
                <a:lnTo>
                  <a:pt x="6633029" y="0"/>
                </a:lnTo>
                <a:lnTo>
                  <a:pt x="6633029" y="1973943"/>
                </a:lnTo>
                <a:lnTo>
                  <a:pt x="304800" y="1973943"/>
                </a:lnTo>
                <a:lnTo>
                  <a:pt x="0" y="0"/>
                </a:lnTo>
                <a:close/>
              </a:path>
            </a:pathLst>
          </a:custGeom>
          <a:solidFill>
            <a:srgbClr val="3D3C4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4000" b="1" dirty="0"/>
              <a:t>  CRM Training</a:t>
            </a:r>
            <a:endParaRPr lang="en-IN" sz="4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9189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A84B6A-71BD-9ACE-BE27-59B9EA4DC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24" y="949016"/>
            <a:ext cx="9335803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633B1-3BFF-CF19-7EF1-976BBD92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15" y="830059"/>
            <a:ext cx="10399471" cy="54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0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C125E6-B7AB-17E7-57F4-6F171E376C38}"/>
              </a:ext>
            </a:extLst>
          </p:cNvPr>
          <p:cNvSpPr/>
          <p:nvPr/>
        </p:nvSpPr>
        <p:spPr>
          <a:xfrm>
            <a:off x="1828800" y="580103"/>
            <a:ext cx="1681316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B99AE1-8670-5CF9-541A-62772093BA73}"/>
              </a:ext>
            </a:extLst>
          </p:cNvPr>
          <p:cNvSpPr/>
          <p:nvPr/>
        </p:nvSpPr>
        <p:spPr>
          <a:xfrm>
            <a:off x="4085303" y="4193458"/>
            <a:ext cx="1681316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49F8C3-49D5-F9E8-E5AF-ED0815A4DCF5}"/>
              </a:ext>
            </a:extLst>
          </p:cNvPr>
          <p:cNvSpPr/>
          <p:nvPr/>
        </p:nvSpPr>
        <p:spPr>
          <a:xfrm>
            <a:off x="4085303" y="1701883"/>
            <a:ext cx="1681316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61BB5-CAFC-AEBE-3303-8602256DC350}"/>
              </a:ext>
            </a:extLst>
          </p:cNvPr>
          <p:cNvSpPr/>
          <p:nvPr/>
        </p:nvSpPr>
        <p:spPr>
          <a:xfrm>
            <a:off x="4085303" y="2984692"/>
            <a:ext cx="1681316" cy="6784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UAT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CCFB0F-C2C9-9180-E807-280CF7956664}"/>
              </a:ext>
            </a:extLst>
          </p:cNvPr>
          <p:cNvCxnSpPr>
            <a:stCxn id="2" idx="2"/>
            <a:endCxn id="4" idx="1"/>
          </p:cNvCxnSpPr>
          <p:nvPr/>
        </p:nvCxnSpPr>
        <p:spPr>
          <a:xfrm rot="16200000" flipH="1">
            <a:off x="2986097" y="941889"/>
            <a:ext cx="782567" cy="14158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0284B10-0EB2-BC6F-BB36-B096F090A7AD}"/>
              </a:ext>
            </a:extLst>
          </p:cNvPr>
          <p:cNvCxnSpPr>
            <a:stCxn id="4" idx="3"/>
            <a:endCxn id="2" idx="3"/>
          </p:cNvCxnSpPr>
          <p:nvPr/>
        </p:nvCxnSpPr>
        <p:spPr>
          <a:xfrm flipH="1" flipV="1">
            <a:off x="3510116" y="919316"/>
            <a:ext cx="2256503" cy="1121780"/>
          </a:xfrm>
          <a:prstGeom prst="bentConnector3">
            <a:avLst>
              <a:gd name="adj1" fmla="val -10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B69A2C8-FDE9-7358-CA92-0D8F8BEF4EB1}"/>
              </a:ext>
            </a:extLst>
          </p:cNvPr>
          <p:cNvCxnSpPr>
            <a:stCxn id="2" idx="2"/>
            <a:endCxn id="5" idx="1"/>
          </p:cNvCxnSpPr>
          <p:nvPr/>
        </p:nvCxnSpPr>
        <p:spPr>
          <a:xfrm rot="16200000" flipH="1">
            <a:off x="2344692" y="1583294"/>
            <a:ext cx="2065376" cy="14158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DA33D3-C1AA-00E2-92EE-6C752C8CC775}"/>
              </a:ext>
            </a:extLst>
          </p:cNvPr>
          <p:cNvCxnSpPr>
            <a:stCxn id="5" idx="3"/>
            <a:endCxn id="2" idx="3"/>
          </p:cNvCxnSpPr>
          <p:nvPr/>
        </p:nvCxnSpPr>
        <p:spPr>
          <a:xfrm flipH="1" flipV="1">
            <a:off x="3510116" y="919316"/>
            <a:ext cx="2256503" cy="2404589"/>
          </a:xfrm>
          <a:prstGeom prst="bentConnector3">
            <a:avLst>
              <a:gd name="adj1" fmla="val -101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799A-B914-CC09-4F69-A2390BFE0B46}"/>
              </a:ext>
            </a:extLst>
          </p:cNvPr>
          <p:cNvCxnSpPr>
            <a:stCxn id="2" idx="2"/>
            <a:endCxn id="3" idx="1"/>
          </p:cNvCxnSpPr>
          <p:nvPr/>
        </p:nvCxnSpPr>
        <p:spPr>
          <a:xfrm rot="16200000" flipH="1">
            <a:off x="1740309" y="2187677"/>
            <a:ext cx="3274142" cy="14158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FBA5B9F-B222-D9D1-0E0F-A237338938E1}"/>
              </a:ext>
            </a:extLst>
          </p:cNvPr>
          <p:cNvCxnSpPr>
            <a:cxnSpLocks/>
          </p:cNvCxnSpPr>
          <p:nvPr/>
        </p:nvCxnSpPr>
        <p:spPr>
          <a:xfrm flipV="1">
            <a:off x="5766619" y="3249862"/>
            <a:ext cx="242295" cy="12087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90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21DBEB-D432-DF3A-0886-75D947982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349" y="1063175"/>
            <a:ext cx="9701213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Enterprise resource planning(</a:t>
            </a:r>
            <a:r>
              <a:rPr lang="en-IN" dirty="0"/>
              <a:t>ERP)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ADF23-1897-CF1E-16B4-4960C27AC7DC}"/>
              </a:ext>
            </a:extLst>
          </p:cNvPr>
          <p:cNvSpPr txBox="1"/>
          <p:nvPr/>
        </p:nvSpPr>
        <p:spPr>
          <a:xfrm>
            <a:off x="1282661" y="1512035"/>
            <a:ext cx="92167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ERP ?</a:t>
            </a:r>
          </a:p>
          <a:p>
            <a:r>
              <a:rPr lang="en-IN" b="1" dirty="0"/>
              <a:t>    	  </a:t>
            </a:r>
            <a:r>
              <a:rPr lang="en-US" dirty="0"/>
              <a:t>Enterprise resource planning (ERP) systems help </a:t>
            </a:r>
            <a:r>
              <a:rPr lang="en-US" dirty="0" err="1"/>
              <a:t>organisations</a:t>
            </a:r>
            <a:r>
              <a:rPr lang="en-US" dirty="0"/>
              <a:t> manage their </a:t>
            </a:r>
          </a:p>
          <a:p>
            <a:r>
              <a:rPr lang="en-US" dirty="0"/>
              <a:t>      	 businesses with efficiency and flexibility—bringing together finance, </a:t>
            </a:r>
          </a:p>
          <a:p>
            <a:r>
              <a:rPr lang="en-US" dirty="0"/>
              <a:t>      	  manufacturing, retail, supply chain, warehouse, and stock.</a:t>
            </a:r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</a:t>
            </a:r>
          </a:p>
          <a:p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of ERP</a:t>
            </a:r>
          </a:p>
          <a:p>
            <a:r>
              <a:rPr lang="en-IN" dirty="0"/>
              <a:t>	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Automate routine tasks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Unify operations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Identify areas needing support</a:t>
            </a:r>
          </a:p>
          <a:p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	More efficient operations.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Ref:  	 </a:t>
            </a:r>
            <a:r>
              <a:rPr lang="en-IN" dirty="0">
                <a:hlinkClick r:id="rId3" action="ppaction://hlinksldjump" tooltip="Link"/>
              </a:rPr>
              <a:t>https://dynamics.microsoft.com/en-in/erp/enterprise-resource-planning-system/?ef_id=_k_Cj0KCQjwsuSzBhCLARIsAIcdLm6_KVNCw4NlVguGM67eGgskn1KtEluaOZb4I_rJhZsEFLy9VKqLiqoaAqv_EALw_wcB_k_&amp;OCID=AIDcmm989wn4gn_SEM__k_Cj0KCQjwsuSzBhCLARIsAIcdLm6_KVNCw4NlVguGM67eGgskn1KtEluaOZb4I_rJhZsEFLy9VKqLiqoaAqv_EALw_wcB_k_&amp;gad_source=1&amp;gclid=Cj0KCQjwsuSzBhCLARIsAIcdLm6_KVNCw4NlVguGM67eGgskn1KtEluaOZb4I_rJhZsEFLy9VKqLiqoaAqv_EALw_wcB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35341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C21DBEB-D432-DF3A-0886-75D94798267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87349" y="1063175"/>
            <a:ext cx="9701213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IN" dirty="0"/>
              <a:t>Dynamic CRM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ADF23-1897-CF1E-16B4-4960C27AC7DC}"/>
              </a:ext>
            </a:extLst>
          </p:cNvPr>
          <p:cNvSpPr txBox="1"/>
          <p:nvPr/>
        </p:nvSpPr>
        <p:spPr>
          <a:xfrm>
            <a:off x="1282661" y="1512035"/>
            <a:ext cx="921673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What is CRM ?</a:t>
            </a:r>
          </a:p>
          <a:p>
            <a:r>
              <a:rPr lang="en-IN" b="1" dirty="0"/>
              <a:t>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Customer relationship management (CRM) is a set of integrated, data-driven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software solutions that help manage, track, and store information related to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your company’s current and potential customers. By keeping this information in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a  centralized system, business teams have access to the insights they need, </a:t>
            </a:r>
          </a:p>
          <a:p>
            <a:r>
              <a:rPr lang="en-US" sz="1600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r>
              <a:rPr lang="en-US" sz="1600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the moment they need them.</a:t>
            </a:r>
            <a:endParaRPr lang="en-IN" sz="1600" b="1" dirty="0"/>
          </a:p>
          <a:p>
            <a:r>
              <a:rPr lang="en-US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      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of CRM</a:t>
            </a:r>
          </a:p>
          <a:p>
            <a:r>
              <a:rPr lang="en-IN" dirty="0"/>
              <a:t>	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CRM systems automatically collect a wealth of information about existing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prospective customers. This data includes email addresses,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phone numbers,  company websites, social media posts, purchase histories,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and service and support tickets. The system next integrates the data and </a:t>
            </a:r>
          </a:p>
          <a:p>
            <a:r>
              <a:rPr lang="en-US" dirty="0">
                <a:solidFill>
                  <a:srgbClr val="191919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  <a:t>        </a:t>
            </a:r>
            <a:r>
              <a:rPr lang="en-US" b="0" i="0" dirty="0">
                <a:solidFill>
                  <a:srgbClr val="191919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generates consolidated profiles to be shared with appropriate teams.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CRM Versions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        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3F4548E-8157-A26B-6832-5240B303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5560694"/>
            <a:ext cx="8395854" cy="3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07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78942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63CD7-EDBC-23CB-2ACF-6DB3ED157E30}"/>
              </a:ext>
            </a:extLst>
          </p:cNvPr>
          <p:cNvSpPr txBox="1"/>
          <p:nvPr/>
        </p:nvSpPr>
        <p:spPr>
          <a:xfrm>
            <a:off x="1429822" y="1552609"/>
            <a:ext cx="998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History of CRM: </a:t>
            </a:r>
            <a:r>
              <a:rPr lang="en-IN" dirty="0">
                <a:hlinkClick r:id="rId3"/>
              </a:rPr>
              <a:t>https://en.wikipedia.org/wiki/Microsoft_Dynamics_365</a:t>
            </a:r>
            <a:r>
              <a:rPr lang="en-IN" dirty="0"/>
              <a:t> </a:t>
            </a:r>
          </a:p>
          <a:p>
            <a:r>
              <a:rPr lang="en-IN" dirty="0"/>
              <a:t>Release of CRM : </a:t>
            </a:r>
            <a:r>
              <a:rPr lang="en-IN" dirty="0">
                <a:hlinkClick r:id="rId4"/>
              </a:rPr>
              <a:t>https://support.microsoft.com/en-us/topic/microsoft-dynamics-365-releases-17837bba-5689-2216-22c0-e8c7a032c3a6</a:t>
            </a:r>
            <a:r>
              <a:rPr lang="en-IN" dirty="0"/>
              <a:t> </a:t>
            </a:r>
          </a:p>
          <a:p>
            <a:r>
              <a:rPr lang="en-IN" dirty="0"/>
              <a:t>Road Map : </a:t>
            </a:r>
            <a:r>
              <a:rPr lang="en-IN" dirty="0">
                <a:hlinkClick r:id="rId5"/>
              </a:rPr>
              <a:t>https://releaseplans.microsoft.com/en-US/?app=Sales&amp;rp=all-plans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5547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Versions</a:t>
            </a:r>
          </a:p>
        </p:txBody>
      </p:sp>
      <p:pic>
        <p:nvPicPr>
          <p:cNvPr id="1028" name="Picture 4" descr="How To: Migrate MS CRM Online 4.0 Customization to MS CRM 2011 Online | Microsoft  Dynamics 365 CRM Blog">
            <a:extLst>
              <a:ext uri="{FF2B5EF4-FFF2-40B4-BE49-F238E27FC236}">
                <a16:creationId xmlns:a16="http://schemas.microsoft.com/office/drawing/2014/main" id="{CF371390-9B4C-1F95-4C0A-C24DD940A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1" y="1954305"/>
            <a:ext cx="5535734" cy="409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B078EF-EAF4-CE5B-E32E-F5821552C380}"/>
              </a:ext>
            </a:extLst>
          </p:cNvPr>
          <p:cNvSpPr txBox="1"/>
          <p:nvPr/>
        </p:nvSpPr>
        <p:spPr>
          <a:xfrm>
            <a:off x="1651819" y="1414688"/>
            <a:ext cx="19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4.0</a:t>
            </a:r>
          </a:p>
        </p:txBody>
      </p:sp>
      <p:pic>
        <p:nvPicPr>
          <p:cNvPr id="1030" name="Picture 6" descr="Microsoft Dynamics CRM 2011 Overview">
            <a:extLst>
              <a:ext uri="{FF2B5EF4-FFF2-40B4-BE49-F238E27FC236}">
                <a16:creationId xmlns:a16="http://schemas.microsoft.com/office/drawing/2014/main" id="{5E310E47-6190-7148-29EE-0BA2F1B5B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97" y="2094271"/>
            <a:ext cx="6576945" cy="3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008F54-C141-2C85-2EF3-EF2DA959C5ED}"/>
              </a:ext>
            </a:extLst>
          </p:cNvPr>
          <p:cNvSpPr txBox="1"/>
          <p:nvPr/>
        </p:nvSpPr>
        <p:spPr>
          <a:xfrm>
            <a:off x="7207045" y="1592826"/>
            <a:ext cx="240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2011</a:t>
            </a:r>
          </a:p>
        </p:txBody>
      </p:sp>
    </p:spTree>
    <p:extLst>
      <p:ext uri="{BB962C8B-B14F-4D97-AF65-F5344CB8AC3E}">
        <p14:creationId xmlns:p14="http://schemas.microsoft.com/office/powerpoint/2010/main" val="136286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Versions</a:t>
            </a:r>
          </a:p>
        </p:txBody>
      </p:sp>
      <p:pic>
        <p:nvPicPr>
          <p:cNvPr id="2052" name="Picture 4" descr="Microsoft Dynamics CRM 2013 New User Experience Fast and Fluid - CRM  Software Blog | Dynamics 365">
            <a:extLst>
              <a:ext uri="{FF2B5EF4-FFF2-40B4-BE49-F238E27FC236}">
                <a16:creationId xmlns:a16="http://schemas.microsoft.com/office/drawing/2014/main" id="{6D9F9028-1744-0E6E-3BC9-5105F167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14" y="2083321"/>
            <a:ext cx="7361768" cy="414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4F1024-62FF-A82D-86CA-C70F403E7F6C}"/>
              </a:ext>
            </a:extLst>
          </p:cNvPr>
          <p:cNvSpPr txBox="1"/>
          <p:nvPr/>
        </p:nvSpPr>
        <p:spPr>
          <a:xfrm>
            <a:off x="1423987" y="1602658"/>
            <a:ext cx="1977974" cy="383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2013</a:t>
            </a:r>
          </a:p>
        </p:txBody>
      </p:sp>
      <p:pic>
        <p:nvPicPr>
          <p:cNvPr id="2054" name="Picture 6" descr="Insights for Basics of Knowledge Articles in Dynamics CRM 2016 - Microsoft  Dynamics 365 CRM Tips and Tricks">
            <a:extLst>
              <a:ext uri="{FF2B5EF4-FFF2-40B4-BE49-F238E27FC236}">
                <a16:creationId xmlns:a16="http://schemas.microsoft.com/office/drawing/2014/main" id="{76AAE968-945D-E3EC-3517-08F21D6E5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82" y="2439642"/>
            <a:ext cx="7086687" cy="26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E540B9-48CE-7D66-0557-01BE8E5EA9C3}"/>
              </a:ext>
            </a:extLst>
          </p:cNvPr>
          <p:cNvSpPr txBox="1"/>
          <p:nvPr/>
        </p:nvSpPr>
        <p:spPr>
          <a:xfrm>
            <a:off x="8776134" y="1602658"/>
            <a:ext cx="16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CRM 2016</a:t>
            </a:r>
          </a:p>
        </p:txBody>
      </p:sp>
    </p:spTree>
    <p:extLst>
      <p:ext uri="{BB962C8B-B14F-4D97-AF65-F5344CB8AC3E}">
        <p14:creationId xmlns:p14="http://schemas.microsoft.com/office/powerpoint/2010/main" val="379288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CRM Version</a:t>
            </a:r>
          </a:p>
        </p:txBody>
      </p:sp>
      <p:pic>
        <p:nvPicPr>
          <p:cNvPr id="3074" name="Picture 2" descr="Dynamics 365 Price, Features, Reviews &amp; Ratings - Capterra India">
            <a:extLst>
              <a:ext uri="{FF2B5EF4-FFF2-40B4-BE49-F238E27FC236}">
                <a16:creationId xmlns:a16="http://schemas.microsoft.com/office/drawing/2014/main" id="{9FE2DBC6-99C7-0A7D-305F-7BBC09FE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324" y="1722706"/>
            <a:ext cx="8388721" cy="4711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80963-FD90-E642-025D-0CC4105AF1EE}"/>
              </a:ext>
            </a:extLst>
          </p:cNvPr>
          <p:cNvSpPr txBox="1"/>
          <p:nvPr/>
        </p:nvSpPr>
        <p:spPr>
          <a:xfrm>
            <a:off x="1423987" y="1285692"/>
            <a:ext cx="21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D365</a:t>
            </a:r>
          </a:p>
        </p:txBody>
      </p:sp>
    </p:spTree>
    <p:extLst>
      <p:ext uri="{BB962C8B-B14F-4D97-AF65-F5344CB8AC3E}">
        <p14:creationId xmlns:p14="http://schemas.microsoft.com/office/powerpoint/2010/main" val="146253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0FF85-A844-E0EA-A3D4-1B5ED8BA6AD3}"/>
              </a:ext>
            </a:extLst>
          </p:cNvPr>
          <p:cNvSpPr txBox="1"/>
          <p:nvPr/>
        </p:nvSpPr>
        <p:spPr>
          <a:xfrm>
            <a:off x="3569110" y="875071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Modules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763CD7-EDBC-23CB-2ACF-6DB3ED157E30}"/>
              </a:ext>
            </a:extLst>
          </p:cNvPr>
          <p:cNvSpPr txBox="1"/>
          <p:nvPr/>
        </p:nvSpPr>
        <p:spPr>
          <a:xfrm>
            <a:off x="1429822" y="1552609"/>
            <a:ext cx="99856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Marketing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Field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Project Service Automations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36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3E7FB5CB-BF71-F61A-4BE5-1A1DD4672B74}"/>
              </a:ext>
            </a:extLst>
          </p:cNvPr>
          <p:cNvSpPr/>
          <p:nvPr/>
        </p:nvSpPr>
        <p:spPr>
          <a:xfrm rot="5400000">
            <a:off x="979843" y="-673553"/>
            <a:ext cx="660963" cy="214857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BA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Diagonal Stripe 2">
            <a:extLst>
              <a:ext uri="{FF2B5EF4-FFF2-40B4-BE49-F238E27FC236}">
                <a16:creationId xmlns:a16="http://schemas.microsoft.com/office/drawing/2014/main" id="{BC741445-8F12-3246-F20D-EE5B0751B6B9}"/>
              </a:ext>
            </a:extLst>
          </p:cNvPr>
          <p:cNvSpPr/>
          <p:nvPr/>
        </p:nvSpPr>
        <p:spPr>
          <a:xfrm>
            <a:off x="0" y="0"/>
            <a:ext cx="1423987" cy="1414688"/>
          </a:xfrm>
          <a:prstGeom prst="diagStrip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9E3C8-FDBD-9BBD-0BDF-BE4C8B94A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81" y="70251"/>
            <a:ext cx="589140" cy="8323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39D7C9B-2715-7B0C-F9A6-450AE635A7AF}"/>
              </a:ext>
            </a:extLst>
          </p:cNvPr>
          <p:cNvSpPr/>
          <p:nvPr/>
        </p:nvSpPr>
        <p:spPr>
          <a:xfrm>
            <a:off x="0" y="6604000"/>
            <a:ext cx="12192000" cy="254000"/>
          </a:xfrm>
          <a:prstGeom prst="rect">
            <a:avLst/>
          </a:prstGeom>
          <a:solidFill>
            <a:srgbClr val="0BA29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53DC9-530E-AA95-F6EC-A1B90CF6BCDD}"/>
              </a:ext>
            </a:extLst>
          </p:cNvPr>
          <p:cNvSpPr txBox="1"/>
          <p:nvPr/>
        </p:nvSpPr>
        <p:spPr>
          <a:xfrm>
            <a:off x="1" y="6586014"/>
            <a:ext cx="367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EFFIGENT SOFTWARE SOLUTIONS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A8C2ED-D828-13B7-2D63-25D5594F616B}"/>
              </a:ext>
            </a:extLst>
          </p:cNvPr>
          <p:cNvSpPr txBox="1"/>
          <p:nvPr/>
        </p:nvSpPr>
        <p:spPr>
          <a:xfrm>
            <a:off x="8667750" y="6578600"/>
            <a:ext cx="360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solidFill>
                  <a:schemeClr val="bg1"/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WWW.EFFIGENTSOLUTIONS.COM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C4ACDC-CFFC-0DD0-CD2B-30AD6C72A23B}"/>
              </a:ext>
            </a:extLst>
          </p:cNvPr>
          <p:cNvSpPr/>
          <p:nvPr/>
        </p:nvSpPr>
        <p:spPr>
          <a:xfrm>
            <a:off x="776514" y="755962"/>
            <a:ext cx="11077232" cy="5632311"/>
          </a:xfrm>
          <a:prstGeom prst="roundRect">
            <a:avLst>
              <a:gd name="adj" fmla="val 1141"/>
            </a:avLst>
          </a:prstGeom>
          <a:noFill/>
          <a:ln w="28575">
            <a:solidFill>
              <a:srgbClr val="0BA2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0943F4-8B19-EFCD-B501-53238FBD3DA1}"/>
              </a:ext>
            </a:extLst>
          </p:cNvPr>
          <p:cNvSpPr txBox="1"/>
          <p:nvPr/>
        </p:nvSpPr>
        <p:spPr>
          <a:xfrm>
            <a:off x="1147482" y="124878"/>
            <a:ext cx="1577789" cy="53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chemeClr val="bg1"/>
                </a:solidFill>
              </a:rPr>
              <a:t>  CRM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7AA736-D2A5-AE39-082A-583E2D9ED8DF}"/>
              </a:ext>
            </a:extLst>
          </p:cNvPr>
          <p:cNvSpPr txBox="1"/>
          <p:nvPr/>
        </p:nvSpPr>
        <p:spPr>
          <a:xfrm>
            <a:off x="3030344" y="328893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solidFill>
                  <a:srgbClr val="000000"/>
                </a:solidFill>
                <a:effectLst/>
                <a:latin typeface="Times"/>
              </a:rPr>
              <a:t> 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599A32-165A-F34A-089B-359C85C8CDA5}"/>
              </a:ext>
            </a:extLst>
          </p:cNvPr>
          <p:cNvSpPr txBox="1"/>
          <p:nvPr/>
        </p:nvSpPr>
        <p:spPr>
          <a:xfrm>
            <a:off x="3671249" y="902559"/>
            <a:ext cx="3948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Security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B54115-A5B9-1227-4120-F95CF1957C5B}"/>
              </a:ext>
            </a:extLst>
          </p:cNvPr>
          <p:cNvSpPr txBox="1"/>
          <p:nvPr/>
        </p:nvSpPr>
        <p:spPr>
          <a:xfrm>
            <a:off x="1423987" y="1245353"/>
            <a:ext cx="1080611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Security Levels									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Parent Business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Security Privileges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Append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Assign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24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2973</TotalTime>
  <Words>516</Words>
  <Application>Microsoft Office PowerPoint</Application>
  <PresentationFormat>Widescreen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Dubai Medium</vt:lpstr>
      <vt:lpstr>Segoe UI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Sridhar Effigent</dc:creator>
  <cp:lastModifiedBy>Manikumar</cp:lastModifiedBy>
  <cp:revision>43</cp:revision>
  <dcterms:created xsi:type="dcterms:W3CDTF">2024-06-07T11:08:53Z</dcterms:created>
  <dcterms:modified xsi:type="dcterms:W3CDTF">2025-02-27T06:01:29Z</dcterms:modified>
</cp:coreProperties>
</file>