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60" r:id="rId4"/>
    <p:sldId id="259" r:id="rId5"/>
    <p:sldId id="267" r:id="rId6"/>
    <p:sldId id="257" r:id="rId7"/>
    <p:sldId id="264" r:id="rId8"/>
    <p:sldId id="263" r:id="rId9"/>
    <p:sldId id="269" r:id="rId10"/>
    <p:sldId id="274" r:id="rId11"/>
    <p:sldId id="272" r:id="rId12"/>
    <p:sldId id="271" r:id="rId13"/>
    <p:sldId id="261" r:id="rId14"/>
    <p:sldId id="273" r:id="rId15"/>
    <p:sldId id="268" r:id="rId16"/>
    <p:sldId id="258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5" autoAdjust="0"/>
    <p:restoredTop sz="87731" autoAdjust="0"/>
  </p:normalViewPr>
  <p:slideViewPr>
    <p:cSldViewPr snapToGrid="0">
      <p:cViewPr>
        <p:scale>
          <a:sx n="75" d="100"/>
          <a:sy n="75" d="100"/>
        </p:scale>
        <p:origin x="178" y="-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08463-D870-4783-9A8B-A61D5A24F96F}" type="datetimeFigureOut">
              <a:rPr lang="de-CH" smtClean="0"/>
              <a:t>22.10.2018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2F9A7-DC01-4593-A706-A7577D248A1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762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2F9A7-DC01-4593-A706-A7577D248A18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7157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2F9A7-DC01-4593-A706-A7577D248A18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4744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2F9A7-DC01-4593-A706-A7577D248A18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7195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esc</a:t>
            </a:r>
            <a:r>
              <a:rPr lang="de-CH" baseline="0" dirty="0" smtClean="0"/>
              <a:t> :wq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2F9A7-DC01-4593-A706-A7577D248A18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3048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2F9A7-DC01-4593-A706-A7577D248A18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0794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2F9A7-DC01-4593-A706-A7577D248A18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2524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esc</a:t>
            </a:r>
            <a:r>
              <a:rPr lang="de-CH" baseline="0" dirty="0" smtClean="0"/>
              <a:t> :wq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2F9A7-DC01-4593-A706-A7577D248A18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307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5C2B-9170-4966-808E-6847713000A8}" type="datetimeFigureOut">
              <a:rPr lang="de-CH" smtClean="0"/>
              <a:t>19.10.2018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F5B7-BB3A-4F0F-A798-2CDBB9E4503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074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5C2B-9170-4966-808E-6847713000A8}" type="datetimeFigureOut">
              <a:rPr lang="de-CH" smtClean="0"/>
              <a:t>19.10.2018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F5B7-BB3A-4F0F-A798-2CDBB9E4503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039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5C2B-9170-4966-808E-6847713000A8}" type="datetimeFigureOut">
              <a:rPr lang="de-CH" smtClean="0"/>
              <a:t>19.10.2018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F5B7-BB3A-4F0F-A798-2CDBB9E4503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673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5C2B-9170-4966-808E-6847713000A8}" type="datetimeFigureOut">
              <a:rPr lang="de-CH" smtClean="0"/>
              <a:t>19.10.2018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F5B7-BB3A-4F0F-A798-2CDBB9E4503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14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5C2B-9170-4966-808E-6847713000A8}" type="datetimeFigureOut">
              <a:rPr lang="de-CH" smtClean="0"/>
              <a:t>19.10.2018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F5B7-BB3A-4F0F-A798-2CDBB9E4503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91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5C2B-9170-4966-808E-6847713000A8}" type="datetimeFigureOut">
              <a:rPr lang="de-CH" smtClean="0"/>
              <a:t>19.10.2018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F5B7-BB3A-4F0F-A798-2CDBB9E4503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381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5C2B-9170-4966-808E-6847713000A8}" type="datetimeFigureOut">
              <a:rPr lang="de-CH" smtClean="0"/>
              <a:t>19.10.2018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F5B7-BB3A-4F0F-A798-2CDBB9E4503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560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5C2B-9170-4966-808E-6847713000A8}" type="datetimeFigureOut">
              <a:rPr lang="de-CH" smtClean="0"/>
              <a:t>19.10.2018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F5B7-BB3A-4F0F-A798-2CDBB9E4503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67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5C2B-9170-4966-808E-6847713000A8}" type="datetimeFigureOut">
              <a:rPr lang="de-CH" smtClean="0"/>
              <a:t>19.10.2018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F5B7-BB3A-4F0F-A798-2CDBB9E4503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458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5C2B-9170-4966-808E-6847713000A8}" type="datetimeFigureOut">
              <a:rPr lang="de-CH" smtClean="0"/>
              <a:t>19.10.2018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F5B7-BB3A-4F0F-A798-2CDBB9E4503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417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5C2B-9170-4966-808E-6847713000A8}" type="datetimeFigureOut">
              <a:rPr lang="de-CH" smtClean="0"/>
              <a:t>19.10.2018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F5B7-BB3A-4F0F-A798-2CDBB9E4503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805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95C2B-9170-4966-808E-6847713000A8}" type="datetimeFigureOut">
              <a:rPr lang="de-CH" smtClean="0"/>
              <a:t>19.10.2018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9F5B7-BB3A-4F0F-A798-2CDBB9E4503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131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and Data repositories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Victor C. Mason</a:t>
            </a:r>
            <a:endParaRPr lang="de-CH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183" y="3139"/>
            <a:ext cx="4088330" cy="21463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04017" y="1740624"/>
            <a:ext cx="1053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/>
              <a:t>(Octocat)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689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165" y="-9554"/>
            <a:ext cx="10515600" cy="1325563"/>
          </a:xfrm>
        </p:spPr>
        <p:txBody>
          <a:bodyPr/>
          <a:lstStyle/>
          <a:p>
            <a:r>
              <a:rPr lang="de-CH" dirty="0" smtClean="0"/>
              <a:t>Branches</a:t>
            </a:r>
            <a:endParaRPr lang="de-CH" dirty="0"/>
          </a:p>
        </p:txBody>
      </p:sp>
      <p:sp>
        <p:nvSpPr>
          <p:cNvPr id="4" name="Rectangle 3"/>
          <p:cNvSpPr/>
          <p:nvPr/>
        </p:nvSpPr>
        <p:spPr>
          <a:xfrm>
            <a:off x="2766060" y="4313060"/>
            <a:ext cx="8614665" cy="2895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		        Master Branch</a:t>
            </a:r>
            <a:endParaRPr lang="de-CH" dirty="0"/>
          </a:p>
        </p:txBody>
      </p:sp>
      <p:sp>
        <p:nvSpPr>
          <p:cNvPr id="5" name="Rectangle 4"/>
          <p:cNvSpPr/>
          <p:nvPr/>
        </p:nvSpPr>
        <p:spPr>
          <a:xfrm rot="5400000">
            <a:off x="3764535" y="4888370"/>
            <a:ext cx="861060" cy="2895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4050285" y="5174120"/>
            <a:ext cx="2720340" cy="2895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Experimental Branch 1</a:t>
            </a:r>
            <a:endParaRPr lang="de-CH" dirty="0"/>
          </a:p>
        </p:txBody>
      </p:sp>
      <p:sp>
        <p:nvSpPr>
          <p:cNvPr id="7" name="Rectangle 6"/>
          <p:cNvSpPr/>
          <p:nvPr/>
        </p:nvSpPr>
        <p:spPr>
          <a:xfrm rot="5400000">
            <a:off x="3764535" y="3754444"/>
            <a:ext cx="861060" cy="28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Rectangle 7"/>
          <p:cNvSpPr/>
          <p:nvPr/>
        </p:nvSpPr>
        <p:spPr>
          <a:xfrm>
            <a:off x="4050285" y="3468694"/>
            <a:ext cx="3714678" cy="28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Experimental Branch 2</a:t>
            </a:r>
            <a:endParaRPr lang="de-CH" dirty="0"/>
          </a:p>
        </p:txBody>
      </p:sp>
      <p:sp>
        <p:nvSpPr>
          <p:cNvPr id="9" name="Rectangle 8"/>
          <p:cNvSpPr/>
          <p:nvPr/>
        </p:nvSpPr>
        <p:spPr>
          <a:xfrm rot="5400000">
            <a:off x="7334433" y="3612909"/>
            <a:ext cx="571500" cy="28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" name="Isosceles Triangle 9"/>
          <p:cNvSpPr/>
          <p:nvPr/>
        </p:nvSpPr>
        <p:spPr>
          <a:xfrm rot="5400000">
            <a:off x="11186415" y="4259719"/>
            <a:ext cx="777240" cy="38862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Box 10"/>
          <p:cNvSpPr txBox="1"/>
          <p:nvPr/>
        </p:nvSpPr>
        <p:spPr>
          <a:xfrm>
            <a:off x="4476032" y="5963980"/>
            <a:ext cx="186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Failed experiment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72002" y="2611682"/>
            <a:ext cx="22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Successful experiment</a:t>
            </a:r>
            <a:endParaRPr lang="de-CH" dirty="0"/>
          </a:p>
        </p:txBody>
      </p:sp>
      <p:cxnSp>
        <p:nvCxnSpPr>
          <p:cNvPr id="16" name="Straight Arrow Connector 15"/>
          <p:cNvCxnSpPr>
            <a:endCxn id="6" idx="2"/>
          </p:cNvCxnSpPr>
          <p:nvPr/>
        </p:nvCxnSpPr>
        <p:spPr>
          <a:xfrm flipV="1">
            <a:off x="5410455" y="5463680"/>
            <a:ext cx="0" cy="487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8" idx="0"/>
          </p:cNvCxnSpPr>
          <p:nvPr/>
        </p:nvCxnSpPr>
        <p:spPr>
          <a:xfrm>
            <a:off x="5410455" y="2981014"/>
            <a:ext cx="0" cy="487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99160" y="3844488"/>
            <a:ext cx="1866900" cy="1219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GitHub repository created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7296333" y="3891038"/>
            <a:ext cx="647700" cy="2895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TextBox 24"/>
          <p:cNvSpPr txBox="1"/>
          <p:nvPr/>
        </p:nvSpPr>
        <p:spPr>
          <a:xfrm>
            <a:off x="6496815" y="4454029"/>
            <a:ext cx="7152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0" b="1" dirty="0" smtClean="0">
                <a:solidFill>
                  <a:srgbClr val="C00000"/>
                </a:solidFill>
              </a:rPr>
              <a:t>x</a:t>
            </a:r>
            <a:endParaRPr lang="de-CH" sz="9000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87029" y="3802423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/>
              <a:t>Time</a:t>
            </a:r>
            <a:endParaRPr lang="de-CH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rot="5400000" flipV="1">
            <a:off x="3727507" y="3727860"/>
            <a:ext cx="0" cy="487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774313" y="4147323"/>
            <a:ext cx="893828" cy="6134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V0.1</a:t>
            </a:r>
            <a:endParaRPr lang="de-CH" dirty="0"/>
          </a:p>
        </p:txBody>
      </p:sp>
      <p:sp>
        <p:nvSpPr>
          <p:cNvPr id="29" name="Oval 28"/>
          <p:cNvSpPr/>
          <p:nvPr/>
        </p:nvSpPr>
        <p:spPr>
          <a:xfrm>
            <a:off x="3712655" y="4147323"/>
            <a:ext cx="893828" cy="6134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V0.2</a:t>
            </a:r>
            <a:endParaRPr lang="de-CH" dirty="0"/>
          </a:p>
        </p:txBody>
      </p:sp>
      <p:sp>
        <p:nvSpPr>
          <p:cNvPr id="30" name="Oval 29"/>
          <p:cNvSpPr/>
          <p:nvPr/>
        </p:nvSpPr>
        <p:spPr>
          <a:xfrm>
            <a:off x="7161911" y="4161294"/>
            <a:ext cx="893828" cy="6134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V0.3</a:t>
            </a:r>
            <a:endParaRPr lang="de-CH" dirty="0"/>
          </a:p>
        </p:txBody>
      </p:sp>
      <p:sp>
        <p:nvSpPr>
          <p:cNvPr id="31" name="Oval 30"/>
          <p:cNvSpPr/>
          <p:nvPr/>
        </p:nvSpPr>
        <p:spPr>
          <a:xfrm>
            <a:off x="9577451" y="4147323"/>
            <a:ext cx="893828" cy="6134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V0.4</a:t>
            </a:r>
            <a:endParaRPr lang="de-CH" dirty="0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778722" y="1437805"/>
            <a:ext cx="10515600" cy="4351338"/>
          </a:xfrm>
        </p:spPr>
        <p:txBody>
          <a:bodyPr/>
          <a:lstStyle/>
          <a:p>
            <a:r>
              <a:rPr lang="de-CH" dirty="0" smtClean="0"/>
              <a:t>Two simultanious experimental branches</a:t>
            </a:r>
          </a:p>
          <a:p>
            <a:pPr marL="0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6648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Branch Commands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92132" cy="4351338"/>
          </a:xfrm>
        </p:spPr>
        <p:txBody>
          <a:bodyPr>
            <a:normAutofit fontScale="62500" lnSpcReduction="20000"/>
          </a:bodyPr>
          <a:lstStyle/>
          <a:p>
            <a:r>
              <a:rPr lang="de-CH" dirty="0" smtClean="0"/>
              <a:t>Make new branch experiment2</a:t>
            </a:r>
          </a:p>
          <a:p>
            <a:pPr lvl="1"/>
            <a:r>
              <a:rPr lang="de-CH" dirty="0" smtClean="0"/>
              <a:t>git branch experiment2</a:t>
            </a:r>
            <a:endParaRPr lang="de-CH" dirty="0" smtClean="0"/>
          </a:p>
          <a:p>
            <a:r>
              <a:rPr lang="de-CH" dirty="0" smtClean="0"/>
              <a:t>Switch to the experiment1 branch</a:t>
            </a:r>
          </a:p>
          <a:p>
            <a:pPr lvl="1"/>
            <a:r>
              <a:rPr lang="de-CH" dirty="0" smtClean="0"/>
              <a:t>git checkout experiment2</a:t>
            </a:r>
            <a:endParaRPr lang="de-CH" dirty="0" smtClean="0"/>
          </a:p>
          <a:p>
            <a:r>
              <a:rPr lang="de-CH" dirty="0" smtClean="0"/>
              <a:t>Edit code/file and commit changes to local repository (on branch experiment2)</a:t>
            </a:r>
          </a:p>
          <a:p>
            <a:pPr lvl="1"/>
            <a:r>
              <a:rPr lang="de-CH" dirty="0"/>
              <a:t>e</a:t>
            </a:r>
            <a:r>
              <a:rPr lang="de-CH" dirty="0" smtClean="0"/>
              <a:t>dit files</a:t>
            </a:r>
          </a:p>
          <a:p>
            <a:pPr lvl="1"/>
            <a:r>
              <a:rPr lang="de-CH" dirty="0" smtClean="0"/>
              <a:t>git add -A</a:t>
            </a:r>
          </a:p>
          <a:p>
            <a:pPr lvl="1"/>
            <a:r>
              <a:rPr lang="de-CH" dirty="0" smtClean="0"/>
              <a:t>git commit -m "message"</a:t>
            </a:r>
          </a:p>
          <a:p>
            <a:r>
              <a:rPr lang="de-CH" dirty="0"/>
              <a:t>S</a:t>
            </a:r>
            <a:r>
              <a:rPr lang="de-CH" dirty="0" smtClean="0"/>
              <a:t>with back to master branch</a:t>
            </a:r>
            <a:endParaRPr lang="de-CH" dirty="0" smtClean="0"/>
          </a:p>
          <a:p>
            <a:pPr lvl="1"/>
            <a:r>
              <a:rPr lang="de-CH" dirty="0" smtClean="0"/>
              <a:t>git checkout master</a:t>
            </a:r>
          </a:p>
          <a:p>
            <a:r>
              <a:rPr lang="de-CH" dirty="0" smtClean="0"/>
              <a:t>Merge changes in branch experiment2 to master branch</a:t>
            </a:r>
          </a:p>
          <a:p>
            <a:pPr lvl="1"/>
            <a:r>
              <a:rPr lang="de-CH" dirty="0" smtClean="0"/>
              <a:t>git merge experiment2</a:t>
            </a:r>
          </a:p>
          <a:p>
            <a:r>
              <a:rPr lang="de-CH" dirty="0" smtClean="0"/>
              <a:t>Push changes to master branch to GitHub</a:t>
            </a:r>
          </a:p>
          <a:p>
            <a:pPr lvl="1"/>
            <a:r>
              <a:rPr lang="de-CH" dirty="0" smtClean="0"/>
              <a:t>git push</a:t>
            </a:r>
          </a:p>
          <a:p>
            <a:r>
              <a:rPr lang="de-CH" dirty="0" smtClean="0"/>
              <a:t>When done with branch, delete it</a:t>
            </a:r>
          </a:p>
          <a:p>
            <a:pPr lvl="1"/>
            <a:r>
              <a:rPr lang="de-CH" dirty="0" smtClean="0"/>
              <a:t>git branch -D experiment2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153" y="365125"/>
            <a:ext cx="6136089" cy="237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7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Branches &amp; commands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1620"/>
            <a:ext cx="10515600" cy="4645343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4" name="Rectangle 3"/>
          <p:cNvSpPr/>
          <p:nvPr/>
        </p:nvSpPr>
        <p:spPr>
          <a:xfrm>
            <a:off x="2364035" y="3724245"/>
            <a:ext cx="8614665" cy="2895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		        Master Branch</a:t>
            </a:r>
            <a:endParaRPr lang="de-CH" dirty="0"/>
          </a:p>
        </p:txBody>
      </p:sp>
      <p:sp>
        <p:nvSpPr>
          <p:cNvPr id="5" name="Rectangle 4"/>
          <p:cNvSpPr/>
          <p:nvPr/>
        </p:nvSpPr>
        <p:spPr>
          <a:xfrm rot="5400000">
            <a:off x="3362510" y="4299555"/>
            <a:ext cx="861060" cy="2895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3648260" y="4585305"/>
            <a:ext cx="2720340" cy="2895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Experimental Branch 1</a:t>
            </a:r>
            <a:endParaRPr lang="de-CH" dirty="0"/>
          </a:p>
        </p:txBody>
      </p:sp>
      <p:sp>
        <p:nvSpPr>
          <p:cNvPr id="7" name="Rectangle 6"/>
          <p:cNvSpPr/>
          <p:nvPr/>
        </p:nvSpPr>
        <p:spPr>
          <a:xfrm rot="5400000">
            <a:off x="6761030" y="3148935"/>
            <a:ext cx="861060" cy="28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Rectangle 7"/>
          <p:cNvSpPr/>
          <p:nvPr/>
        </p:nvSpPr>
        <p:spPr>
          <a:xfrm>
            <a:off x="7046780" y="2863185"/>
            <a:ext cx="2720340" cy="28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Experimental Branch 2</a:t>
            </a:r>
            <a:endParaRPr lang="de-CH" dirty="0"/>
          </a:p>
        </p:txBody>
      </p:sp>
      <p:sp>
        <p:nvSpPr>
          <p:cNvPr id="9" name="Rectangle 8"/>
          <p:cNvSpPr/>
          <p:nvPr/>
        </p:nvSpPr>
        <p:spPr>
          <a:xfrm rot="5400000">
            <a:off x="9336590" y="3004155"/>
            <a:ext cx="571500" cy="28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" name="Isosceles Triangle 9"/>
          <p:cNvSpPr/>
          <p:nvPr/>
        </p:nvSpPr>
        <p:spPr>
          <a:xfrm rot="5400000">
            <a:off x="10784390" y="3670904"/>
            <a:ext cx="777240" cy="38862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Box 10"/>
          <p:cNvSpPr txBox="1"/>
          <p:nvPr/>
        </p:nvSpPr>
        <p:spPr>
          <a:xfrm>
            <a:off x="3648260" y="5249885"/>
            <a:ext cx="2596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Edit files</a:t>
            </a:r>
          </a:p>
          <a:p>
            <a:r>
              <a:rPr lang="de-CH" dirty="0" smtClean="0"/>
              <a:t>git add -A</a:t>
            </a:r>
          </a:p>
          <a:p>
            <a:r>
              <a:rPr lang="de-CH" dirty="0" smtClean="0"/>
              <a:t>git commit –m "message"</a:t>
            </a:r>
            <a:endParaRPr lang="de-CH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158983" y="1476993"/>
            <a:ext cx="2596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Edit files</a:t>
            </a:r>
          </a:p>
          <a:p>
            <a:r>
              <a:rPr lang="de-CH" dirty="0" smtClean="0"/>
              <a:t>git add -A</a:t>
            </a:r>
          </a:p>
          <a:p>
            <a:r>
              <a:rPr lang="de-CH" dirty="0" smtClean="0"/>
              <a:t>git commit –m "message"</a:t>
            </a:r>
          </a:p>
        </p:txBody>
      </p:sp>
      <p:cxnSp>
        <p:nvCxnSpPr>
          <p:cNvPr id="16" name="Straight Arrow Connector 15"/>
          <p:cNvCxnSpPr>
            <a:stCxn id="11" idx="0"/>
            <a:endCxn id="6" idx="2"/>
          </p:cNvCxnSpPr>
          <p:nvPr/>
        </p:nvCxnSpPr>
        <p:spPr>
          <a:xfrm flipV="1">
            <a:off x="4946533" y="4874865"/>
            <a:ext cx="61897" cy="3750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8" idx="0"/>
          </p:cNvCxnSpPr>
          <p:nvPr/>
        </p:nvCxnSpPr>
        <p:spPr>
          <a:xfrm flipH="1">
            <a:off x="8406950" y="2400323"/>
            <a:ext cx="50306" cy="462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97135" y="3255673"/>
            <a:ext cx="1866900" cy="1219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GitHub repository created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9298490" y="3282284"/>
            <a:ext cx="647700" cy="2895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TextBox 24"/>
          <p:cNvSpPr txBox="1"/>
          <p:nvPr/>
        </p:nvSpPr>
        <p:spPr>
          <a:xfrm>
            <a:off x="6094790" y="3865214"/>
            <a:ext cx="7152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0" b="1" dirty="0" smtClean="0">
                <a:solidFill>
                  <a:srgbClr val="C00000"/>
                </a:solidFill>
              </a:rPr>
              <a:t>x</a:t>
            </a:r>
            <a:endParaRPr lang="de-CH" sz="9000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5004" y="3213608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/>
              <a:t>Time</a:t>
            </a:r>
            <a:endParaRPr lang="de-CH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rot="5400000" flipV="1">
            <a:off x="3325482" y="3139045"/>
            <a:ext cx="0" cy="487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372288" y="3558508"/>
            <a:ext cx="893828" cy="6134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V0.1</a:t>
            </a:r>
            <a:endParaRPr lang="de-CH" dirty="0"/>
          </a:p>
        </p:txBody>
      </p:sp>
      <p:sp>
        <p:nvSpPr>
          <p:cNvPr id="29" name="Oval 28"/>
          <p:cNvSpPr/>
          <p:nvPr/>
        </p:nvSpPr>
        <p:spPr>
          <a:xfrm>
            <a:off x="3310630" y="3558508"/>
            <a:ext cx="893828" cy="6134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V0.2</a:t>
            </a:r>
            <a:endParaRPr lang="de-CH" dirty="0"/>
          </a:p>
        </p:txBody>
      </p:sp>
      <p:sp>
        <p:nvSpPr>
          <p:cNvPr id="30" name="Oval 29"/>
          <p:cNvSpPr/>
          <p:nvPr/>
        </p:nvSpPr>
        <p:spPr>
          <a:xfrm>
            <a:off x="6759886" y="3572479"/>
            <a:ext cx="893828" cy="6134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V0.3</a:t>
            </a:r>
            <a:endParaRPr lang="de-CH" dirty="0"/>
          </a:p>
        </p:txBody>
      </p:sp>
      <p:sp>
        <p:nvSpPr>
          <p:cNvPr id="31" name="Oval 30"/>
          <p:cNvSpPr/>
          <p:nvPr/>
        </p:nvSpPr>
        <p:spPr>
          <a:xfrm>
            <a:off x="9175426" y="3558508"/>
            <a:ext cx="893828" cy="6134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V0.4</a:t>
            </a:r>
            <a:endParaRPr lang="de-CH" dirty="0"/>
          </a:p>
        </p:txBody>
      </p:sp>
      <p:sp>
        <p:nvSpPr>
          <p:cNvPr id="36" name="TextBox 35"/>
          <p:cNvSpPr txBox="1"/>
          <p:nvPr/>
        </p:nvSpPr>
        <p:spPr>
          <a:xfrm rot="20291172">
            <a:off x="1919958" y="4571620"/>
            <a:ext cx="162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git branch exp1</a:t>
            </a:r>
            <a:endParaRPr lang="de-CH" dirty="0"/>
          </a:p>
        </p:txBody>
      </p:sp>
      <p:sp>
        <p:nvSpPr>
          <p:cNvPr id="37" name="TextBox 36"/>
          <p:cNvSpPr txBox="1"/>
          <p:nvPr/>
        </p:nvSpPr>
        <p:spPr>
          <a:xfrm rot="1275549">
            <a:off x="5388117" y="2767120"/>
            <a:ext cx="162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git branch exp2</a:t>
            </a:r>
            <a:endParaRPr lang="de-CH" dirty="0"/>
          </a:p>
        </p:txBody>
      </p:sp>
      <p:sp>
        <p:nvSpPr>
          <p:cNvPr id="38" name="TextBox 37"/>
          <p:cNvSpPr txBox="1"/>
          <p:nvPr/>
        </p:nvSpPr>
        <p:spPr>
          <a:xfrm rot="1275549">
            <a:off x="5472556" y="2034032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git checkout exp2</a:t>
            </a:r>
            <a:endParaRPr lang="de-CH" dirty="0"/>
          </a:p>
        </p:txBody>
      </p:sp>
      <p:sp>
        <p:nvSpPr>
          <p:cNvPr id="39" name="TextBox 38"/>
          <p:cNvSpPr txBox="1"/>
          <p:nvPr/>
        </p:nvSpPr>
        <p:spPr>
          <a:xfrm rot="19817423">
            <a:off x="9435357" y="190050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git checkout master</a:t>
            </a:r>
            <a:endParaRPr lang="de-CH" dirty="0"/>
          </a:p>
        </p:txBody>
      </p:sp>
      <p:sp>
        <p:nvSpPr>
          <p:cNvPr id="40" name="TextBox 39"/>
          <p:cNvSpPr txBox="1"/>
          <p:nvPr/>
        </p:nvSpPr>
        <p:spPr>
          <a:xfrm rot="19817423">
            <a:off x="9956127" y="2274056"/>
            <a:ext cx="1894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git merge exp2</a:t>
            </a:r>
          </a:p>
          <a:p>
            <a:r>
              <a:rPr lang="de-CH" dirty="0" smtClean="0"/>
              <a:t>git push</a:t>
            </a:r>
          </a:p>
          <a:p>
            <a:r>
              <a:rPr lang="de-CH" dirty="0" smtClean="0"/>
              <a:t>git branch -D exp2</a:t>
            </a:r>
            <a:endParaRPr lang="de-CH" dirty="0"/>
          </a:p>
        </p:txBody>
      </p:sp>
      <p:sp>
        <p:nvSpPr>
          <p:cNvPr id="43" name="TextBox 42"/>
          <p:cNvSpPr txBox="1"/>
          <p:nvPr/>
        </p:nvSpPr>
        <p:spPr>
          <a:xfrm rot="20291172">
            <a:off x="1864283" y="5028337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git checkout exp1</a:t>
            </a:r>
            <a:endParaRPr lang="de-CH" dirty="0"/>
          </a:p>
        </p:txBody>
      </p:sp>
      <p:sp>
        <p:nvSpPr>
          <p:cNvPr id="44" name="TextBox 43"/>
          <p:cNvSpPr txBox="1"/>
          <p:nvPr/>
        </p:nvSpPr>
        <p:spPr>
          <a:xfrm rot="20291172">
            <a:off x="6363774" y="537077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git checkout master</a:t>
            </a:r>
            <a:endParaRPr lang="de-CH" dirty="0"/>
          </a:p>
        </p:txBody>
      </p:sp>
      <p:sp>
        <p:nvSpPr>
          <p:cNvPr id="45" name="TextBox 44"/>
          <p:cNvSpPr txBox="1"/>
          <p:nvPr/>
        </p:nvSpPr>
        <p:spPr>
          <a:xfrm rot="20291172">
            <a:off x="6701795" y="4293538"/>
            <a:ext cx="1894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C00000"/>
                </a:solidFill>
              </a:rPr>
              <a:t>DO NOT MERGE!</a:t>
            </a:r>
          </a:p>
          <a:p>
            <a:r>
              <a:rPr lang="de-CH" dirty="0" smtClean="0">
                <a:solidFill>
                  <a:srgbClr val="C00000"/>
                </a:solidFill>
              </a:rPr>
              <a:t>DO NOT PUSH!</a:t>
            </a:r>
          </a:p>
          <a:p>
            <a:r>
              <a:rPr lang="de-CH" dirty="0" smtClean="0"/>
              <a:t>git branch -D exp1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489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Lets do stuff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Make a repository on GitHub</a:t>
            </a:r>
          </a:p>
          <a:p>
            <a:r>
              <a:rPr lang="de-CH" dirty="0" smtClean="0"/>
              <a:t>Write some code</a:t>
            </a:r>
          </a:p>
          <a:p>
            <a:r>
              <a:rPr lang="de-CH" dirty="0" smtClean="0"/>
              <a:t>Upload code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693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Git: Essential Commands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63638" cy="4490869"/>
          </a:xfrm>
        </p:spPr>
        <p:txBody>
          <a:bodyPr>
            <a:normAutofit fontScale="70000" lnSpcReduction="20000"/>
          </a:bodyPr>
          <a:lstStyle/>
          <a:p>
            <a:r>
              <a:rPr lang="de-CH" dirty="0" smtClean="0"/>
              <a:t>git clone URL/to/repository.git</a:t>
            </a:r>
          </a:p>
          <a:p>
            <a:pPr lvl="1"/>
            <a:r>
              <a:rPr lang="de-CH" dirty="0" smtClean="0"/>
              <a:t>Downloads the online repository to local hard drive</a:t>
            </a:r>
          </a:p>
          <a:p>
            <a:r>
              <a:rPr lang="de-CH" dirty="0" smtClean="0"/>
              <a:t>git status</a:t>
            </a:r>
          </a:p>
          <a:p>
            <a:pPr lvl="1"/>
            <a:r>
              <a:rPr lang="de-CH" dirty="0" smtClean="0"/>
              <a:t>Reports status of current repository (local vs remote).</a:t>
            </a:r>
          </a:p>
          <a:p>
            <a:r>
              <a:rPr lang="de-CH" dirty="0" smtClean="0"/>
              <a:t>git add filename</a:t>
            </a:r>
          </a:p>
          <a:p>
            <a:pPr lvl="1"/>
            <a:r>
              <a:rPr lang="de-CH" dirty="0" smtClean="0"/>
              <a:t>Indexes the one file specified</a:t>
            </a:r>
          </a:p>
          <a:p>
            <a:pPr lvl="1"/>
            <a:r>
              <a:rPr lang="de-CH" dirty="0" smtClean="0"/>
              <a:t>git add </a:t>
            </a:r>
            <a:r>
              <a:rPr lang="de-CH" dirty="0"/>
              <a:t>-</a:t>
            </a:r>
            <a:r>
              <a:rPr lang="de-CH" dirty="0" smtClean="0"/>
              <a:t>A</a:t>
            </a:r>
          </a:p>
          <a:p>
            <a:pPr lvl="2"/>
            <a:r>
              <a:rPr lang="de-CH" dirty="0" smtClean="0"/>
              <a:t>Adds all files to the index</a:t>
            </a:r>
          </a:p>
          <a:p>
            <a:r>
              <a:rPr lang="de-CH" dirty="0" smtClean="0"/>
              <a:t>git commit -m "Added file: filename"</a:t>
            </a:r>
          </a:p>
          <a:p>
            <a:pPr lvl="1"/>
            <a:r>
              <a:rPr lang="de-CH" dirty="0" smtClean="0"/>
              <a:t>Saves changes to indexed files, and logs a note</a:t>
            </a:r>
          </a:p>
          <a:p>
            <a:r>
              <a:rPr lang="de-CH" dirty="0" smtClean="0"/>
              <a:t>git pull</a:t>
            </a:r>
          </a:p>
          <a:p>
            <a:pPr lvl="1"/>
            <a:r>
              <a:rPr lang="de-CH" dirty="0" smtClean="0"/>
              <a:t>git fetch + git merge</a:t>
            </a:r>
          </a:p>
          <a:p>
            <a:pPr lvl="1"/>
            <a:r>
              <a:rPr lang="de-CH" dirty="0" smtClean="0"/>
              <a:t>Downloads files from online repository and merges them with local files</a:t>
            </a:r>
          </a:p>
          <a:p>
            <a:r>
              <a:rPr lang="de-CH" dirty="0"/>
              <a:t>g</a:t>
            </a:r>
            <a:r>
              <a:rPr lang="de-CH" dirty="0" smtClean="0"/>
              <a:t>it push</a:t>
            </a:r>
          </a:p>
          <a:p>
            <a:pPr lvl="1"/>
            <a:r>
              <a:rPr lang="de-CH" dirty="0" smtClean="0"/>
              <a:t>Pushes the commited files to github</a:t>
            </a:r>
          </a:p>
          <a:p>
            <a:endParaRPr lang="de-CH" dirty="0" smtClean="0"/>
          </a:p>
          <a:p>
            <a:endParaRPr lang="de-CH" dirty="0" smtClean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581" y="1490584"/>
            <a:ext cx="5330757" cy="437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61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Additional Commands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92132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log --all --decorate --</a:t>
            </a:r>
            <a:r>
              <a:rPr lang="en-US" dirty="0" err="1" smtClean="0"/>
              <a:t>oneline</a:t>
            </a:r>
            <a:r>
              <a:rPr lang="en-US" dirty="0" smtClean="0"/>
              <a:t> –graph</a:t>
            </a:r>
          </a:p>
          <a:p>
            <a:r>
              <a:rPr lang="de-CH" dirty="0" smtClean="0"/>
              <a:t>git push --all -u</a:t>
            </a:r>
          </a:p>
          <a:p>
            <a:r>
              <a:rPr lang="de-CH" dirty="0" smtClean="0"/>
              <a:t>git push origin master</a:t>
            </a:r>
          </a:p>
          <a:p>
            <a:r>
              <a:rPr lang="de-CH" dirty="0" smtClean="0"/>
              <a:t>git push origin experiment2</a:t>
            </a:r>
          </a:p>
          <a:p>
            <a:r>
              <a:rPr lang="de-CH" dirty="0" smtClean="0"/>
              <a:t>git rebase</a:t>
            </a:r>
          </a:p>
        </p:txBody>
      </p:sp>
    </p:spTree>
    <p:extLst>
      <p:ext uri="{BB962C8B-B14F-4D97-AF65-F5344CB8AC3E}">
        <p14:creationId xmlns:p14="http://schemas.microsoft.com/office/powerpoint/2010/main" val="36940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Outline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Different repositories for different datatypes</a:t>
            </a:r>
          </a:p>
          <a:p>
            <a:r>
              <a:rPr lang="de-CH" dirty="0" smtClean="0"/>
              <a:t>GitHub</a:t>
            </a:r>
          </a:p>
          <a:p>
            <a:r>
              <a:rPr lang="de-CH" dirty="0" smtClean="0"/>
              <a:t>Git</a:t>
            </a:r>
          </a:p>
          <a:p>
            <a:r>
              <a:rPr lang="de-CH" dirty="0" smtClean="0"/>
              <a:t>Learn Git commands</a:t>
            </a:r>
          </a:p>
          <a:p>
            <a:r>
              <a:rPr lang="de-CH" dirty="0" smtClean="0"/>
              <a:t>Learn about source control</a:t>
            </a:r>
          </a:p>
          <a:p>
            <a:r>
              <a:rPr lang="de-CH" dirty="0" smtClean="0"/>
              <a:t>Make our own repository and upload files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8091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Data Types and Repositories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CH" dirty="0" smtClean="0"/>
              <a:t>Assembled genome sequences</a:t>
            </a:r>
          </a:p>
          <a:p>
            <a:pPr lvl="1"/>
            <a:r>
              <a:rPr lang="de-CH" dirty="0" smtClean="0"/>
              <a:t>NCBI</a:t>
            </a:r>
          </a:p>
          <a:p>
            <a:pPr lvl="1"/>
            <a:r>
              <a:rPr lang="de-CH" dirty="0" smtClean="0"/>
              <a:t>Ensembl</a:t>
            </a:r>
          </a:p>
          <a:p>
            <a:r>
              <a:rPr lang="de-CH" dirty="0" smtClean="0"/>
              <a:t>SNP data</a:t>
            </a:r>
          </a:p>
          <a:p>
            <a:pPr lvl="1"/>
            <a:r>
              <a:rPr lang="de-CH" dirty="0" smtClean="0"/>
              <a:t>European Variant Archive (EVA)</a:t>
            </a:r>
          </a:p>
          <a:p>
            <a:r>
              <a:rPr lang="de-CH" dirty="0" smtClean="0"/>
              <a:t>DNAseq or RNAseq</a:t>
            </a:r>
          </a:p>
          <a:p>
            <a:pPr lvl="1"/>
            <a:r>
              <a:rPr lang="de-CH" dirty="0" smtClean="0"/>
              <a:t>Short Read Archive (SRA)</a:t>
            </a:r>
          </a:p>
          <a:p>
            <a:pPr lvl="1"/>
            <a:r>
              <a:rPr lang="de-CH" dirty="0" smtClean="0"/>
              <a:t>European Nucleotide Archive (ENA)</a:t>
            </a:r>
          </a:p>
          <a:p>
            <a:r>
              <a:rPr lang="de-CH" dirty="0" smtClean="0"/>
              <a:t>miRNA's</a:t>
            </a:r>
          </a:p>
          <a:p>
            <a:pPr lvl="1"/>
            <a:r>
              <a:rPr lang="de-CH" dirty="0" smtClean="0"/>
              <a:t>miRBase</a:t>
            </a:r>
          </a:p>
          <a:p>
            <a:r>
              <a:rPr lang="de-CH" dirty="0" smtClean="0"/>
              <a:t>Phlogenies and sequence alignments</a:t>
            </a:r>
          </a:p>
          <a:p>
            <a:pPr lvl="1"/>
            <a:r>
              <a:rPr lang="de-CH" dirty="0" smtClean="0"/>
              <a:t>TreeBASE</a:t>
            </a:r>
          </a:p>
          <a:p>
            <a:r>
              <a:rPr lang="de-CH" dirty="0" smtClean="0"/>
              <a:t>Scripts, programs, documents</a:t>
            </a:r>
          </a:p>
          <a:p>
            <a:pPr lvl="1"/>
            <a:r>
              <a:rPr lang="de-CH" dirty="0" smtClean="0"/>
              <a:t>GitHub</a:t>
            </a:r>
          </a:p>
          <a:p>
            <a:r>
              <a:rPr lang="de-CH" dirty="0" smtClean="0"/>
              <a:t>Others:</a:t>
            </a:r>
          </a:p>
          <a:p>
            <a:pPr lvl="1"/>
            <a:r>
              <a:rPr lang="de-CH" dirty="0" smtClean="0"/>
              <a:t>Dryad</a:t>
            </a:r>
          </a:p>
          <a:p>
            <a:endParaRPr lang="de-CH" dirty="0" smtClean="0"/>
          </a:p>
          <a:p>
            <a:pPr lvl="1"/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14" y="1492732"/>
            <a:ext cx="1268627" cy="12686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941" y="1749425"/>
            <a:ext cx="2075309" cy="671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7580" y="2730259"/>
            <a:ext cx="3175686" cy="3320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8324" y="3174266"/>
            <a:ext cx="1729303" cy="5513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2990" y="3588619"/>
            <a:ext cx="1037654" cy="6619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8665" y="4250571"/>
            <a:ext cx="3031525" cy="626710"/>
          </a:xfrm>
          <a:prstGeom prst="rect">
            <a:avLst/>
          </a:prstGeom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329" y="4701954"/>
            <a:ext cx="1847336" cy="9698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664" y="5197777"/>
            <a:ext cx="1393517" cy="77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0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03" y="-64260"/>
            <a:ext cx="4088330" cy="2146373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2234513"/>
            <a:ext cx="10515600" cy="4094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GitHub is a code hosting platform for version control using Git.</a:t>
            </a:r>
          </a:p>
          <a:p>
            <a:r>
              <a:rPr lang="de-CH" dirty="0" smtClean="0"/>
              <a:t>Before using Git you should make an account on github.com</a:t>
            </a:r>
          </a:p>
          <a:p>
            <a:endParaRPr lang="de-CH" dirty="0"/>
          </a:p>
          <a:p>
            <a:r>
              <a:rPr lang="de-CH" b="1" dirty="0" smtClean="0"/>
              <a:t>Git</a:t>
            </a:r>
            <a:r>
              <a:rPr lang="de-CH" dirty="0" smtClean="0"/>
              <a:t> is the program to interact with GitHub.</a:t>
            </a:r>
          </a:p>
          <a:p>
            <a:pPr lvl="1"/>
            <a:r>
              <a:rPr lang="de-CH" dirty="0" smtClean="0"/>
              <a:t>Git synchronizes local directories with remote repositories</a:t>
            </a:r>
          </a:p>
          <a:p>
            <a:pPr lvl="1"/>
            <a:r>
              <a:rPr lang="de-CH" dirty="0" smtClean="0"/>
              <a:t>Git is a version control system</a:t>
            </a:r>
          </a:p>
          <a:p>
            <a:pPr lvl="1"/>
            <a:r>
              <a:rPr lang="de-CH" dirty="0" smtClean="0"/>
              <a:t>Download and install </a:t>
            </a:r>
            <a:r>
              <a:rPr lang="de-CH" b="1" dirty="0" smtClean="0"/>
              <a:t>Git</a:t>
            </a:r>
            <a:r>
              <a:rPr lang="de-CH" dirty="0" smtClean="0"/>
              <a:t>:</a:t>
            </a:r>
          </a:p>
          <a:p>
            <a:pPr lvl="2"/>
            <a:r>
              <a:rPr lang="de-CH" dirty="0" smtClean="0">
                <a:hlinkClick r:id="rId3"/>
              </a:rPr>
              <a:t>https://git-scm.com/downloads</a:t>
            </a:r>
            <a:endParaRPr lang="de-CH" dirty="0" smtClean="0"/>
          </a:p>
          <a:p>
            <a:pPr lvl="1"/>
            <a:endParaRPr lang="de-CH" dirty="0" smtClean="0"/>
          </a:p>
          <a:p>
            <a:r>
              <a:rPr lang="de-CH" dirty="0" smtClean="0"/>
              <a:t>A repository is storage space </a:t>
            </a:r>
            <a:r>
              <a:rPr lang="de-CH" dirty="0" smtClean="0"/>
              <a:t>(local or remote) </a:t>
            </a:r>
            <a:r>
              <a:rPr lang="de-CH" dirty="0" smtClean="0"/>
              <a:t>for your project files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8" name="Rectangle 7"/>
          <p:cNvSpPr/>
          <p:nvPr/>
        </p:nvSpPr>
        <p:spPr>
          <a:xfrm>
            <a:off x="1463137" y="1673225"/>
            <a:ext cx="1053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/>
              <a:t>(Octocat)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736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263" y="1324928"/>
            <a:ext cx="7404982" cy="51242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What is Git?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946514" cy="4351338"/>
          </a:xfrm>
        </p:spPr>
        <p:txBody>
          <a:bodyPr/>
          <a:lstStyle/>
          <a:p>
            <a:r>
              <a:rPr lang="de-CH" dirty="0" smtClean="0"/>
              <a:t>Git can coordinate changes implemented by several people working on the same files at the same time</a:t>
            </a:r>
          </a:p>
          <a:p>
            <a:r>
              <a:rPr lang="de-CH" dirty="0" smtClean="0"/>
              <a:t>git pull</a:t>
            </a:r>
          </a:p>
          <a:p>
            <a:r>
              <a:rPr lang="de-CH" dirty="0" smtClean="0"/>
              <a:t>git add</a:t>
            </a:r>
          </a:p>
          <a:p>
            <a:r>
              <a:rPr lang="de-CH" dirty="0" smtClean="0"/>
              <a:t>git commit</a:t>
            </a:r>
          </a:p>
          <a:p>
            <a:r>
              <a:rPr lang="de-CH" dirty="0" smtClean="0"/>
              <a:t>git push</a:t>
            </a:r>
            <a:endParaRPr lang="de-CH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0" y="6705600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7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1" y="1660207"/>
            <a:ext cx="6973456" cy="4015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34645"/>
            <a:ext cx="10515600" cy="1325563"/>
          </a:xfrm>
        </p:spPr>
        <p:txBody>
          <a:bodyPr/>
          <a:lstStyle/>
          <a:p>
            <a:r>
              <a:rPr lang="de-CH" dirty="0" smtClean="0"/>
              <a:t>Git: Essential Commands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825625"/>
            <a:ext cx="5763638" cy="4490869"/>
          </a:xfrm>
        </p:spPr>
        <p:txBody>
          <a:bodyPr>
            <a:normAutofit fontScale="62500" lnSpcReduction="20000"/>
          </a:bodyPr>
          <a:lstStyle/>
          <a:p>
            <a:r>
              <a:rPr lang="de-CH" dirty="0" smtClean="0"/>
              <a:t>git clone URL/to/repository.git</a:t>
            </a:r>
          </a:p>
          <a:p>
            <a:pPr lvl="1"/>
            <a:r>
              <a:rPr lang="de-CH" dirty="0" smtClean="0"/>
              <a:t>Downloads the online repository to local hard drive</a:t>
            </a:r>
          </a:p>
          <a:p>
            <a:r>
              <a:rPr lang="de-CH" dirty="0" smtClean="0"/>
              <a:t>git status</a:t>
            </a:r>
          </a:p>
          <a:p>
            <a:pPr lvl="1"/>
            <a:r>
              <a:rPr lang="de-CH" dirty="0" smtClean="0"/>
              <a:t>Reports status of current repository</a:t>
            </a:r>
          </a:p>
          <a:p>
            <a:pPr lvl="1"/>
            <a:r>
              <a:rPr lang="de-CH" dirty="0" smtClean="0"/>
              <a:t>Can help resolve conflicts</a:t>
            </a:r>
          </a:p>
          <a:p>
            <a:r>
              <a:rPr lang="de-CH" dirty="0" smtClean="0"/>
              <a:t>git add filename</a:t>
            </a:r>
          </a:p>
          <a:p>
            <a:pPr lvl="1"/>
            <a:r>
              <a:rPr lang="de-CH" dirty="0" smtClean="0"/>
              <a:t>Indexes the one file specified</a:t>
            </a:r>
          </a:p>
          <a:p>
            <a:pPr lvl="1"/>
            <a:r>
              <a:rPr lang="de-CH" dirty="0" smtClean="0"/>
              <a:t>git add </a:t>
            </a:r>
            <a:r>
              <a:rPr lang="de-CH" dirty="0"/>
              <a:t>-</a:t>
            </a:r>
            <a:r>
              <a:rPr lang="de-CH" dirty="0" smtClean="0"/>
              <a:t>A</a:t>
            </a:r>
          </a:p>
          <a:p>
            <a:pPr lvl="2"/>
            <a:r>
              <a:rPr lang="de-CH" dirty="0" smtClean="0"/>
              <a:t>Adds all files to the index</a:t>
            </a:r>
          </a:p>
          <a:p>
            <a:r>
              <a:rPr lang="de-CH" dirty="0" smtClean="0"/>
              <a:t>git commit -m "Added file: filename"</a:t>
            </a:r>
          </a:p>
          <a:p>
            <a:pPr lvl="1"/>
            <a:r>
              <a:rPr lang="de-CH" dirty="0" smtClean="0"/>
              <a:t>Saves changes to indexed files to local repository</a:t>
            </a:r>
          </a:p>
          <a:p>
            <a:pPr lvl="1"/>
            <a:r>
              <a:rPr lang="de-CH" dirty="0" smtClean="0"/>
              <a:t>logs a note about what was done</a:t>
            </a:r>
          </a:p>
          <a:p>
            <a:r>
              <a:rPr lang="de-CH" dirty="0" smtClean="0"/>
              <a:t>git pull</a:t>
            </a:r>
          </a:p>
          <a:p>
            <a:pPr lvl="1"/>
            <a:r>
              <a:rPr lang="de-CH" dirty="0" smtClean="0"/>
              <a:t>git fetch + git merge</a:t>
            </a:r>
          </a:p>
          <a:p>
            <a:pPr lvl="1"/>
            <a:r>
              <a:rPr lang="de-CH" dirty="0" smtClean="0"/>
              <a:t>Downloads files from online repository and merges them with local files</a:t>
            </a:r>
          </a:p>
          <a:p>
            <a:r>
              <a:rPr lang="de-CH" dirty="0"/>
              <a:t>g</a:t>
            </a:r>
            <a:r>
              <a:rPr lang="de-CH" dirty="0" smtClean="0"/>
              <a:t>it push</a:t>
            </a:r>
          </a:p>
          <a:p>
            <a:pPr lvl="1"/>
            <a:r>
              <a:rPr lang="de-CH" dirty="0" smtClean="0"/>
              <a:t>Pushes the commited files to github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562601" y="1613386"/>
            <a:ext cx="1747684" cy="61205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GitHub online Repository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452397" y="1613386"/>
            <a:ext cx="1747684" cy="61205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GitHub online Repository</a:t>
            </a:r>
            <a:endParaRPr lang="de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91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Simple command workflow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To upload files to GitHub once and forget about them</a:t>
            </a:r>
          </a:p>
          <a:p>
            <a:r>
              <a:rPr lang="de-CH" b="1" dirty="0" smtClean="0"/>
              <a:t>First create the repository on GitHub (on the website)</a:t>
            </a:r>
          </a:p>
          <a:p>
            <a:r>
              <a:rPr lang="de-CH" dirty="0" smtClean="0"/>
              <a:t>Then clone the repository to the local hard drive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90" y="4001294"/>
            <a:ext cx="11911619" cy="164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891"/>
            <a:ext cx="10515600" cy="1325563"/>
          </a:xfrm>
        </p:spPr>
        <p:txBody>
          <a:bodyPr/>
          <a:lstStyle/>
          <a:p>
            <a:r>
              <a:rPr lang="de-CH" dirty="0" smtClean="0"/>
              <a:t>Source control workflow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8266"/>
            <a:ext cx="10515600" cy="1057164"/>
          </a:xfrm>
        </p:spPr>
        <p:txBody>
          <a:bodyPr>
            <a:normAutofit fontScale="92500"/>
          </a:bodyPr>
          <a:lstStyle/>
          <a:p>
            <a:r>
              <a:rPr lang="de-CH" dirty="0" smtClean="0"/>
              <a:t>Assume repository is already created and cloned to the local hard drive</a:t>
            </a:r>
          </a:p>
          <a:p>
            <a:r>
              <a:rPr lang="de-CH" dirty="0" smtClean="0"/>
              <a:t>Multiple people are working on the same files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7" y="2703309"/>
            <a:ext cx="11967963" cy="398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5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165" y="-9554"/>
            <a:ext cx="10515600" cy="1325563"/>
          </a:xfrm>
        </p:spPr>
        <p:txBody>
          <a:bodyPr/>
          <a:lstStyle/>
          <a:p>
            <a:r>
              <a:rPr lang="de-CH" dirty="0" smtClean="0"/>
              <a:t>Branches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824" y="1089660"/>
            <a:ext cx="10870185" cy="4645343"/>
          </a:xfrm>
        </p:spPr>
        <p:txBody>
          <a:bodyPr/>
          <a:lstStyle/>
          <a:p>
            <a:r>
              <a:rPr lang="de-CH" dirty="0" smtClean="0"/>
              <a:t>Branch</a:t>
            </a:r>
          </a:p>
          <a:p>
            <a:pPr lvl="1"/>
            <a:r>
              <a:rPr lang="de-CH" dirty="0" smtClean="0"/>
              <a:t>Copy of another branch that can be changed independently of the source branch</a:t>
            </a:r>
          </a:p>
          <a:p>
            <a:r>
              <a:rPr lang="de-CH" dirty="0" smtClean="0"/>
              <a:t>One repository can be split into multiple branches</a:t>
            </a:r>
          </a:p>
          <a:p>
            <a:r>
              <a:rPr lang="de-CH" dirty="0" smtClean="0"/>
              <a:t>Previous workflows are applied to each branch</a:t>
            </a:r>
            <a:endParaRPr lang="de-CH" dirty="0"/>
          </a:p>
        </p:txBody>
      </p:sp>
      <p:sp>
        <p:nvSpPr>
          <p:cNvPr id="4" name="Rectangle 3"/>
          <p:cNvSpPr/>
          <p:nvPr/>
        </p:nvSpPr>
        <p:spPr>
          <a:xfrm>
            <a:off x="2705100" y="4813965"/>
            <a:ext cx="8614665" cy="2895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		        Master Branch</a:t>
            </a:r>
            <a:endParaRPr lang="de-CH" dirty="0"/>
          </a:p>
        </p:txBody>
      </p:sp>
      <p:sp>
        <p:nvSpPr>
          <p:cNvPr id="5" name="Rectangle 4"/>
          <p:cNvSpPr/>
          <p:nvPr/>
        </p:nvSpPr>
        <p:spPr>
          <a:xfrm rot="5400000">
            <a:off x="3703575" y="5389275"/>
            <a:ext cx="861060" cy="2895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3989325" y="5675025"/>
            <a:ext cx="2720340" cy="2895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Experimental Branch 1</a:t>
            </a:r>
            <a:endParaRPr lang="de-CH" dirty="0"/>
          </a:p>
        </p:txBody>
      </p:sp>
      <p:sp>
        <p:nvSpPr>
          <p:cNvPr id="7" name="Rectangle 6"/>
          <p:cNvSpPr/>
          <p:nvPr/>
        </p:nvSpPr>
        <p:spPr>
          <a:xfrm rot="5400000">
            <a:off x="7102095" y="4238655"/>
            <a:ext cx="861060" cy="28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Rectangle 7"/>
          <p:cNvSpPr/>
          <p:nvPr/>
        </p:nvSpPr>
        <p:spPr>
          <a:xfrm>
            <a:off x="7387845" y="3952905"/>
            <a:ext cx="2720340" cy="28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Experimental Branch 2</a:t>
            </a:r>
            <a:endParaRPr lang="de-CH" dirty="0"/>
          </a:p>
        </p:txBody>
      </p:sp>
      <p:sp>
        <p:nvSpPr>
          <p:cNvPr id="9" name="Rectangle 8"/>
          <p:cNvSpPr/>
          <p:nvPr/>
        </p:nvSpPr>
        <p:spPr>
          <a:xfrm rot="5400000">
            <a:off x="9677655" y="4093875"/>
            <a:ext cx="571500" cy="28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" name="Isosceles Triangle 9"/>
          <p:cNvSpPr/>
          <p:nvPr/>
        </p:nvSpPr>
        <p:spPr>
          <a:xfrm rot="5400000">
            <a:off x="11125455" y="4760624"/>
            <a:ext cx="777240" cy="38862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Box 10"/>
          <p:cNvSpPr txBox="1"/>
          <p:nvPr/>
        </p:nvSpPr>
        <p:spPr>
          <a:xfrm>
            <a:off x="4415072" y="6464885"/>
            <a:ext cx="186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Failed experiment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7609562" y="3095893"/>
            <a:ext cx="22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Successful experiment</a:t>
            </a:r>
            <a:endParaRPr lang="de-CH" dirty="0"/>
          </a:p>
        </p:txBody>
      </p:sp>
      <p:cxnSp>
        <p:nvCxnSpPr>
          <p:cNvPr id="16" name="Straight Arrow Connector 15"/>
          <p:cNvCxnSpPr>
            <a:endCxn id="6" idx="2"/>
          </p:cNvCxnSpPr>
          <p:nvPr/>
        </p:nvCxnSpPr>
        <p:spPr>
          <a:xfrm flipV="1">
            <a:off x="5349495" y="5964585"/>
            <a:ext cx="0" cy="487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8" idx="0"/>
          </p:cNvCxnSpPr>
          <p:nvPr/>
        </p:nvCxnSpPr>
        <p:spPr>
          <a:xfrm>
            <a:off x="8748015" y="3465225"/>
            <a:ext cx="0" cy="487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38200" y="4345393"/>
            <a:ext cx="1866900" cy="1219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GitHub repository created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9639555" y="4372004"/>
            <a:ext cx="647700" cy="2895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TextBox 24"/>
          <p:cNvSpPr txBox="1"/>
          <p:nvPr/>
        </p:nvSpPr>
        <p:spPr>
          <a:xfrm>
            <a:off x="6435855" y="4954934"/>
            <a:ext cx="7152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0" b="1" dirty="0" smtClean="0">
                <a:solidFill>
                  <a:srgbClr val="C00000"/>
                </a:solidFill>
              </a:rPr>
              <a:t>x</a:t>
            </a:r>
            <a:endParaRPr lang="de-CH" sz="9000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26069" y="4303328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/>
              <a:t>Time</a:t>
            </a:r>
            <a:endParaRPr lang="de-CH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rot="5400000" flipV="1">
            <a:off x="3666547" y="4228765"/>
            <a:ext cx="0" cy="487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713353" y="4648228"/>
            <a:ext cx="893828" cy="6134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V0.1</a:t>
            </a:r>
            <a:endParaRPr lang="de-CH" dirty="0"/>
          </a:p>
        </p:txBody>
      </p:sp>
      <p:sp>
        <p:nvSpPr>
          <p:cNvPr id="29" name="Oval 28"/>
          <p:cNvSpPr/>
          <p:nvPr/>
        </p:nvSpPr>
        <p:spPr>
          <a:xfrm>
            <a:off x="3651695" y="4648228"/>
            <a:ext cx="893828" cy="6134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V0.2</a:t>
            </a:r>
            <a:endParaRPr lang="de-CH" dirty="0"/>
          </a:p>
        </p:txBody>
      </p:sp>
      <p:sp>
        <p:nvSpPr>
          <p:cNvPr id="30" name="Oval 29"/>
          <p:cNvSpPr/>
          <p:nvPr/>
        </p:nvSpPr>
        <p:spPr>
          <a:xfrm>
            <a:off x="7100951" y="4662199"/>
            <a:ext cx="893828" cy="6134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V0.3</a:t>
            </a:r>
            <a:endParaRPr lang="de-CH" dirty="0"/>
          </a:p>
        </p:txBody>
      </p:sp>
      <p:sp>
        <p:nvSpPr>
          <p:cNvPr id="31" name="Oval 30"/>
          <p:cNvSpPr/>
          <p:nvPr/>
        </p:nvSpPr>
        <p:spPr>
          <a:xfrm>
            <a:off x="9516491" y="4648228"/>
            <a:ext cx="893828" cy="6134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V0.4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4098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722</Words>
  <Application>Microsoft Office PowerPoint</Application>
  <PresentationFormat>Widescreen</PresentationFormat>
  <Paragraphs>185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Code and Data repositories</vt:lpstr>
      <vt:lpstr>Outline</vt:lpstr>
      <vt:lpstr>Data Types and Repositories</vt:lpstr>
      <vt:lpstr>PowerPoint Presentation</vt:lpstr>
      <vt:lpstr>What is Git?</vt:lpstr>
      <vt:lpstr>Git: Essential Commands</vt:lpstr>
      <vt:lpstr>Simple command workflow</vt:lpstr>
      <vt:lpstr>Source control workflow</vt:lpstr>
      <vt:lpstr>Branches</vt:lpstr>
      <vt:lpstr>Branches</vt:lpstr>
      <vt:lpstr>Branch Commands</vt:lpstr>
      <vt:lpstr>Branches &amp; commands</vt:lpstr>
      <vt:lpstr>Lets do stuff</vt:lpstr>
      <vt:lpstr>PowerPoint Presentation</vt:lpstr>
      <vt:lpstr>Git: Essential Commands</vt:lpstr>
      <vt:lpstr>Additional Commands</vt:lpstr>
    </vt:vector>
  </TitlesOfParts>
  <Company>VETSUISSE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CAMPUS\mason</dc:creator>
  <cp:lastModifiedBy>CAMPUS\mason</cp:lastModifiedBy>
  <cp:revision>62</cp:revision>
  <dcterms:created xsi:type="dcterms:W3CDTF">2018-10-19T08:35:23Z</dcterms:created>
  <dcterms:modified xsi:type="dcterms:W3CDTF">2018-10-23T14:32:41Z</dcterms:modified>
</cp:coreProperties>
</file>