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Faustina" charset="1" panose="00000500000000000000"/>
      <p:regular r:id="rId23"/>
    </p:embeddedFont>
    <p:embeddedFont>
      <p:font typeface="Asap Bold" charset="1" panose="020F0804030202060203"/>
      <p:regular r:id="rId24"/>
    </p:embeddedFont>
    <p:embeddedFont>
      <p:font typeface="Asap" charset="1" panose="020F0504030202060203"/>
      <p:regular r:id="rId25"/>
    </p:embeddedFont>
    <p:embeddedFont>
      <p:font typeface="Faustina Bold" charset="1" panose="00000800000000000000"/>
      <p:regular r:id="rId26"/>
    </p:embeddedFont>
    <p:embeddedFont>
      <p:font typeface="Raleway Light" charset="1" panose="00000000000000000000"/>
      <p:regular r:id="rId27"/>
    </p:embeddedFont>
    <p:embeddedFont>
      <p:font typeface="Raleway Bold" charset="1" panose="00000000000000000000"/>
      <p:regular r:id="rId28"/>
    </p:embeddedFont>
    <p:embeddedFont>
      <p:font typeface="Raleway" charset="1" panose="00000000000000000000"/>
      <p:regular r:id="rId29"/>
    </p:embeddedFont>
    <p:embeddedFont>
      <p:font typeface="Poppins" charset="1" panose="00000500000000000000"/>
      <p:regular r:id="rId30"/>
    </p:embeddedFont>
    <p:embeddedFont>
      <p:font typeface="Poppins Bold" charset="1" panose="0000080000000000000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font" Target="fonts/font26.fntdata"/><Relationship Id="rId21" Type="http://schemas.openxmlformats.org/officeDocument/2006/relationships/slide" Target="slides/slide16.xml"/><Relationship Id="rId3" Type="http://schemas.openxmlformats.org/officeDocument/2006/relationships/viewProps" Target="viewProps.xml"/><Relationship Id="rId34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font" Target="fonts/font25.fntdata"/><Relationship Id="rId7" Type="http://schemas.openxmlformats.org/officeDocument/2006/relationships/slide" Target="slides/slide2.xml"/><Relationship Id="rId33" Type="http://schemas.openxmlformats.org/officeDocument/2006/relationships/customXml" Target="../customXml/item2.xml"/><Relationship Id="rId16" Type="http://schemas.openxmlformats.org/officeDocument/2006/relationships/slide" Target="slides/slide11.xml"/><Relationship Id="rId2" Type="http://schemas.openxmlformats.org/officeDocument/2006/relationships/presProps" Target="presProps.xml"/><Relationship Id="rId20" Type="http://schemas.openxmlformats.org/officeDocument/2006/relationships/slide" Target="slides/slide15.xml"/><Relationship Id="rId29" Type="http://schemas.openxmlformats.org/officeDocument/2006/relationships/font" Target="fonts/font29.fntdata"/><Relationship Id="rId1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24" Type="http://schemas.openxmlformats.org/officeDocument/2006/relationships/font" Target="fonts/font24.fntdata"/><Relationship Id="rId6" Type="http://schemas.openxmlformats.org/officeDocument/2006/relationships/slide" Target="slides/slide1.xml"/><Relationship Id="rId32" Type="http://schemas.openxmlformats.org/officeDocument/2006/relationships/customXml" Target="../customXml/item1.xml"/><Relationship Id="rId15" Type="http://schemas.openxmlformats.org/officeDocument/2006/relationships/slide" Target="slides/slide10.xml"/><Relationship Id="rId23" Type="http://schemas.openxmlformats.org/officeDocument/2006/relationships/font" Target="fonts/font23.fntdata"/><Relationship Id="rId28" Type="http://schemas.openxmlformats.org/officeDocument/2006/relationships/font" Target="fonts/font28.fntdata"/><Relationship Id="rId5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font" Target="fonts/font31.fntdata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font" Target="fonts/font27.fntdata"/><Relationship Id="rId30" Type="http://schemas.openxmlformats.org/officeDocument/2006/relationships/font" Target="fonts/font30.fntdata"/><Relationship Id="rId4" Type="http://schemas.openxmlformats.org/officeDocument/2006/relationships/theme" Target="theme/theme1.xml"/><Relationship Id="rId9" Type="http://schemas.openxmlformats.org/officeDocument/2006/relationships/slide" Target="slides/slide4.xml"/><Relationship Id="rId8" Type="http://schemas.openxmlformats.org/officeDocument/2006/relationships/slide" Target="slides/slide3.xml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https://www.kaggle.com/zygmunt/goodbooks-10k" TargetMode="External" Type="http://schemas.openxmlformats.org/officeDocument/2006/relationships/hyperlink"/><Relationship Id="rId5" Target="http://www2.informatik.uni-freiburg.de/~cziegler/BX/" TargetMode="External" Type="http://schemas.openxmlformats.org/officeDocument/2006/relationships/hyperlink"/><Relationship Id="rId6" Target="https://youtu.be/G4MBc40rQ2k" TargetMode="External" Type="http://schemas.openxmlformats.org/officeDocument/2006/relationships/hyperlink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slide3.xml" Type="http://schemas.openxmlformats.org/officeDocument/2006/relationships/slide"/><Relationship Id="rId3" Target="slide4.xml" Type="http://schemas.openxmlformats.org/officeDocument/2006/relationships/slide"/><Relationship Id="rId4" Target="slide6.xml" Type="http://schemas.openxmlformats.org/officeDocument/2006/relationships/slide"/><Relationship Id="rId5" Target="slide5.xml" Type="http://schemas.openxmlformats.org/officeDocument/2006/relationships/slide"/><Relationship Id="rId6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972800" y="0"/>
            <a:ext cx="7315200" cy="10287000"/>
            <a:chOff x="0" y="0"/>
            <a:chExt cx="975360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951" t="0" r="1951" b="0"/>
            <a:stretch>
              <a:fillRect/>
            </a:stretch>
          </p:blipFill>
          <p:spPr>
            <a:xfrm flipH="false" flipV="false">
              <a:off x="0" y="0"/>
              <a:ext cx="9753600" cy="137160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0" y="6187373"/>
            <a:ext cx="10972800" cy="4113589"/>
            <a:chOff x="0" y="0"/>
            <a:chExt cx="5584829" cy="209369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84829" cy="2093694"/>
            </a:xfrm>
            <a:custGeom>
              <a:avLst/>
              <a:gdLst/>
              <a:ahLst/>
              <a:cxnLst/>
              <a:rect r="r" b="b" t="t" l="l"/>
              <a:pathLst>
                <a:path h="2093694" w="5584829">
                  <a:moveTo>
                    <a:pt x="0" y="0"/>
                  </a:moveTo>
                  <a:lnTo>
                    <a:pt x="5584829" y="0"/>
                  </a:lnTo>
                  <a:lnTo>
                    <a:pt x="5584829" y="2093694"/>
                  </a:lnTo>
                  <a:lnTo>
                    <a:pt x="0" y="2093694"/>
                  </a:lnTo>
                  <a:close/>
                </a:path>
              </a:pathLst>
            </a:custGeom>
            <a:solidFill>
              <a:srgbClr val="1E3256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78298" y="833413"/>
            <a:ext cx="10616203" cy="2447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80"/>
              </a:lnSpc>
            </a:pPr>
            <a:r>
              <a:rPr lang="en-US" sz="8000">
                <a:solidFill>
                  <a:srgbClr val="1E3256"/>
                </a:solidFill>
                <a:latin typeface="Faustina"/>
                <a:ea typeface="Faustina"/>
                <a:cs typeface="Faustina"/>
                <a:sym typeface="Faustina"/>
              </a:rPr>
              <a:t>HỆ THỐNG GỢI Ý SÁCH PHÙ HỢP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21008" y="6187373"/>
            <a:ext cx="7722992" cy="4466709"/>
            <a:chOff x="0" y="0"/>
            <a:chExt cx="10297323" cy="5955613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66675"/>
              <a:ext cx="10297323" cy="133584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8143"/>
                </a:lnSpc>
                <a:spcBef>
                  <a:spcPct val="0"/>
                </a:spcBef>
              </a:pPr>
              <a:r>
                <a:rPr lang="en-US" b="true" sz="6263">
                  <a:solidFill>
                    <a:srgbClr val="EDECED"/>
                  </a:solidFill>
                  <a:latin typeface="Asap Bold"/>
                  <a:ea typeface="Asap Bold"/>
                  <a:cs typeface="Asap Bold"/>
                  <a:sym typeface="Asap Bold"/>
                </a:rPr>
                <a:t>Nhóm 15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458567"/>
              <a:ext cx="10297323" cy="44970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495"/>
                </a:lnSpc>
              </a:pPr>
              <a:r>
                <a:rPr lang="en-US" sz="3458">
                  <a:solidFill>
                    <a:srgbClr val="EDECED"/>
                  </a:solidFill>
                  <a:latin typeface="Asap"/>
                  <a:ea typeface="Asap"/>
                  <a:cs typeface="Asap"/>
                  <a:sym typeface="Asap"/>
                </a:rPr>
                <a:t>Hoàng Xuân Việt</a:t>
              </a:r>
            </a:p>
            <a:p>
              <a:pPr algn="l" marL="0" indent="0" lvl="0">
                <a:lnSpc>
                  <a:spcPts val="4495"/>
                </a:lnSpc>
                <a:spcBef>
                  <a:spcPct val="0"/>
                </a:spcBef>
              </a:pPr>
              <a:r>
                <a:rPr lang="en-US" sz="3458">
                  <a:solidFill>
                    <a:srgbClr val="EDECED"/>
                  </a:solidFill>
                  <a:latin typeface="Asap"/>
                  <a:ea typeface="Asap"/>
                  <a:cs typeface="Asap"/>
                  <a:sym typeface="Asap"/>
                </a:rPr>
                <a:t>Nguyễn Tiến Đức</a:t>
              </a:r>
            </a:p>
            <a:p>
              <a:pPr algn="l" marL="0" indent="0" lvl="0">
                <a:lnSpc>
                  <a:spcPts val="4495"/>
                </a:lnSpc>
                <a:spcBef>
                  <a:spcPct val="0"/>
                </a:spcBef>
              </a:pPr>
              <a:r>
                <a:rPr lang="en-US" sz="3458">
                  <a:solidFill>
                    <a:srgbClr val="EDECED"/>
                  </a:solidFill>
                  <a:latin typeface="Asap"/>
                  <a:ea typeface="Asap"/>
                  <a:cs typeface="Asap"/>
                  <a:sym typeface="Asap"/>
                </a:rPr>
                <a:t>Vũ Cẩm Nhung</a:t>
              </a:r>
            </a:p>
            <a:p>
              <a:pPr algn="l" marL="0" indent="0" lvl="0">
                <a:lnSpc>
                  <a:spcPts val="4495"/>
                </a:lnSpc>
                <a:spcBef>
                  <a:spcPct val="0"/>
                </a:spcBef>
              </a:pPr>
              <a:r>
                <a:rPr lang="en-US" sz="3458">
                  <a:solidFill>
                    <a:srgbClr val="EDECED"/>
                  </a:solidFill>
                  <a:latin typeface="Asap"/>
                  <a:ea typeface="Asap"/>
                  <a:cs typeface="Asap"/>
                  <a:sym typeface="Asap"/>
                </a:rPr>
                <a:t>Nguyễn Thị Thùy Dương</a:t>
              </a:r>
            </a:p>
            <a:p>
              <a:pPr algn="l" marL="0" indent="0" lvl="0">
                <a:lnSpc>
                  <a:spcPts val="4495"/>
                </a:lnSpc>
                <a:spcBef>
                  <a:spcPct val="0"/>
                </a:spcBef>
              </a:pPr>
            </a:p>
            <a:p>
              <a:pPr algn="l" marL="0" indent="0" lvl="0">
                <a:lnSpc>
                  <a:spcPts val="4495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870710" y="3773601"/>
            <a:ext cx="7231380" cy="1844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b="true">
                <a:solidFill>
                  <a:srgbClr val="1E3256"/>
                </a:solidFill>
                <a:latin typeface="Faustina Bold"/>
                <a:ea typeface="Faustina Bold"/>
                <a:cs typeface="Faustina Bold"/>
                <a:sym typeface="Faustina Bold"/>
              </a:rPr>
              <a:t>Môn học: Nhập Môn Trí Tuệ Nhân Tạo</a:t>
            </a:r>
          </a:p>
          <a:p>
            <a:pPr algn="ctr">
              <a:lnSpc>
                <a:spcPts val="4900"/>
              </a:lnSpc>
            </a:pPr>
            <a:r>
              <a:rPr lang="en-US" b="true" sz="3500">
                <a:solidFill>
                  <a:srgbClr val="1E3256"/>
                </a:solidFill>
                <a:latin typeface="Faustina Bold"/>
                <a:ea typeface="Faustina Bold"/>
                <a:cs typeface="Faustina Bold"/>
                <a:sym typeface="Faustina Bold"/>
              </a:rPr>
              <a:t>Mã Lớp: 158785</a:t>
            </a:r>
          </a:p>
          <a:p>
            <a:pPr algn="ctr">
              <a:lnSpc>
                <a:spcPts val="4900"/>
              </a:lnSpc>
            </a:pPr>
            <a:r>
              <a:rPr lang="en-US" b="true" sz="3500">
                <a:solidFill>
                  <a:srgbClr val="1E3256"/>
                </a:solidFill>
                <a:latin typeface="Faustina Bold"/>
                <a:ea typeface="Faustina Bold"/>
                <a:cs typeface="Faustina Bold"/>
                <a:sym typeface="Faustina Bold"/>
              </a:rPr>
              <a:t>Giáo viên hướng dẫn : Thầy Vũ Hải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3212012"/>
            <a:chOff x="0" y="0"/>
            <a:chExt cx="8829757" cy="15508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829756" cy="1550814"/>
            </a:xfrm>
            <a:custGeom>
              <a:avLst/>
              <a:gdLst/>
              <a:ahLst/>
              <a:cxnLst/>
              <a:rect r="r" b="b" t="t" l="l"/>
              <a:pathLst>
                <a:path h="1550814" w="8829756">
                  <a:moveTo>
                    <a:pt x="0" y="0"/>
                  </a:moveTo>
                  <a:lnTo>
                    <a:pt x="8829756" y="0"/>
                  </a:lnTo>
                  <a:lnTo>
                    <a:pt x="8829756" y="1550814"/>
                  </a:lnTo>
                  <a:lnTo>
                    <a:pt x="0" y="1550814"/>
                  </a:lnTo>
                  <a:close/>
                </a:path>
              </a:pathLst>
            </a:custGeom>
            <a:solidFill>
              <a:srgbClr val="1E3256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304364" y="826118"/>
            <a:ext cx="13679273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20"/>
              </a:lnSpc>
            </a:pPr>
            <a:r>
              <a:rPr lang="en-US" sz="5600">
                <a:solidFill>
                  <a:srgbClr val="FFFFFF"/>
                </a:solidFill>
                <a:latin typeface="Faustina"/>
                <a:ea typeface="Faustina"/>
                <a:cs typeface="Faustina"/>
                <a:sym typeface="Faustina"/>
              </a:rPr>
              <a:t>LÀM SẠCH VÀ GỘP DỮ LIỆU (P2)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629428"/>
            <a:ext cx="17853587" cy="6177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87529" indent="-343764" lvl="1">
              <a:lnSpc>
                <a:spcPts val="4458"/>
              </a:lnSpc>
              <a:buAutoNum type="arabicPeriod" startAt="1"/>
            </a:pPr>
            <a:r>
              <a:rPr lang="en-US" sz="3184">
                <a:solidFill>
                  <a:srgbClr val="1E3256"/>
                </a:solidFill>
                <a:latin typeface="Asap"/>
                <a:ea typeface="Asap"/>
                <a:cs typeface="Asap"/>
                <a:sym typeface="Asap"/>
              </a:rPr>
              <a:t>Chuẩn hóa Book-Crossing: </a:t>
            </a:r>
          </a:p>
          <a:p>
            <a:pPr algn="l" marL="687529" indent="-343764" lvl="1">
              <a:lnSpc>
                <a:spcPts val="4458"/>
              </a:lnSpc>
              <a:buFont typeface="Arial"/>
              <a:buChar char="•"/>
            </a:pPr>
            <a:r>
              <a:rPr lang="en-US" sz="3184">
                <a:solidFill>
                  <a:srgbClr val="1E3256"/>
                </a:solidFill>
                <a:latin typeface="Asap"/>
                <a:ea typeface="Asap"/>
                <a:cs typeface="Asap"/>
                <a:sym typeface="Asap"/>
              </a:rPr>
              <a:t>Đổi tên: User-ID → user_id, Book-Rating → rating.</a:t>
            </a:r>
          </a:p>
          <a:p>
            <a:pPr algn="l" marL="687529" indent="-343764" lvl="1">
              <a:lnSpc>
                <a:spcPts val="4458"/>
              </a:lnSpc>
              <a:buFont typeface="Arial"/>
              <a:buChar char="•"/>
            </a:pPr>
            <a:r>
              <a:rPr lang="en-US" sz="3184">
                <a:solidFill>
                  <a:srgbClr val="1E3256"/>
                </a:solidFill>
                <a:latin typeface="Asap"/>
                <a:ea typeface="Asap"/>
                <a:cs typeface="Asap"/>
                <a:sym typeface="Asap"/>
              </a:rPr>
              <a:t>Chuyển ISBN thành book_id.</a:t>
            </a:r>
          </a:p>
          <a:p>
            <a:pPr algn="l" marL="687529" indent="-343764" lvl="1">
              <a:lnSpc>
                <a:spcPts val="4458"/>
              </a:lnSpc>
              <a:buFont typeface="Arial"/>
              <a:buChar char="•"/>
            </a:pPr>
            <a:r>
              <a:rPr lang="en-US" sz="3184">
                <a:solidFill>
                  <a:srgbClr val="1E3256"/>
                </a:solidFill>
                <a:latin typeface="Asap"/>
                <a:ea typeface="Asap"/>
                <a:cs typeface="Asap"/>
                <a:sym typeface="Asap"/>
              </a:rPr>
              <a:t>Rating 0-10 → 1-5: rating=1+rating×410 \text{rating} = 1 + \frac{\text{rating} \times 4}{10} rating=1+10rating×4​.</a:t>
            </a:r>
          </a:p>
          <a:p>
            <a:pPr algn="l" marL="687529" indent="-343764" lvl="1">
              <a:lnSpc>
                <a:spcPts val="4458"/>
              </a:lnSpc>
              <a:buAutoNum type="arabicPeriod" startAt="1"/>
            </a:pPr>
            <a:r>
              <a:rPr lang="en-US" sz="3184">
                <a:solidFill>
                  <a:srgbClr val="1E3256"/>
                </a:solidFill>
                <a:latin typeface="Asap"/>
                <a:ea typeface="Asap"/>
                <a:cs typeface="Asap"/>
                <a:sym typeface="Asap"/>
              </a:rPr>
              <a:t>Gộp dữ liệu: </a:t>
            </a:r>
          </a:p>
          <a:p>
            <a:pPr algn="l" marL="687529" indent="-343764" lvl="1">
              <a:lnSpc>
                <a:spcPts val="4458"/>
              </a:lnSpc>
              <a:buFont typeface="Arial"/>
              <a:buChar char="•"/>
            </a:pPr>
            <a:r>
              <a:rPr lang="en-US" sz="3184">
                <a:solidFill>
                  <a:srgbClr val="1E3256"/>
                </a:solidFill>
                <a:latin typeface="Asap"/>
                <a:ea typeface="Asap"/>
                <a:cs typeface="Asap"/>
                <a:sym typeface="Asap"/>
              </a:rPr>
              <a:t>combined_ratings.csv: ~1.5-2 triệu đánh giá.</a:t>
            </a:r>
          </a:p>
          <a:p>
            <a:pPr algn="l" marL="687529" indent="-343764" lvl="1">
              <a:lnSpc>
                <a:spcPts val="4458"/>
              </a:lnSpc>
              <a:buFont typeface="Arial"/>
              <a:buChar char="•"/>
            </a:pPr>
            <a:r>
              <a:rPr lang="en-US" sz="3184">
                <a:solidFill>
                  <a:srgbClr val="1E3256"/>
                </a:solidFill>
                <a:latin typeface="Asap"/>
                <a:ea typeface="Asap"/>
                <a:cs typeface="Asap"/>
                <a:sym typeface="Asap"/>
              </a:rPr>
              <a:t>combined_books.csv: ~20,000-30,000 sách.</a:t>
            </a:r>
          </a:p>
          <a:p>
            <a:pPr algn="l" marL="687529" indent="-343764" lvl="1">
              <a:lnSpc>
                <a:spcPts val="4458"/>
              </a:lnSpc>
              <a:buAutoNum type="arabicPeriod" startAt="1"/>
            </a:pPr>
            <a:r>
              <a:rPr lang="en-US" sz="3184">
                <a:solidFill>
                  <a:srgbClr val="1E3256"/>
                </a:solidFill>
                <a:latin typeface="Asap"/>
                <a:ea typeface="Asap"/>
                <a:cs typeface="Asap"/>
                <a:sym typeface="Asap"/>
              </a:rPr>
              <a:t>Kiểm tra: </a:t>
            </a:r>
          </a:p>
          <a:p>
            <a:pPr algn="l" marL="687529" indent="-343764" lvl="1">
              <a:lnSpc>
                <a:spcPts val="4458"/>
              </a:lnSpc>
              <a:buFont typeface="Arial"/>
              <a:buChar char="•"/>
            </a:pPr>
            <a:r>
              <a:rPr lang="en-US" sz="3184">
                <a:solidFill>
                  <a:srgbClr val="1E3256"/>
                </a:solidFill>
                <a:latin typeface="Asap"/>
                <a:ea typeface="Asap"/>
                <a:cs typeface="Asap"/>
                <a:sym typeface="Asap"/>
              </a:rPr>
              <a:t>Không NaN, trùng lặp.</a:t>
            </a:r>
          </a:p>
          <a:p>
            <a:pPr algn="l" marL="687529" indent="-343764" lvl="1">
              <a:lnSpc>
                <a:spcPts val="4458"/>
              </a:lnSpc>
              <a:buFont typeface="Arial"/>
              <a:buChar char="•"/>
            </a:pPr>
            <a:r>
              <a:rPr lang="en-US" sz="3184">
                <a:solidFill>
                  <a:srgbClr val="1E3256"/>
                </a:solidFill>
                <a:latin typeface="Asap"/>
                <a:ea typeface="Asap"/>
                <a:cs typeface="Asap"/>
                <a:sym typeface="Asap"/>
              </a:rPr>
              <a:t>Rating: Mean ~3.85, min 1.0, max 5.0.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 show="false">
  <p:cSld>
    <p:bg>
      <p:bgPr>
        <a:solidFill>
          <a:srgbClr val="1E32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801261" y="2040609"/>
            <a:ext cx="6205782" cy="6205782"/>
            <a:chOff x="0" y="0"/>
            <a:chExt cx="14840029" cy="1484002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solidFill>
              <a:srgbClr val="EDECED"/>
            </a:solid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1E3256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2"/>
              <a:stretch>
                <a:fillRect l="-30887" t="0" r="-30887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6502605" y="1186867"/>
            <a:ext cx="10446110" cy="944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36"/>
              </a:lnSpc>
            </a:pPr>
            <a:r>
              <a:rPr lang="en-US" sz="6060">
                <a:solidFill>
                  <a:srgbClr val="FFFFFF"/>
                </a:solidFill>
                <a:latin typeface="Faustina"/>
                <a:ea typeface="Faustina"/>
                <a:cs typeface="Faustina"/>
                <a:sym typeface="Faustina"/>
              </a:rPr>
              <a:t>XÂY DỰNG HỆ THỐNG HỢP LÍ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799871" y="3457475"/>
            <a:ext cx="9148844" cy="6214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8400" indent="-409200" lvl="1">
              <a:lnSpc>
                <a:spcPts val="4093"/>
              </a:lnSpc>
              <a:buFont typeface="Arial"/>
              <a:buChar char="•"/>
            </a:pPr>
            <a:r>
              <a:rPr lang="en-US" sz="379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File: recommendation_system.py.</a:t>
            </a:r>
          </a:p>
          <a:p>
            <a:pPr algn="l" marL="818400" indent="-409200" lvl="1">
              <a:lnSpc>
                <a:spcPts val="4093"/>
              </a:lnSpc>
              <a:buFont typeface="Arial"/>
              <a:buChar char="•"/>
            </a:pPr>
            <a:r>
              <a:rPr lang="en-US" sz="379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Phương pháp: Collaborative Filtering (Item-based).</a:t>
            </a:r>
          </a:p>
          <a:p>
            <a:pPr algn="l">
              <a:lnSpc>
                <a:spcPts val="4093"/>
              </a:lnSpc>
            </a:pPr>
            <a:r>
              <a:rPr lang="en-US" sz="379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Quy trình: </a:t>
            </a:r>
          </a:p>
          <a:p>
            <a:pPr algn="l" marL="818400" indent="-409200" lvl="1">
              <a:lnSpc>
                <a:spcPts val="4093"/>
              </a:lnSpc>
              <a:buAutoNum type="arabicPeriod" startAt="1"/>
            </a:pPr>
            <a:r>
              <a:rPr lang="en-US" sz="379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Đọc dữ liệu gộp.</a:t>
            </a:r>
          </a:p>
          <a:p>
            <a:pPr algn="l" marL="818400" indent="-409200" lvl="1">
              <a:lnSpc>
                <a:spcPts val="4093"/>
              </a:lnSpc>
              <a:buAutoNum type="arabicPeriod" startAt="1"/>
            </a:pPr>
            <a:r>
              <a:rPr lang="en-US" sz="379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Tạo ma trận người dùng-sách: (số người dùng, số sách).</a:t>
            </a:r>
          </a:p>
          <a:p>
            <a:pPr algn="l" marL="818400" indent="-409200" lvl="1">
              <a:lnSpc>
                <a:spcPts val="4093"/>
              </a:lnSpc>
              <a:buAutoNum type="arabicPeriod" startAt="1"/>
            </a:pPr>
            <a:r>
              <a:rPr lang="en-US" sz="379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Tính độ tương đồng: Cosine similarity.</a:t>
            </a:r>
          </a:p>
          <a:p>
            <a:pPr algn="l" marL="818400" indent="-409200" lvl="1">
              <a:lnSpc>
                <a:spcPts val="4093"/>
              </a:lnSpc>
              <a:buAutoNum type="arabicPeriod" startAt="1"/>
            </a:pPr>
            <a:r>
              <a:rPr lang="en-US" sz="379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Hàm gợi ý: Tìm 5 sách tương tự nhất.</a:t>
            </a:r>
          </a:p>
          <a:p>
            <a:pPr algn="l" marL="818400" indent="-409200" lvl="1">
              <a:lnSpc>
                <a:spcPts val="4093"/>
              </a:lnSpc>
              <a:spcBef>
                <a:spcPct val="0"/>
              </a:spcBef>
              <a:buAutoNum type="arabicPeriod" startAt="1"/>
            </a:pPr>
            <a:r>
              <a:rPr lang="en-US" sz="3790">
                <a:solidFill>
                  <a:srgbClr val="FFFFFF"/>
                </a:solidFill>
                <a:latin typeface="Raleway Light"/>
                <a:ea typeface="Raleway Light"/>
                <a:cs typeface="Raleway Light"/>
                <a:sym typeface="Raleway Light"/>
              </a:rPr>
              <a:t>Lưu kết quả: recommendations_for_book_1.csv.</a:t>
            </a:r>
          </a:p>
          <a:p>
            <a:pPr algn="l">
              <a:lnSpc>
                <a:spcPts val="409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32190" y="1275150"/>
            <a:ext cx="15820539" cy="844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66493" indent="-433247" lvl="1">
              <a:lnSpc>
                <a:spcPts val="5618"/>
              </a:lnSpc>
              <a:buFont typeface="Arial"/>
              <a:buChar char="•"/>
            </a:pPr>
            <a:r>
              <a:rPr lang="en-US" sz="4013">
                <a:solidFill>
                  <a:srgbClr val="1E3256"/>
                </a:solidFill>
                <a:latin typeface="Asap"/>
                <a:ea typeface="Asap"/>
                <a:cs typeface="Asap"/>
                <a:sym typeface="Asap"/>
              </a:rPr>
              <a:t>Khái niệm: </a:t>
            </a:r>
          </a:p>
          <a:p>
            <a:pPr algn="l">
              <a:lnSpc>
                <a:spcPts val="5618"/>
              </a:lnSpc>
            </a:pPr>
            <a:r>
              <a:rPr lang="en-US" sz="4013">
                <a:solidFill>
                  <a:srgbClr val="1E3256"/>
                </a:solidFill>
                <a:latin typeface="Asap"/>
                <a:ea typeface="Asap"/>
                <a:cs typeface="Asap"/>
                <a:sym typeface="Asap"/>
              </a:rPr>
              <a:t>Gợi ý dựa trên độ tương đồng giữa sách.</a:t>
            </a:r>
          </a:p>
          <a:p>
            <a:pPr algn="l">
              <a:lnSpc>
                <a:spcPts val="5618"/>
              </a:lnSpc>
              <a:spcBef>
                <a:spcPct val="0"/>
              </a:spcBef>
            </a:pPr>
            <a:r>
              <a:rPr lang="en-US" sz="4013">
                <a:solidFill>
                  <a:srgbClr val="1E3256"/>
                </a:solidFill>
                <a:latin typeface="Asap"/>
                <a:ea typeface="Asap"/>
                <a:cs typeface="Asap"/>
                <a:sym typeface="Asap"/>
              </a:rPr>
              <a:t>Sách được đánh giá giống nhau → Tương đồng cao.</a:t>
            </a:r>
          </a:p>
          <a:p>
            <a:pPr algn="l">
              <a:lnSpc>
                <a:spcPts val="5618"/>
              </a:lnSpc>
              <a:spcBef>
                <a:spcPct val="0"/>
              </a:spcBef>
            </a:pPr>
            <a:r>
              <a:rPr lang="en-US" sz="4013">
                <a:solidFill>
                  <a:srgbClr val="1E3256"/>
                </a:solidFill>
                <a:latin typeface="Asap"/>
                <a:ea typeface="Asap"/>
                <a:cs typeface="Asap"/>
                <a:sym typeface="Asap"/>
              </a:rPr>
              <a:t>Quy trình: </a:t>
            </a:r>
          </a:p>
          <a:p>
            <a:pPr algn="l">
              <a:lnSpc>
                <a:spcPts val="5618"/>
              </a:lnSpc>
              <a:spcBef>
                <a:spcPct val="0"/>
              </a:spcBef>
            </a:pPr>
            <a:r>
              <a:rPr lang="en-US" sz="4013">
                <a:solidFill>
                  <a:srgbClr val="1E3256"/>
                </a:solidFill>
                <a:latin typeface="Asap"/>
                <a:ea typeface="Asap"/>
                <a:cs typeface="Asap"/>
                <a:sym typeface="Asap"/>
              </a:rPr>
              <a:t>1. Tạo ma trận người dùng-sách.</a:t>
            </a:r>
          </a:p>
          <a:p>
            <a:pPr algn="l">
              <a:lnSpc>
                <a:spcPts val="5618"/>
              </a:lnSpc>
              <a:spcBef>
                <a:spcPct val="0"/>
              </a:spcBef>
            </a:pPr>
            <a:r>
              <a:rPr lang="en-US" sz="4013">
                <a:solidFill>
                  <a:srgbClr val="1E3256"/>
                </a:solidFill>
                <a:latin typeface="Asap"/>
                <a:ea typeface="Asap"/>
                <a:cs typeface="Asap"/>
                <a:sym typeface="Asap"/>
              </a:rPr>
              <a:t>2. Tính cosine similarity: </a:t>
            </a:r>
          </a:p>
          <a:p>
            <a:pPr algn="l">
              <a:lnSpc>
                <a:spcPts val="5618"/>
              </a:lnSpc>
              <a:spcBef>
                <a:spcPct val="0"/>
              </a:spcBef>
            </a:pPr>
          </a:p>
          <a:p>
            <a:pPr algn="l">
              <a:lnSpc>
                <a:spcPts val="5618"/>
              </a:lnSpc>
              <a:spcBef>
                <a:spcPct val="0"/>
              </a:spcBef>
            </a:pPr>
          </a:p>
          <a:p>
            <a:pPr algn="l">
              <a:lnSpc>
                <a:spcPts val="5618"/>
              </a:lnSpc>
              <a:spcBef>
                <a:spcPct val="0"/>
              </a:spcBef>
            </a:pPr>
          </a:p>
          <a:p>
            <a:pPr algn="l">
              <a:lnSpc>
                <a:spcPts val="5618"/>
              </a:lnSpc>
              <a:spcBef>
                <a:spcPct val="0"/>
              </a:spcBef>
            </a:pPr>
            <a:r>
              <a:rPr lang="en-US" sz="4013">
                <a:solidFill>
                  <a:srgbClr val="1E3256"/>
                </a:solidFill>
                <a:latin typeface="Asap"/>
                <a:ea typeface="Asap"/>
                <a:cs typeface="Asap"/>
                <a:sym typeface="Asap"/>
              </a:rPr>
              <a:t>3. Gợi ý sách tương tự nhất.</a:t>
            </a:r>
          </a:p>
          <a:p>
            <a:pPr algn="l">
              <a:lnSpc>
                <a:spcPts val="5618"/>
              </a:lnSpc>
              <a:spcBef>
                <a:spcPct val="0"/>
              </a:spcBef>
            </a:pPr>
            <a:r>
              <a:rPr lang="en-US" sz="4013">
                <a:solidFill>
                  <a:srgbClr val="1E3256"/>
                </a:solidFill>
                <a:latin typeface="Asap"/>
                <a:ea typeface="Asap"/>
                <a:cs typeface="Asap"/>
                <a:sym typeface="Asap"/>
              </a:rPr>
              <a:t>Ví dụ: </a:t>
            </a:r>
          </a:p>
          <a:p>
            <a:pPr algn="l">
              <a:lnSpc>
                <a:spcPts val="5618"/>
              </a:lnSpc>
              <a:spcBef>
                <a:spcPct val="0"/>
              </a:spcBef>
            </a:pPr>
            <a:r>
              <a:rPr lang="en-US" sz="4013">
                <a:solidFill>
                  <a:srgbClr val="1E3256"/>
                </a:solidFill>
                <a:latin typeface="Asap"/>
                <a:ea typeface="Asap"/>
                <a:cs typeface="Asap"/>
                <a:sym typeface="Asap"/>
              </a:rPr>
              <a:t>Người dùng thích "The Hunger Games" → Gợi ý "Catching Fire".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3410193" y="5740780"/>
            <a:ext cx="11725669" cy="1876107"/>
          </a:xfrm>
          <a:custGeom>
            <a:avLst/>
            <a:gdLst/>
            <a:ahLst/>
            <a:cxnLst/>
            <a:rect r="r" b="b" t="t" l="l"/>
            <a:pathLst>
              <a:path h="1876107" w="11725669">
                <a:moveTo>
                  <a:pt x="0" y="0"/>
                </a:moveTo>
                <a:lnTo>
                  <a:pt x="11725669" y="0"/>
                </a:lnTo>
                <a:lnTo>
                  <a:pt x="11725669" y="1876107"/>
                </a:lnTo>
                <a:lnTo>
                  <a:pt x="0" y="18761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021702" y="52388"/>
            <a:ext cx="12262350" cy="1952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399"/>
              </a:lnSpc>
            </a:pPr>
            <a:r>
              <a:rPr lang="en-US" sz="6999">
                <a:solidFill>
                  <a:srgbClr val="1E3256"/>
                </a:solidFill>
                <a:latin typeface="Faustina"/>
                <a:ea typeface="Faustina"/>
                <a:cs typeface="Faustina"/>
                <a:sym typeface="Faustina"/>
              </a:rPr>
              <a:t>Cơ chế Collaborative Filtering</a:t>
            </a:r>
          </a:p>
          <a:p>
            <a:pPr algn="l">
              <a:lnSpc>
                <a:spcPts val="707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3212012"/>
            <a:chOff x="0" y="0"/>
            <a:chExt cx="8829757" cy="15508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829756" cy="1550814"/>
            </a:xfrm>
            <a:custGeom>
              <a:avLst/>
              <a:gdLst/>
              <a:ahLst/>
              <a:cxnLst/>
              <a:rect r="r" b="b" t="t" l="l"/>
              <a:pathLst>
                <a:path h="1550814" w="8829756">
                  <a:moveTo>
                    <a:pt x="0" y="0"/>
                  </a:moveTo>
                  <a:lnTo>
                    <a:pt x="8829756" y="0"/>
                  </a:lnTo>
                  <a:lnTo>
                    <a:pt x="8829756" y="1550814"/>
                  </a:lnTo>
                  <a:lnTo>
                    <a:pt x="0" y="1550814"/>
                  </a:lnTo>
                  <a:close/>
                </a:path>
              </a:pathLst>
            </a:custGeom>
            <a:solidFill>
              <a:srgbClr val="1E3256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883956" y="1182144"/>
            <a:ext cx="14520088" cy="952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6299">
                <a:solidFill>
                  <a:srgbClr val="FFFFFF"/>
                </a:solidFill>
                <a:latin typeface="Faustina"/>
                <a:ea typeface="Faustina"/>
                <a:cs typeface="Faustina"/>
                <a:sym typeface="Faustina"/>
              </a:rPr>
              <a:t>KẾT QUẢ THỰC NGHIỆM</a:t>
            </a:r>
          </a:p>
        </p:txBody>
      </p:sp>
      <p:graphicFrame>
        <p:nvGraphicFramePr>
          <p:cNvPr name="Table 5" id="5"/>
          <p:cNvGraphicFramePr>
            <a:graphicFrameLocks noGrp="true"/>
          </p:cNvGraphicFramePr>
          <p:nvPr/>
        </p:nvGraphicFramePr>
        <p:xfrm>
          <a:off x="0" y="3212012"/>
          <a:ext cx="18268950" cy="4410075"/>
        </p:xfrm>
        <a:graphic>
          <a:graphicData uri="http://schemas.openxmlformats.org/drawingml/2006/table">
            <a:tbl>
              <a:tblPr/>
              <a:tblGrid>
                <a:gridCol w="9144000"/>
                <a:gridCol w="9124950"/>
              </a:tblGrid>
              <a:tr h="4410075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5179"/>
                        </a:lnSpc>
                        <a:defRPr/>
                      </a:pPr>
                      <a:r>
                        <a:rPr lang="en-US" sz="3699">
                          <a:solidFill>
                            <a:srgbClr val="1E3256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Gợi ý cho book_id=1 (The Hunger Games): </a:t>
                      </a:r>
                      <a:endParaRPr lang="en-US" sz="1100"/>
                    </a:p>
                    <a:p>
                      <a:pPr algn="just" marL="798821" indent="-399411" lvl="1">
                        <a:lnSpc>
                          <a:spcPts val="5179"/>
                        </a:lnSpc>
                        <a:buFont typeface="Arial"/>
                        <a:buChar char="•"/>
                      </a:pPr>
                      <a:r>
                        <a:rPr lang="en-US" sz="3699">
                          <a:solidFill>
                            <a:srgbClr val="1E3256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book_id=2: Catching</a:t>
                      </a:r>
                      <a:r>
                        <a:rPr lang="en-US" sz="3699">
                          <a:solidFill>
                            <a:srgbClr val="1E3256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 Fire.</a:t>
                      </a:r>
                    </a:p>
                    <a:p>
                      <a:pPr algn="just" marL="798821" indent="-399411" lvl="1">
                        <a:lnSpc>
                          <a:spcPts val="5179"/>
                        </a:lnSpc>
                        <a:buFont typeface="Arial"/>
                        <a:buChar char="•"/>
                      </a:pPr>
                      <a:r>
                        <a:rPr lang="en-US" sz="3699">
                          <a:solidFill>
                            <a:srgbClr val="1E3256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book_id=3: Mockingjay.</a:t>
                      </a:r>
                    </a:p>
                    <a:p>
                      <a:pPr algn="just" marL="798821" indent="-399411" lvl="1">
                        <a:lnSpc>
                          <a:spcPts val="5179"/>
                        </a:lnSpc>
                        <a:buFont typeface="Arial"/>
                        <a:buChar char="•"/>
                      </a:pPr>
                      <a:r>
                        <a:rPr lang="en-US" sz="3699">
                          <a:solidFill>
                            <a:srgbClr val="1E3256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book_id=4: Divergent.</a:t>
                      </a:r>
                    </a:p>
                    <a:p>
                      <a:pPr algn="just" marL="798823" indent="-399411" lvl="1">
                        <a:lnSpc>
                          <a:spcPts val="5179"/>
                        </a:lnSpc>
                        <a:buFont typeface="Arial"/>
                        <a:buChar char="•"/>
                      </a:pPr>
                      <a:r>
                        <a:rPr lang="en-US" sz="3699">
                          <a:solidFill>
                            <a:srgbClr val="1E3256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...</a:t>
                      </a:r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19050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5179"/>
                        </a:lnSpc>
                        <a:defRPr/>
                      </a:pPr>
                      <a:r>
                        <a:rPr lang="en-US" sz="3699">
                          <a:solidFill>
                            <a:srgbClr val="1E3256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Phân tích: </a:t>
                      </a:r>
                      <a:endParaRPr lang="en-US" sz="1100"/>
                    </a:p>
                    <a:p>
                      <a:pPr algn="just" marL="798821" indent="-399411" lvl="1">
                        <a:lnSpc>
                          <a:spcPts val="5179"/>
                        </a:lnSpc>
                        <a:buFont typeface="Arial"/>
                        <a:buChar char="•"/>
                      </a:pPr>
                      <a:r>
                        <a:rPr lang="en-US" sz="3699">
                          <a:solidFill>
                            <a:srgbClr val="1E3256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Hợp lý: Sách cùng series, thể loại.</a:t>
                      </a:r>
                    </a:p>
                    <a:p>
                      <a:pPr algn="just" marL="798821" indent="-399411" lvl="1">
                        <a:lnSpc>
                          <a:spcPts val="5179"/>
                        </a:lnSpc>
                        <a:buFont typeface="Arial"/>
                        <a:buChar char="•"/>
                      </a:pPr>
                      <a:r>
                        <a:rPr lang="en-US" sz="3699">
                          <a:solidFill>
                            <a:srgbClr val="1E3256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Đa</a:t>
                      </a:r>
                      <a:r>
                        <a:rPr lang="en-US" sz="3699">
                          <a:solidFill>
                            <a:srgbClr val="1E3256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 </a:t>
                      </a:r>
                      <a:r>
                        <a:rPr lang="en-US" sz="3699">
                          <a:solidFill>
                            <a:srgbClr val="1E3256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dạng:</a:t>
                      </a:r>
                      <a:r>
                        <a:rPr lang="en-US" sz="3699">
                          <a:solidFill>
                            <a:srgbClr val="1E3256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 </a:t>
                      </a:r>
                      <a:r>
                        <a:rPr lang="en-US" sz="3699">
                          <a:solidFill>
                            <a:srgbClr val="1E3256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Kết</a:t>
                      </a:r>
                      <a:r>
                        <a:rPr lang="en-US" sz="3699">
                          <a:solidFill>
                            <a:srgbClr val="1E3256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 </a:t>
                      </a:r>
                      <a:r>
                        <a:rPr lang="en-US" sz="3699">
                          <a:solidFill>
                            <a:srgbClr val="1E3256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hợp Goodbooks-10k và Book-Crossing.</a:t>
                      </a:r>
                    </a:p>
                    <a:p>
                      <a:pPr algn="just" marL="798821" indent="-399411" lvl="1">
                        <a:lnSpc>
                          <a:spcPts val="5179"/>
                        </a:lnSpc>
                        <a:buFont typeface="Arial"/>
                        <a:buChar char="•"/>
                      </a:pPr>
                      <a:r>
                        <a:rPr lang="en-US" sz="3699">
                          <a:solidFill>
                            <a:srgbClr val="1E3256"/>
                          </a:solidFill>
                          <a:latin typeface="Asap"/>
                          <a:ea typeface="Asap"/>
                          <a:cs typeface="Asap"/>
                          <a:sym typeface="Asap"/>
                        </a:rPr>
                        <a:t>Hiệu suất: ~5-10 phút, 2-3GB RAM.</a:t>
                      </a:r>
                    </a:p>
                    <a:p>
                      <a:pPr algn="just">
                        <a:lnSpc>
                          <a:spcPts val="517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19050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40404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32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5583" y="3723050"/>
            <a:ext cx="4796252" cy="4796252"/>
          </a:xfrm>
          <a:custGeom>
            <a:avLst/>
            <a:gdLst/>
            <a:ahLst/>
            <a:cxnLst/>
            <a:rect r="r" b="b" t="t" l="l"/>
            <a:pathLst>
              <a:path h="4796252" w="4796252">
                <a:moveTo>
                  <a:pt x="0" y="0"/>
                </a:moveTo>
                <a:lnTo>
                  <a:pt x="4796252" y="0"/>
                </a:lnTo>
                <a:lnTo>
                  <a:pt x="4796252" y="4796252"/>
                </a:lnTo>
                <a:lnTo>
                  <a:pt x="0" y="4796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82326" y="3413023"/>
            <a:ext cx="1347336" cy="1503304"/>
          </a:xfrm>
          <a:custGeom>
            <a:avLst/>
            <a:gdLst/>
            <a:ahLst/>
            <a:cxnLst/>
            <a:rect r="r" b="b" t="t" l="l"/>
            <a:pathLst>
              <a:path h="1503304" w="1347336">
                <a:moveTo>
                  <a:pt x="0" y="0"/>
                </a:moveTo>
                <a:lnTo>
                  <a:pt x="1347336" y="0"/>
                </a:lnTo>
                <a:lnTo>
                  <a:pt x="1347336" y="1503303"/>
                </a:lnTo>
                <a:lnTo>
                  <a:pt x="0" y="15033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15113" y="1340081"/>
            <a:ext cx="12438812" cy="944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36"/>
              </a:lnSpc>
            </a:pPr>
            <a:r>
              <a:rPr lang="en-US" sz="6060">
                <a:solidFill>
                  <a:srgbClr val="FFFFFF"/>
                </a:solidFill>
                <a:latin typeface="Faustina"/>
                <a:ea typeface="Faustina"/>
                <a:cs typeface="Faustina"/>
                <a:sym typeface="Faustina"/>
              </a:rPr>
              <a:t>ĐÁNH GIÁ HỆ THỐNG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377582" y="4377268"/>
            <a:ext cx="2254952" cy="44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3"/>
              </a:lnSpc>
              <a:spcBef>
                <a:spcPct val="0"/>
              </a:spcBef>
            </a:pPr>
            <a:r>
              <a:rPr lang="en-US" b="true" sz="30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ƯU ĐIỂM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58178" y="5153025"/>
            <a:ext cx="3751061" cy="28362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2910" indent="-321455" lvl="1">
              <a:lnSpc>
                <a:spcPts val="3216"/>
              </a:lnSpc>
              <a:buFont typeface="Arial"/>
              <a:buChar char="•"/>
            </a:pPr>
            <a:r>
              <a:rPr lang="en-US" sz="29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Gợi ý chính xác với sách</a:t>
            </a:r>
            <a:r>
              <a:rPr lang="en-US" sz="29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cùng thể loạI.</a:t>
            </a:r>
          </a:p>
          <a:p>
            <a:pPr algn="l" marL="642910" indent="-321455" lvl="1">
              <a:lnSpc>
                <a:spcPts val="3216"/>
              </a:lnSpc>
              <a:buFont typeface="Arial"/>
              <a:buChar char="•"/>
            </a:pPr>
            <a:r>
              <a:rPr lang="en-US" sz="29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Dữ liệu lớn, đa dạng.</a:t>
            </a:r>
          </a:p>
          <a:p>
            <a:pPr algn="l" marL="642910" indent="-321455" lvl="1">
              <a:lnSpc>
                <a:spcPts val="3216"/>
              </a:lnSpc>
              <a:buFont typeface="Arial"/>
              <a:buChar char="•"/>
            </a:pPr>
            <a:r>
              <a:rPr lang="en-US" sz="29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Phương pháp đơn giản.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51662" y="3761150"/>
            <a:ext cx="681791" cy="597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1"/>
              </a:lnSpc>
              <a:spcBef>
                <a:spcPct val="0"/>
              </a:spcBef>
            </a:pPr>
            <a:r>
              <a:rPr lang="en-US" b="true" sz="41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1.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6997753" y="3723050"/>
            <a:ext cx="4796252" cy="4796252"/>
          </a:xfrm>
          <a:custGeom>
            <a:avLst/>
            <a:gdLst/>
            <a:ahLst/>
            <a:cxnLst/>
            <a:rect r="r" b="b" t="t" l="l"/>
            <a:pathLst>
              <a:path h="4796252" w="4796252">
                <a:moveTo>
                  <a:pt x="0" y="0"/>
                </a:moveTo>
                <a:lnTo>
                  <a:pt x="4796252" y="0"/>
                </a:lnTo>
                <a:lnTo>
                  <a:pt x="4796252" y="4796252"/>
                </a:lnTo>
                <a:lnTo>
                  <a:pt x="0" y="47962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7288955" y="3492080"/>
            <a:ext cx="1347336" cy="1503304"/>
          </a:xfrm>
          <a:custGeom>
            <a:avLst/>
            <a:gdLst/>
            <a:ahLst/>
            <a:cxnLst/>
            <a:rect r="r" b="b" t="t" l="l"/>
            <a:pathLst>
              <a:path h="1503304" w="1347336">
                <a:moveTo>
                  <a:pt x="0" y="0"/>
                </a:moveTo>
                <a:lnTo>
                  <a:pt x="1347336" y="0"/>
                </a:lnTo>
                <a:lnTo>
                  <a:pt x="1347336" y="1503303"/>
                </a:lnTo>
                <a:lnTo>
                  <a:pt x="0" y="15033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8387494" y="4377268"/>
            <a:ext cx="2894049" cy="44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23"/>
              </a:lnSpc>
              <a:spcBef>
                <a:spcPct val="0"/>
              </a:spcBef>
            </a:pPr>
            <a:r>
              <a:rPr lang="en-US" b="true" sz="30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NHƯỢC ĐIỂM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949720" y="5127186"/>
            <a:ext cx="3769598" cy="2758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1293" indent="-310647" lvl="1">
              <a:lnSpc>
                <a:spcPts val="3107"/>
              </a:lnSpc>
              <a:buFont typeface="Arial"/>
              <a:buChar char="•"/>
            </a:pPr>
            <a:r>
              <a:rPr lang="en-US" sz="28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 Cold start: Không gợi ý sách/người dùng mới.</a:t>
            </a:r>
          </a:p>
          <a:p>
            <a:pPr algn="ctr" marL="621293" indent="-310647" lvl="1">
              <a:lnSpc>
                <a:spcPts val="3107"/>
              </a:lnSpc>
              <a:buFont typeface="Arial"/>
              <a:buChar char="•"/>
            </a:pPr>
            <a:r>
              <a:rPr lang="en-US" sz="28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Ma trận thưa.</a:t>
            </a:r>
          </a:p>
          <a:p>
            <a:pPr algn="ctr" marL="621293" indent="-310647" lvl="1">
              <a:lnSpc>
                <a:spcPts val="3107"/>
              </a:lnSpc>
              <a:spcBef>
                <a:spcPct val="0"/>
              </a:spcBef>
              <a:buFont typeface="Arial"/>
              <a:buChar char="•"/>
            </a:pPr>
            <a:r>
              <a:rPr lang="en-US" sz="28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Hiệu suất chậm với dữ liệu lớn.</a:t>
            </a:r>
          </a:p>
          <a:p>
            <a:pPr algn="ctr">
              <a:lnSpc>
                <a:spcPts val="3107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7621728" y="3885191"/>
            <a:ext cx="681791" cy="597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1"/>
              </a:lnSpc>
              <a:spcBef>
                <a:spcPct val="0"/>
              </a:spcBef>
            </a:pPr>
            <a:r>
              <a:rPr lang="en-US" b="true" sz="41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2.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2498855" y="3794742"/>
            <a:ext cx="4652868" cy="4652868"/>
          </a:xfrm>
          <a:custGeom>
            <a:avLst/>
            <a:gdLst/>
            <a:ahLst/>
            <a:cxnLst/>
            <a:rect r="r" b="b" t="t" l="l"/>
            <a:pathLst>
              <a:path h="4652868" w="4652868">
                <a:moveTo>
                  <a:pt x="0" y="0"/>
                </a:moveTo>
                <a:lnTo>
                  <a:pt x="4652868" y="0"/>
                </a:lnTo>
                <a:lnTo>
                  <a:pt x="4652868" y="4652868"/>
                </a:lnTo>
                <a:lnTo>
                  <a:pt x="0" y="46528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2882519" y="3413023"/>
            <a:ext cx="1347336" cy="1503304"/>
          </a:xfrm>
          <a:custGeom>
            <a:avLst/>
            <a:gdLst/>
            <a:ahLst/>
            <a:cxnLst/>
            <a:rect r="r" b="b" t="t" l="l"/>
            <a:pathLst>
              <a:path h="1503304" w="1347336">
                <a:moveTo>
                  <a:pt x="0" y="0"/>
                </a:moveTo>
                <a:lnTo>
                  <a:pt x="1347336" y="0"/>
                </a:lnTo>
                <a:lnTo>
                  <a:pt x="1347336" y="1503303"/>
                </a:lnTo>
                <a:lnTo>
                  <a:pt x="0" y="15033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4019371" y="4262782"/>
            <a:ext cx="2561721" cy="458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31"/>
              </a:lnSpc>
              <a:spcBef>
                <a:spcPct val="0"/>
              </a:spcBef>
            </a:pPr>
            <a:r>
              <a:rPr lang="en-US" b="true" sz="31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ĐÁNH GIÁ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308480" y="5636269"/>
            <a:ext cx="3635081" cy="835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5"/>
              </a:lnSpc>
              <a:spcBef>
                <a:spcPct val="0"/>
              </a:spcBef>
            </a:pPr>
            <a:r>
              <a:rPr lang="en-US" sz="2977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Đề xuất: Tính RMSE, Precision@k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3251855" y="3761150"/>
            <a:ext cx="681791" cy="597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11"/>
              </a:lnSpc>
              <a:spcBef>
                <a:spcPct val="0"/>
              </a:spcBef>
            </a:pPr>
            <a:r>
              <a:rPr lang="en-US" b="true" sz="4177">
                <a:solidFill>
                  <a:srgbClr val="FFFFFF"/>
                </a:solidFill>
                <a:latin typeface="Raleway Bold"/>
                <a:ea typeface="Raleway Bold"/>
                <a:cs typeface="Raleway Bold"/>
                <a:sym typeface="Raleway Bold"/>
              </a:rPr>
              <a:t>3.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39227" y="4334955"/>
            <a:ext cx="7933076" cy="1779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86"/>
              </a:lnSpc>
            </a:pPr>
            <a:r>
              <a:rPr lang="en-US" sz="7099">
                <a:solidFill>
                  <a:srgbClr val="1E3256"/>
                </a:solidFill>
                <a:latin typeface="Faustina"/>
                <a:ea typeface="Faustina"/>
                <a:cs typeface="Faustina"/>
                <a:sym typeface="Faustina"/>
              </a:rPr>
              <a:t>KHÓ KHĂN VÀ KHẮC PHỤC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9794105" y="896347"/>
            <a:ext cx="7465195" cy="4247153"/>
            <a:chOff x="0" y="0"/>
            <a:chExt cx="2499035" cy="142176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99035" cy="1421769"/>
            </a:xfrm>
            <a:custGeom>
              <a:avLst/>
              <a:gdLst/>
              <a:ahLst/>
              <a:cxnLst/>
              <a:rect r="r" b="b" t="t" l="l"/>
              <a:pathLst>
                <a:path h="1421769" w="2499035">
                  <a:moveTo>
                    <a:pt x="15556" y="0"/>
                  </a:moveTo>
                  <a:lnTo>
                    <a:pt x="2483479" y="0"/>
                  </a:lnTo>
                  <a:cubicBezTo>
                    <a:pt x="2487605" y="0"/>
                    <a:pt x="2491562" y="1639"/>
                    <a:pt x="2494479" y="4556"/>
                  </a:cubicBezTo>
                  <a:cubicBezTo>
                    <a:pt x="2497397" y="7474"/>
                    <a:pt x="2499035" y="11430"/>
                    <a:pt x="2499035" y="15556"/>
                  </a:cubicBezTo>
                  <a:lnTo>
                    <a:pt x="2499035" y="1406213"/>
                  </a:lnTo>
                  <a:cubicBezTo>
                    <a:pt x="2499035" y="1410339"/>
                    <a:pt x="2497397" y="1414296"/>
                    <a:pt x="2494479" y="1417213"/>
                  </a:cubicBezTo>
                  <a:cubicBezTo>
                    <a:pt x="2491562" y="1420130"/>
                    <a:pt x="2487605" y="1421769"/>
                    <a:pt x="2483479" y="1421769"/>
                  </a:cubicBezTo>
                  <a:lnTo>
                    <a:pt x="15556" y="1421769"/>
                  </a:lnTo>
                  <a:cubicBezTo>
                    <a:pt x="11430" y="1421769"/>
                    <a:pt x="7474" y="1420130"/>
                    <a:pt x="4556" y="1417213"/>
                  </a:cubicBezTo>
                  <a:cubicBezTo>
                    <a:pt x="1639" y="1414296"/>
                    <a:pt x="0" y="1410339"/>
                    <a:pt x="0" y="1406213"/>
                  </a:cubicBezTo>
                  <a:lnTo>
                    <a:pt x="0" y="15556"/>
                  </a:lnTo>
                  <a:cubicBezTo>
                    <a:pt x="0" y="11430"/>
                    <a:pt x="1639" y="7474"/>
                    <a:pt x="4556" y="4556"/>
                  </a:cubicBezTo>
                  <a:cubicBezTo>
                    <a:pt x="7474" y="1639"/>
                    <a:pt x="11430" y="0"/>
                    <a:pt x="15556" y="0"/>
                  </a:cubicBezTo>
                  <a:close/>
                </a:path>
              </a:pathLst>
            </a:custGeom>
            <a:solidFill>
              <a:srgbClr val="1E325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85725"/>
              <a:ext cx="2499035" cy="13360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9794105" y="5637714"/>
            <a:ext cx="7465195" cy="3990507"/>
            <a:chOff x="0" y="0"/>
            <a:chExt cx="2499035" cy="133585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499035" cy="1335855"/>
            </a:xfrm>
            <a:custGeom>
              <a:avLst/>
              <a:gdLst/>
              <a:ahLst/>
              <a:cxnLst/>
              <a:rect r="r" b="b" t="t" l="l"/>
              <a:pathLst>
                <a:path h="1335855" w="2499035">
                  <a:moveTo>
                    <a:pt x="15556" y="0"/>
                  </a:moveTo>
                  <a:lnTo>
                    <a:pt x="2483479" y="0"/>
                  </a:lnTo>
                  <a:cubicBezTo>
                    <a:pt x="2487605" y="0"/>
                    <a:pt x="2491562" y="1639"/>
                    <a:pt x="2494479" y="4556"/>
                  </a:cubicBezTo>
                  <a:cubicBezTo>
                    <a:pt x="2497397" y="7474"/>
                    <a:pt x="2499035" y="11430"/>
                    <a:pt x="2499035" y="15556"/>
                  </a:cubicBezTo>
                  <a:lnTo>
                    <a:pt x="2499035" y="1320299"/>
                  </a:lnTo>
                  <a:cubicBezTo>
                    <a:pt x="2499035" y="1324425"/>
                    <a:pt x="2497397" y="1328382"/>
                    <a:pt x="2494479" y="1331299"/>
                  </a:cubicBezTo>
                  <a:cubicBezTo>
                    <a:pt x="2491562" y="1334216"/>
                    <a:pt x="2487605" y="1335855"/>
                    <a:pt x="2483479" y="1335855"/>
                  </a:cubicBezTo>
                  <a:lnTo>
                    <a:pt x="15556" y="1335855"/>
                  </a:lnTo>
                  <a:cubicBezTo>
                    <a:pt x="11430" y="1335855"/>
                    <a:pt x="7474" y="1334216"/>
                    <a:pt x="4556" y="1331299"/>
                  </a:cubicBezTo>
                  <a:cubicBezTo>
                    <a:pt x="1639" y="1328382"/>
                    <a:pt x="0" y="1324425"/>
                    <a:pt x="0" y="1320299"/>
                  </a:cubicBezTo>
                  <a:lnTo>
                    <a:pt x="0" y="15556"/>
                  </a:lnTo>
                  <a:cubicBezTo>
                    <a:pt x="0" y="11430"/>
                    <a:pt x="1639" y="7474"/>
                    <a:pt x="4556" y="4556"/>
                  </a:cubicBezTo>
                  <a:cubicBezTo>
                    <a:pt x="7474" y="1639"/>
                    <a:pt x="11430" y="0"/>
                    <a:pt x="15556" y="0"/>
                  </a:cubicBezTo>
                  <a:close/>
                </a:path>
              </a:pathLst>
            </a:custGeom>
            <a:solidFill>
              <a:srgbClr val="1E3256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85725"/>
              <a:ext cx="2499035" cy="1250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925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022793" y="5997461"/>
            <a:ext cx="7005233" cy="3833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320"/>
              </a:lnSpc>
            </a:pPr>
            <a:r>
              <a:rPr lang="en-US" b="true" sz="3200" spc="51">
                <a:solidFill>
                  <a:srgbClr val="FFFFFF"/>
                </a:solidFill>
                <a:latin typeface="Asap Bold"/>
                <a:ea typeface="Asap Bold"/>
                <a:cs typeface="Asap Bold"/>
                <a:sym typeface="Asap Bold"/>
              </a:rPr>
              <a:t>Khắc phục: :</a:t>
            </a:r>
          </a:p>
          <a:p>
            <a:pPr algn="just" marL="690913" indent="-345456" lvl="1">
              <a:lnSpc>
                <a:spcPts val="4320"/>
              </a:lnSpc>
              <a:buFont typeface="Arial"/>
              <a:buChar char="•"/>
            </a:pPr>
            <a:r>
              <a:rPr lang="en-US" sz="3200" spc="51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Chuẩn hóa dữ liệu: Chuyển ISBN, rating 0-10 → 1-5.</a:t>
            </a:r>
          </a:p>
          <a:p>
            <a:pPr algn="just" marL="690913" indent="-345456" lvl="1">
              <a:lnSpc>
                <a:spcPts val="4320"/>
              </a:lnSpc>
              <a:buFont typeface="Arial"/>
              <a:buChar char="•"/>
            </a:pPr>
            <a:r>
              <a:rPr lang="en-US" sz="3200" spc="51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Giảm dữ liệu: Lọc sách phổ biến.</a:t>
            </a:r>
          </a:p>
          <a:p>
            <a:pPr algn="just" marL="690913" indent="-345456" lvl="1">
              <a:lnSpc>
                <a:spcPts val="4320"/>
              </a:lnSpc>
              <a:buFont typeface="Arial"/>
              <a:buChar char="•"/>
            </a:pPr>
            <a:r>
              <a:rPr lang="en-US" sz="3200" spc="51">
                <a:solidFill>
                  <a:srgbClr val="FFFFFF"/>
                </a:solidFill>
                <a:latin typeface="Asap"/>
                <a:ea typeface="Asap"/>
                <a:cs typeface="Asap"/>
                <a:sym typeface="Asap"/>
              </a:rPr>
              <a:t>Sửa lỗi: Cài scikit-learn, sửa đường dẫn.</a:t>
            </a:r>
          </a:p>
          <a:p>
            <a:pPr algn="just" marL="0" indent="0" lvl="0">
              <a:lnSpc>
                <a:spcPts val="432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0022793" y="1477255"/>
            <a:ext cx="7236507" cy="3095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24"/>
              </a:lnSpc>
              <a:spcBef>
                <a:spcPct val="0"/>
              </a:spcBef>
            </a:pPr>
            <a:r>
              <a:rPr lang="en-US" b="true" sz="3517">
                <a:solidFill>
                  <a:srgbClr val="EDECED"/>
                </a:solidFill>
                <a:latin typeface="Asap Bold"/>
                <a:ea typeface="Asap Bold"/>
                <a:cs typeface="Asap Bold"/>
                <a:sym typeface="Asap Bold"/>
              </a:rPr>
              <a:t>Khó khăn: </a:t>
            </a:r>
          </a:p>
          <a:p>
            <a:pPr algn="l" marL="759413" indent="-379707" lvl="1">
              <a:lnSpc>
                <a:spcPts val="4924"/>
              </a:lnSpc>
              <a:buFont typeface="Arial"/>
              <a:buChar char="•"/>
            </a:pPr>
            <a:r>
              <a:rPr lang="en-US" sz="3517">
                <a:solidFill>
                  <a:srgbClr val="EDECED"/>
                </a:solidFill>
                <a:latin typeface="Asap"/>
                <a:ea typeface="Asap"/>
                <a:cs typeface="Asap"/>
                <a:sym typeface="Asap"/>
              </a:rPr>
              <a:t>Dữ liệu không đồng nhất.</a:t>
            </a:r>
          </a:p>
          <a:p>
            <a:pPr algn="l" marL="759413" indent="-379707" lvl="1">
              <a:lnSpc>
                <a:spcPts val="4924"/>
              </a:lnSpc>
              <a:buFont typeface="Arial"/>
              <a:buChar char="•"/>
            </a:pPr>
            <a:r>
              <a:rPr lang="en-US" sz="3517">
                <a:solidFill>
                  <a:srgbClr val="EDECED"/>
                </a:solidFill>
                <a:latin typeface="Asap"/>
                <a:ea typeface="Asap"/>
                <a:cs typeface="Asap"/>
                <a:sym typeface="Asap"/>
              </a:rPr>
              <a:t>Dữ liệu lớn: ~7 triệu đánh giá.</a:t>
            </a:r>
          </a:p>
          <a:p>
            <a:pPr algn="l" marL="759413" indent="-379707" lvl="1">
              <a:lnSpc>
                <a:spcPts val="4924"/>
              </a:lnSpc>
              <a:buFont typeface="Arial"/>
              <a:buChar char="•"/>
            </a:pPr>
            <a:r>
              <a:rPr lang="en-US" sz="3517">
                <a:solidFill>
                  <a:srgbClr val="EDECED"/>
                </a:solidFill>
                <a:latin typeface="Asap"/>
                <a:ea typeface="Asap"/>
                <a:cs typeface="Asap"/>
                <a:sym typeface="Asap"/>
              </a:rPr>
              <a:t>Lỗi: FileNotFoundError, ModuleNotFoundError.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656283" y="-2445901"/>
            <a:ext cx="15178802" cy="1517880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1E3256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6007842" y="-1797460"/>
            <a:ext cx="13881919" cy="1388191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E3256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90745" y="4648592"/>
            <a:ext cx="7216303" cy="8945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393"/>
              </a:lnSpc>
              <a:spcBef>
                <a:spcPct val="0"/>
              </a:spcBef>
            </a:pPr>
            <a:r>
              <a:rPr lang="en-US" b="true" sz="5280">
                <a:solidFill>
                  <a:srgbClr val="FDFDFD"/>
                </a:solidFill>
                <a:latin typeface="Faustina Bold"/>
                <a:ea typeface="Faustina Bold"/>
                <a:cs typeface="Faustina Bold"/>
                <a:sym typeface="Faustina Bold"/>
              </a:rPr>
              <a:t>TÀI LIỆU THAM KHẢO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618101" y="1767991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10280481" y="1845137"/>
            <a:ext cx="7902744" cy="1545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060"/>
              </a:lnSpc>
            </a:pPr>
            <a:r>
              <a:rPr lang="en-US" sz="2900" spc="-58">
                <a:solidFill>
                  <a:srgbClr val="1E3256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lang="en-US" sz="2900" spc="-58" strike="noStrike" u="none">
                <a:solidFill>
                  <a:srgbClr val="1E3256"/>
                </a:solidFill>
                <a:latin typeface="Poppins"/>
                <a:ea typeface="Poppins"/>
                <a:cs typeface="Poppins"/>
                <a:sym typeface="Poppins"/>
              </a:rPr>
              <a:t>oodbooks-10k:</a:t>
            </a:r>
            <a:r>
              <a:rPr lang="en-US" sz="2900" spc="-58" strike="noStrike" u="sng">
                <a:solidFill>
                  <a:srgbClr val="1E3256"/>
                </a:solidFill>
                <a:latin typeface="Poppins"/>
                <a:ea typeface="Poppins"/>
                <a:cs typeface="Poppins"/>
                <a:sym typeface="Poppins"/>
                <a:hlinkClick r:id="rId4" tooltip="https://www.kaggle.com/zygmunt/goodbooks-10k"/>
              </a:rPr>
              <a:t> kaggle.com/zygmunt/goodbooks-10k</a:t>
            </a:r>
            <a:r>
              <a:rPr lang="en-US" sz="2900" spc="-58" strike="noStrike" u="none">
                <a:solidFill>
                  <a:srgbClr val="1E3256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406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8763159" y="2031678"/>
            <a:ext cx="1134140" cy="811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Faustina"/>
                <a:ea typeface="Faustina"/>
                <a:cs typeface="Faustina"/>
                <a:sym typeface="Faustina"/>
              </a:rPr>
              <a:t>01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9144000" y="3541391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6" y="0"/>
                </a:lnTo>
                <a:lnTo>
                  <a:pt x="1424256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10938106" y="3752915"/>
            <a:ext cx="6321194" cy="10126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35"/>
              </a:lnSpc>
            </a:pPr>
            <a:r>
              <a:rPr lang="en-US" sz="2882" spc="-57">
                <a:solidFill>
                  <a:srgbClr val="1E3256"/>
                </a:solidFill>
                <a:latin typeface="Poppins"/>
                <a:ea typeface="Poppins"/>
                <a:cs typeface="Poppins"/>
                <a:sym typeface="Poppins"/>
              </a:rPr>
              <a:t>B</a:t>
            </a:r>
            <a:r>
              <a:rPr lang="en-US" sz="2882" spc="-57" strike="noStrike" u="none">
                <a:solidFill>
                  <a:srgbClr val="1E3256"/>
                </a:solidFill>
                <a:latin typeface="Poppins"/>
                <a:ea typeface="Poppins"/>
                <a:cs typeface="Poppins"/>
                <a:sym typeface="Poppins"/>
              </a:rPr>
              <a:t>ook-Crossing: </a:t>
            </a:r>
            <a:r>
              <a:rPr lang="en-US" sz="2882" spc="-57" strike="noStrike" u="sng">
                <a:solidFill>
                  <a:srgbClr val="1E3256"/>
                </a:solidFill>
                <a:latin typeface="Poppins"/>
                <a:ea typeface="Poppins"/>
                <a:cs typeface="Poppins"/>
                <a:sym typeface="Poppins"/>
                <a:hlinkClick r:id="rId5" tooltip="http://www2.informatik.uni-freiburg.de/~cziegler/BX/"/>
              </a:rPr>
              <a:t>uni-freiburg.de/~cziegler/BX/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289058" y="3805078"/>
            <a:ext cx="1134140" cy="811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Faustina"/>
                <a:ea typeface="Faustina"/>
                <a:cs typeface="Faustina"/>
                <a:sym typeface="Faustina"/>
              </a:rPr>
              <a:t>02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9144000" y="5318072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6" y="0"/>
                </a:lnTo>
                <a:lnTo>
                  <a:pt x="1424256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6" id="16"/>
          <p:cNvSpPr txBox="true"/>
          <p:nvPr/>
        </p:nvSpPr>
        <p:spPr>
          <a:xfrm rot="0">
            <a:off x="10938106" y="5591284"/>
            <a:ext cx="7025718" cy="1031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spc="-58">
                <a:solidFill>
                  <a:srgbClr val="1E3256"/>
                </a:solidFill>
                <a:latin typeface="Poppins"/>
                <a:ea typeface="Poppins"/>
                <a:cs typeface="Poppins"/>
                <a:sym typeface="Poppins"/>
              </a:rPr>
              <a:t>V</a:t>
            </a:r>
            <a:r>
              <a:rPr lang="en-US" sz="2900" spc="-58" strike="noStrike" u="none">
                <a:solidFill>
                  <a:srgbClr val="1E3256"/>
                </a:solidFill>
                <a:latin typeface="Poppins"/>
                <a:ea typeface="Poppins"/>
                <a:cs typeface="Poppins"/>
                <a:sym typeface="Poppins"/>
              </a:rPr>
              <a:t>ideo: </a:t>
            </a:r>
            <a:r>
              <a:rPr lang="en-US" sz="2900" spc="-58" strike="noStrike" u="sng">
                <a:solidFill>
                  <a:srgbClr val="1E3256"/>
                </a:solidFill>
                <a:latin typeface="Poppins"/>
                <a:ea typeface="Poppins"/>
                <a:cs typeface="Poppins"/>
                <a:sym typeface="Poppins"/>
                <a:hlinkClick r:id="rId6" tooltip="https://youtu.be/G4MBc40rQ2k"/>
              </a:rPr>
              <a:t>youtu.be/G4MBc40rQ2k</a:t>
            </a:r>
            <a:r>
              <a:rPr lang="en-US" sz="2900" spc="-58" strike="noStrike" u="none">
                <a:solidFill>
                  <a:srgbClr val="1E3256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406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9289058" y="5581759"/>
            <a:ext cx="1134140" cy="811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Faustina"/>
                <a:ea typeface="Faustina"/>
                <a:cs typeface="Faustina"/>
                <a:sym typeface="Faustina"/>
              </a:rPr>
              <a:t>03</a:t>
            </a:r>
          </a:p>
        </p:txBody>
      </p:sp>
      <p:sp>
        <p:nvSpPr>
          <p:cNvPr name="Freeform 18" id="18"/>
          <p:cNvSpPr/>
          <p:nvPr/>
        </p:nvSpPr>
        <p:spPr>
          <a:xfrm flipH="false" flipV="false" rot="0">
            <a:off x="8618101" y="7094753"/>
            <a:ext cx="1424256" cy="1424256"/>
          </a:xfrm>
          <a:custGeom>
            <a:avLst/>
            <a:gdLst/>
            <a:ahLst/>
            <a:cxnLst/>
            <a:rect r="r" b="b" t="t" l="l"/>
            <a:pathLst>
              <a:path h="1424256" w="1424256">
                <a:moveTo>
                  <a:pt x="0" y="0"/>
                </a:moveTo>
                <a:lnTo>
                  <a:pt x="1424255" y="0"/>
                </a:lnTo>
                <a:lnTo>
                  <a:pt x="1424255" y="1424256"/>
                </a:lnTo>
                <a:lnTo>
                  <a:pt x="0" y="14242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9" id="19"/>
          <p:cNvSpPr txBox="true"/>
          <p:nvPr/>
        </p:nvSpPr>
        <p:spPr>
          <a:xfrm rot="0">
            <a:off x="10568256" y="7367965"/>
            <a:ext cx="7551617" cy="1031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</a:pPr>
            <a:r>
              <a:rPr lang="en-US" sz="2899" spc="-57">
                <a:solidFill>
                  <a:srgbClr val="1E3256"/>
                </a:solidFill>
                <a:latin typeface="Poppins"/>
                <a:ea typeface="Poppins"/>
                <a:cs typeface="Poppins"/>
                <a:sym typeface="Poppins"/>
              </a:rPr>
              <a:t>Thư</a:t>
            </a:r>
            <a:r>
              <a:rPr lang="en-US" sz="2899" spc="-57" strike="noStrike" u="none">
                <a:solidFill>
                  <a:srgbClr val="1E3256"/>
                </a:solidFill>
                <a:latin typeface="Poppins"/>
                <a:ea typeface="Poppins"/>
                <a:cs typeface="Poppins"/>
                <a:sym typeface="Poppins"/>
              </a:rPr>
              <a:t> viện: Pandas, NumPy, Scikit-learn.</a:t>
            </a:r>
          </a:p>
          <a:p>
            <a:pPr algn="l">
              <a:lnSpc>
                <a:spcPts val="4059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8763159" y="7358440"/>
            <a:ext cx="1134140" cy="811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Faustina"/>
                <a:ea typeface="Faustina"/>
                <a:cs typeface="Faustina"/>
                <a:sym typeface="Faustina"/>
              </a:rPr>
              <a:t>04</a:t>
            </a:r>
          </a:p>
        </p:txBody>
      </p:sp>
      <p:grpSp>
        <p:nvGrpSpPr>
          <p:cNvPr name="Group 21" id="21"/>
          <p:cNvGrpSpPr/>
          <p:nvPr/>
        </p:nvGrpSpPr>
        <p:grpSpPr>
          <a:xfrm rot="0">
            <a:off x="7905455" y="2656032"/>
            <a:ext cx="373607" cy="373607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CE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8315313" y="4180490"/>
            <a:ext cx="373607" cy="373607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CE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7944228" y="7402839"/>
            <a:ext cx="373607" cy="373607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CE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8309460" y="5760481"/>
            <a:ext cx="373607" cy="373607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DECE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32" id="32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>
  <p:cSld>
    <p:bg>
      <p:bgPr>
        <a:solidFill>
          <a:srgbClr val="1E32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182017" y="3400568"/>
            <a:ext cx="12467693" cy="3032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37"/>
              </a:lnSpc>
            </a:pPr>
            <a:r>
              <a:rPr lang="en-US" b="true" sz="12571">
                <a:solidFill>
                  <a:srgbClr val="FDFDFD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 very much!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3964007"/>
            <a:chOff x="0" y="0"/>
            <a:chExt cx="8829757" cy="191389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829756" cy="1913890"/>
            </a:xfrm>
            <a:custGeom>
              <a:avLst/>
              <a:gdLst/>
              <a:ahLst/>
              <a:cxnLst/>
              <a:rect r="r" b="b" t="t" l="l"/>
              <a:pathLst>
                <a:path h="1913890" w="8829756">
                  <a:moveTo>
                    <a:pt x="0" y="0"/>
                  </a:moveTo>
                  <a:lnTo>
                    <a:pt x="8829756" y="0"/>
                  </a:lnTo>
                  <a:lnTo>
                    <a:pt x="8829756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1E3256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434280" y="1324779"/>
            <a:ext cx="14563660" cy="1400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099"/>
              </a:lnSpc>
            </a:pPr>
            <a:r>
              <a:rPr lang="en-US" sz="9249">
                <a:solidFill>
                  <a:srgbClr val="FFFFFF"/>
                </a:solidFill>
                <a:latin typeface="Faustina"/>
                <a:ea typeface="Faustina"/>
                <a:cs typeface="Faustina"/>
                <a:sym typeface="Faustina"/>
              </a:rPr>
              <a:t>Mục tiêu của hệ thống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0" y="4728742"/>
            <a:ext cx="12390137" cy="4793523"/>
            <a:chOff x="0" y="0"/>
            <a:chExt cx="16520182" cy="6391364"/>
          </a:xfrm>
        </p:grpSpPr>
        <p:sp>
          <p:nvSpPr>
            <p:cNvPr name="TextBox 6" id="6"/>
            <p:cNvSpPr txBox="true"/>
            <p:nvPr/>
          </p:nvSpPr>
          <p:spPr>
            <a:xfrm rot="0">
              <a:off x="0" y="-486338"/>
              <a:ext cx="1998223" cy="841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04"/>
                </a:lnSpc>
              </a:pPr>
              <a:r>
                <a:rPr lang="en-US" b="true" sz="3788">
                  <a:solidFill>
                    <a:srgbClr val="1E3256"/>
                  </a:solidFill>
                  <a:latin typeface="Asap Bold"/>
                  <a:ea typeface="Asap Bold"/>
                  <a:cs typeface="Asap Bold"/>
                  <a:sym typeface="Asap Bold"/>
                </a:rPr>
                <a:t>01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3117688" y="-47625"/>
              <a:ext cx="13402494" cy="14017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21"/>
                </a:lnSpc>
                <a:spcBef>
                  <a:spcPct val="0"/>
                </a:spcBef>
              </a:pPr>
              <a:r>
                <a:rPr lang="en-US" sz="3247" u="sng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  <a:hlinkClick r:id="rId2" action="ppaction://hlinksldjump"/>
                </a:rPr>
                <a:t>Xây</a:t>
              </a:r>
              <a:r>
                <a:rPr lang="en-US" sz="3247" u="sng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  <a:hlinkClick r:id="rId2" action="ppaction://hlinksldjump"/>
                </a:rPr>
                <a:t> dựng hệ thống gợi ý sách thông minh.</a:t>
              </a:r>
            </a:p>
            <a:p>
              <a:pPr algn="l" marL="0" indent="0" lvl="0">
                <a:lnSpc>
                  <a:spcPts val="4221"/>
                </a:lnSpc>
                <a:spcBef>
                  <a:spcPct val="0"/>
                </a:spcBef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525734"/>
              <a:ext cx="1998223" cy="841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04"/>
                </a:lnSpc>
              </a:pPr>
              <a:r>
                <a:rPr lang="en-US" b="true" sz="3788">
                  <a:solidFill>
                    <a:srgbClr val="1E3256"/>
                  </a:solidFill>
                  <a:latin typeface="Asap Bold"/>
                  <a:ea typeface="Asap Bold"/>
                  <a:cs typeface="Asap Bold"/>
                  <a:sym typeface="Asap Bold"/>
                </a:rPr>
                <a:t>02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117688" y="1612164"/>
              <a:ext cx="13402494" cy="6972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21"/>
                </a:lnSpc>
                <a:spcBef>
                  <a:spcPct val="0"/>
                </a:spcBef>
              </a:pPr>
              <a:r>
                <a:rPr lang="en-US" sz="3247" u="sng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  <a:hlinkClick r:id="rId3" action="ppaction://hlinksldjump"/>
                </a:rPr>
                <a:t>Áp dụ</a:t>
              </a:r>
              <a:r>
                <a:rPr lang="en-US" sz="3247" u="sng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  <a:hlinkClick r:id="rId3" action="ppaction://hlinksldjump"/>
                </a:rPr>
                <a:t>ng Collaborative Filtering (Item-based).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3537807"/>
              <a:ext cx="1998223" cy="841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04"/>
                </a:lnSpc>
              </a:pPr>
              <a:r>
                <a:rPr lang="en-US" b="true" sz="3788">
                  <a:solidFill>
                    <a:srgbClr val="1E3256"/>
                  </a:solidFill>
                  <a:latin typeface="Asap Bold"/>
                  <a:ea typeface="Asap Bold"/>
                  <a:cs typeface="Asap Bold"/>
                  <a:sym typeface="Asap Bold"/>
                </a:rPr>
                <a:t>03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3117688" y="3271953"/>
              <a:ext cx="13402494" cy="14017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21"/>
                </a:lnSpc>
                <a:spcBef>
                  <a:spcPct val="0"/>
                </a:spcBef>
              </a:pPr>
              <a:r>
                <a:rPr lang="en-US" sz="3247" u="sng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  <a:hlinkClick r:id="rId4" action="ppaction://hlinksldjump"/>
                </a:rPr>
                <a:t>Gộp dữ liệu từ Goodbooks-10k và Book-Crossing.</a:t>
              </a:r>
            </a:p>
            <a:p>
              <a:pPr algn="l" marL="0" indent="0" lvl="0">
                <a:lnSpc>
                  <a:spcPts val="4221"/>
                </a:lnSpc>
                <a:spcBef>
                  <a:spcPct val="0"/>
                </a:spcBef>
              </a:pP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5549879"/>
              <a:ext cx="1998223" cy="84148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304"/>
                </a:lnSpc>
              </a:pPr>
              <a:r>
                <a:rPr lang="en-US" b="true" sz="3788">
                  <a:solidFill>
                    <a:srgbClr val="1E3256"/>
                  </a:solidFill>
                  <a:latin typeface="Asap Bold"/>
                  <a:ea typeface="Asap Bold"/>
                  <a:cs typeface="Asap Bold"/>
                  <a:sym typeface="Asap Bold"/>
                </a:rPr>
                <a:t>04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3117688" y="5629674"/>
              <a:ext cx="13402494" cy="6972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21"/>
                </a:lnSpc>
                <a:spcBef>
                  <a:spcPct val="0"/>
                </a:spcBef>
              </a:pPr>
              <a:r>
                <a:rPr lang="en-US" sz="3247" u="sng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  <a:hlinkClick r:id="rId5" action="ppaction://hlinksldjump"/>
                </a:rPr>
                <a:t>Thự</a:t>
              </a:r>
              <a:r>
                <a:rPr lang="en-US" sz="3247" u="sng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  <a:hlinkClick r:id="rId5" action="ppaction://hlinksldjump"/>
                </a:rPr>
                <a:t>c nghiệm và đánh giá gợi ý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572571" y="3964007"/>
            <a:ext cx="6715429" cy="6322993"/>
            <a:chOff x="0" y="0"/>
            <a:chExt cx="8953906" cy="8430657"/>
          </a:xfrm>
        </p:grpSpPr>
        <p:pic>
          <p:nvPicPr>
            <p:cNvPr name="Picture 15" id="15"/>
            <p:cNvPicPr>
              <a:picLocks noChangeAspect="true"/>
            </p:cNvPicPr>
            <p:nvPr/>
          </p:nvPicPr>
          <p:blipFill>
            <a:blip r:embed="rId6"/>
            <a:srcRect l="0" t="18614" r="0" b="18614"/>
            <a:stretch>
              <a:fillRect/>
            </a:stretch>
          </p:blipFill>
          <p:spPr>
            <a:xfrm flipH="false" flipV="false">
              <a:off x="0" y="0"/>
              <a:ext cx="8953906" cy="843065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413574"/>
            <a:ext cx="18288000" cy="4673790"/>
            <a:chOff x="0" y="0"/>
            <a:chExt cx="24384000" cy="623172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0" r="0" b="48886"/>
            <a:stretch>
              <a:fillRect/>
            </a:stretch>
          </p:blipFill>
          <p:spPr>
            <a:xfrm flipH="false" flipV="false">
              <a:off x="0" y="0"/>
              <a:ext cx="24384000" cy="623172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0" y="7087364"/>
            <a:ext cx="1497365" cy="3199636"/>
            <a:chOff x="0" y="0"/>
            <a:chExt cx="722953" cy="154483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2953" cy="1544838"/>
            </a:xfrm>
            <a:custGeom>
              <a:avLst/>
              <a:gdLst/>
              <a:ahLst/>
              <a:cxnLst/>
              <a:rect r="r" b="b" t="t" l="l"/>
              <a:pathLst>
                <a:path h="1544838" w="722953">
                  <a:moveTo>
                    <a:pt x="0" y="0"/>
                  </a:moveTo>
                  <a:lnTo>
                    <a:pt x="722953" y="0"/>
                  </a:lnTo>
                  <a:lnTo>
                    <a:pt x="722953" y="1544838"/>
                  </a:lnTo>
                  <a:lnTo>
                    <a:pt x="0" y="1544838"/>
                  </a:lnTo>
                  <a:close/>
                </a:path>
              </a:pathLst>
            </a:custGeom>
            <a:solidFill>
              <a:srgbClr val="EDECED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028700" y="9461248"/>
            <a:ext cx="317826" cy="197052"/>
          </a:xfrm>
          <a:custGeom>
            <a:avLst/>
            <a:gdLst/>
            <a:ahLst/>
            <a:cxnLst/>
            <a:rect r="r" b="b" t="t" l="l"/>
            <a:pathLst>
              <a:path h="197052" w="317826">
                <a:moveTo>
                  <a:pt x="0" y="0"/>
                </a:moveTo>
                <a:lnTo>
                  <a:pt x="317826" y="0"/>
                </a:lnTo>
                <a:lnTo>
                  <a:pt x="317826" y="197052"/>
                </a:lnTo>
                <a:lnTo>
                  <a:pt x="0" y="19705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544277" y="7566790"/>
            <a:ext cx="10412082" cy="2091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05099" indent="-402550" lvl="1">
              <a:lnSpc>
                <a:spcPts val="5556"/>
              </a:lnSpc>
              <a:buFont typeface="Arial"/>
              <a:buChar char="•"/>
            </a:pPr>
            <a:r>
              <a:rPr lang="en-US" sz="3729">
                <a:solidFill>
                  <a:srgbClr val="1E3256"/>
                </a:solidFill>
                <a:latin typeface="Asap"/>
                <a:ea typeface="Asap"/>
                <a:cs typeface="Asap"/>
                <a:sym typeface="Asap"/>
              </a:rPr>
              <a:t>Tiết kiệm thời gian tìm sách.</a:t>
            </a:r>
          </a:p>
          <a:p>
            <a:pPr algn="l" marL="805099" indent="-402550" lvl="1">
              <a:lnSpc>
                <a:spcPts val="5556"/>
              </a:lnSpc>
              <a:buFont typeface="Arial"/>
              <a:buChar char="•"/>
            </a:pPr>
            <a:r>
              <a:rPr lang="en-US" sz="3729">
                <a:solidFill>
                  <a:srgbClr val="1E3256"/>
                </a:solidFill>
                <a:latin typeface="Asap"/>
                <a:ea typeface="Asap"/>
                <a:cs typeface="Asap"/>
                <a:sym typeface="Asap"/>
              </a:rPr>
              <a:t>Ứng dụng AI trong gợi ý nội dung.</a:t>
            </a:r>
          </a:p>
          <a:p>
            <a:pPr algn="l" marL="805099" indent="-402550" lvl="1">
              <a:lnSpc>
                <a:spcPts val="5556"/>
              </a:lnSpc>
              <a:buFont typeface="Arial"/>
              <a:buChar char="•"/>
            </a:pPr>
            <a:r>
              <a:rPr lang="en-US" sz="3729">
                <a:solidFill>
                  <a:srgbClr val="1E3256"/>
                </a:solidFill>
                <a:latin typeface="Asap"/>
                <a:ea typeface="Asap"/>
                <a:cs typeface="Asap"/>
                <a:sym typeface="Asap"/>
              </a:rPr>
              <a:t>Học kỹ năng xử lý dữ liệu, lập trình.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497365" y="219977"/>
            <a:ext cx="8984106" cy="1617447"/>
            <a:chOff x="0" y="0"/>
            <a:chExt cx="11978808" cy="2156596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594496"/>
              <a:ext cx="11978808" cy="15621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9239"/>
                </a:lnSpc>
              </a:pPr>
              <a:r>
                <a:rPr lang="en-US" sz="7699">
                  <a:solidFill>
                    <a:srgbClr val="1E3256"/>
                  </a:solidFill>
                  <a:latin typeface="Faustina"/>
                  <a:ea typeface="Faustina"/>
                  <a:cs typeface="Faustina"/>
                  <a:sym typeface="Faustina"/>
                </a:rPr>
                <a:t>Ý nghĩa của hệ thống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-9525"/>
              <a:ext cx="11978808" cy="454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639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79595" y="-286499"/>
            <a:ext cx="6452826" cy="10287000"/>
            <a:chOff x="0" y="0"/>
            <a:chExt cx="3284297" cy="52357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84296" cy="5235777"/>
            </a:xfrm>
            <a:custGeom>
              <a:avLst/>
              <a:gdLst/>
              <a:ahLst/>
              <a:cxnLst/>
              <a:rect r="r" b="b" t="t" l="l"/>
              <a:pathLst>
                <a:path h="5235777" w="3284296">
                  <a:moveTo>
                    <a:pt x="0" y="0"/>
                  </a:moveTo>
                  <a:lnTo>
                    <a:pt x="3284296" y="0"/>
                  </a:lnTo>
                  <a:lnTo>
                    <a:pt x="3284296" y="5235777"/>
                  </a:lnTo>
                  <a:lnTo>
                    <a:pt x="0" y="5235777"/>
                  </a:lnTo>
                  <a:close/>
                </a:path>
              </a:pathLst>
            </a:custGeom>
            <a:solidFill>
              <a:srgbClr val="1E325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5673231" y="1605471"/>
            <a:ext cx="12614769" cy="7652829"/>
            <a:chOff x="0" y="0"/>
            <a:chExt cx="16819693" cy="10203772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2"/>
            <a:srcRect l="0" t="321" r="0" b="321"/>
            <a:stretch>
              <a:fillRect/>
            </a:stretch>
          </p:blipFill>
          <p:spPr>
            <a:xfrm flipH="false" flipV="false">
              <a:off x="0" y="0"/>
              <a:ext cx="16819693" cy="10203772"/>
            </a:xfrm>
            <a:prstGeom prst="rect">
              <a:avLst/>
            </a:prstGeom>
          </p:spPr>
        </p:pic>
      </p:grpSp>
      <p:sp>
        <p:nvSpPr>
          <p:cNvPr name="TextBox 6" id="6"/>
          <p:cNvSpPr txBox="true"/>
          <p:nvPr/>
        </p:nvSpPr>
        <p:spPr>
          <a:xfrm rot="0">
            <a:off x="253065" y="4611035"/>
            <a:ext cx="4968568" cy="1522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37"/>
              </a:lnSpc>
            </a:pPr>
            <a:r>
              <a:rPr lang="en-US" sz="4384" b="true">
                <a:solidFill>
                  <a:srgbClr val="FFFFFF"/>
                </a:solidFill>
                <a:latin typeface="Faustina Bold"/>
                <a:ea typeface="Faustina Bold"/>
                <a:cs typeface="Faustina Bold"/>
                <a:sym typeface="Faustina Bold"/>
              </a:rPr>
              <a:t>MÔ HÌNH THUẬT TOÁN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E325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3547513"/>
            <a:ext cx="16287116" cy="6739487"/>
          </a:xfrm>
          <a:custGeom>
            <a:avLst/>
            <a:gdLst/>
            <a:ahLst/>
            <a:cxnLst/>
            <a:rect r="r" b="b" t="t" l="l"/>
            <a:pathLst>
              <a:path h="6739487" w="16287116">
                <a:moveTo>
                  <a:pt x="0" y="0"/>
                </a:moveTo>
                <a:lnTo>
                  <a:pt x="16287116" y="0"/>
                </a:lnTo>
                <a:lnTo>
                  <a:pt x="16287116" y="6739487"/>
                </a:lnTo>
                <a:lnTo>
                  <a:pt x="0" y="67394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64" t="-1643" r="0" b="-5284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896062" y="557891"/>
            <a:ext cx="11043418" cy="1543050"/>
            <a:chOff x="0" y="0"/>
            <a:chExt cx="14724558" cy="2057400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863600"/>
              <a:ext cx="14724558" cy="1193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7079"/>
                </a:lnSpc>
              </a:pPr>
              <a:r>
                <a:rPr lang="en-US" sz="5899">
                  <a:solidFill>
                    <a:srgbClr val="FFFFFF"/>
                  </a:solidFill>
                  <a:latin typeface="Faustina"/>
                  <a:ea typeface="Faustina"/>
                  <a:cs typeface="Faustina"/>
                  <a:sym typeface="Faustina"/>
                </a:rPr>
                <a:t>MÔ HÌNH THUẬT TOÁN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-9525"/>
              <a:ext cx="7245016" cy="454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63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2910802"/>
            <a:ext cx="5475630" cy="4363546"/>
            <a:chOff x="0" y="0"/>
            <a:chExt cx="7300840" cy="5818061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3041" t="0" r="13041" b="0"/>
            <a:stretch>
              <a:fillRect/>
            </a:stretch>
          </p:blipFill>
          <p:spPr>
            <a:xfrm flipH="false" flipV="false">
              <a:off x="0" y="0"/>
              <a:ext cx="7300840" cy="5818061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5475630" y="2910802"/>
            <a:ext cx="12812370" cy="4363546"/>
            <a:chOff x="0" y="0"/>
            <a:chExt cx="5897419" cy="200850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897419" cy="2008501"/>
            </a:xfrm>
            <a:custGeom>
              <a:avLst/>
              <a:gdLst/>
              <a:ahLst/>
              <a:cxnLst/>
              <a:rect r="r" b="b" t="t" l="l"/>
              <a:pathLst>
                <a:path h="2008501" w="5897419">
                  <a:moveTo>
                    <a:pt x="0" y="0"/>
                  </a:moveTo>
                  <a:lnTo>
                    <a:pt x="5897419" y="0"/>
                  </a:lnTo>
                  <a:lnTo>
                    <a:pt x="5897419" y="2008501"/>
                  </a:lnTo>
                  <a:lnTo>
                    <a:pt x="0" y="2008501"/>
                  </a:lnTo>
                  <a:close/>
                </a:path>
              </a:pathLst>
            </a:custGeom>
            <a:solidFill>
              <a:srgbClr val="EDECED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0" y="7377969"/>
            <a:ext cx="12989670" cy="2909031"/>
            <a:chOff x="0" y="0"/>
            <a:chExt cx="5979028" cy="133900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979028" cy="1339001"/>
            </a:xfrm>
            <a:custGeom>
              <a:avLst/>
              <a:gdLst/>
              <a:ahLst/>
              <a:cxnLst/>
              <a:rect r="r" b="b" t="t" l="l"/>
              <a:pathLst>
                <a:path h="1339001" w="5979028">
                  <a:moveTo>
                    <a:pt x="0" y="0"/>
                  </a:moveTo>
                  <a:lnTo>
                    <a:pt x="5979028" y="0"/>
                  </a:lnTo>
                  <a:lnTo>
                    <a:pt x="5979028" y="1339001"/>
                  </a:lnTo>
                  <a:lnTo>
                    <a:pt x="0" y="1339001"/>
                  </a:lnTo>
                  <a:close/>
                </a:path>
              </a:pathLst>
            </a:custGeom>
            <a:solidFill>
              <a:srgbClr val="1E3256"/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2989670" y="7377969"/>
            <a:ext cx="5475630" cy="2805410"/>
            <a:chOff x="0" y="0"/>
            <a:chExt cx="7300840" cy="3740546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3"/>
            <a:srcRect l="0" t="24382" r="0" b="24382"/>
            <a:stretch>
              <a:fillRect/>
            </a:stretch>
          </p:blipFill>
          <p:spPr>
            <a:xfrm flipH="false" flipV="false">
              <a:off x="0" y="0"/>
              <a:ext cx="7300840" cy="3740546"/>
            </a:xfrm>
            <a:prstGeom prst="rect">
              <a:avLst/>
            </a:prstGeom>
          </p:spPr>
        </p:pic>
      </p:grpSp>
      <p:sp>
        <p:nvSpPr>
          <p:cNvPr name="TextBox 10" id="10"/>
          <p:cNvSpPr txBox="true"/>
          <p:nvPr/>
        </p:nvSpPr>
        <p:spPr>
          <a:xfrm rot="0">
            <a:off x="6119451" y="3445836"/>
            <a:ext cx="9608034" cy="388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103551" y="1028700"/>
            <a:ext cx="10605269" cy="847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0"/>
              </a:lnSpc>
            </a:pPr>
            <a:r>
              <a:rPr lang="en-US" sz="5600">
                <a:solidFill>
                  <a:srgbClr val="1E3256"/>
                </a:solidFill>
                <a:latin typeface="Faustina"/>
                <a:ea typeface="Faustina"/>
                <a:cs typeface="Faustina"/>
                <a:sym typeface="Faustina"/>
              </a:rPr>
              <a:t>TỔNG QUAN VỀ DỮ LIỆU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515017" y="7727095"/>
            <a:ext cx="11782336" cy="2210780"/>
            <a:chOff x="0" y="0"/>
            <a:chExt cx="15709782" cy="2947707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932891"/>
              <a:ext cx="15709782" cy="20148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1328792" indent="-442931" lvl="2">
                <a:lnSpc>
                  <a:spcPts val="4000"/>
                </a:lnSpc>
                <a:buFont typeface="Arial"/>
                <a:buChar char="⚬"/>
              </a:pPr>
              <a:r>
                <a:rPr lang="en-US" sz="3077">
                  <a:solidFill>
                    <a:srgbClr val="FFFFFF"/>
                  </a:solidFill>
                  <a:latin typeface="Asap"/>
                  <a:ea typeface="Asap"/>
                  <a:cs typeface="Asap"/>
                  <a:sym typeface="Asap"/>
                </a:rPr>
                <a:t>GGoodbooks-10k: Rating 1-5, tập trung.</a:t>
              </a:r>
            </a:p>
            <a:p>
              <a:pPr algn="l" marL="1328792" indent="-442931" lvl="2">
                <a:lnSpc>
                  <a:spcPts val="4000"/>
                </a:lnSpc>
                <a:buFont typeface="Arial"/>
                <a:buChar char="⚬"/>
              </a:pPr>
              <a:r>
                <a:rPr lang="en-US" sz="3077">
                  <a:solidFill>
                    <a:srgbClr val="FFFFFF"/>
                  </a:solidFill>
                  <a:latin typeface="Asap"/>
                  <a:ea typeface="Asap"/>
                  <a:cs typeface="Asap"/>
                  <a:sym typeface="Asap"/>
                </a:rPr>
                <a:t>Book-Crossing: Rating 0-10, có implicit rating.</a:t>
              </a:r>
            </a:p>
            <a:p>
              <a:pPr algn="l">
                <a:lnSpc>
                  <a:spcPts val="4000"/>
                </a:lnSpc>
              </a:pP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-38100"/>
              <a:ext cx="15709782" cy="79956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916"/>
                </a:lnSpc>
              </a:pPr>
              <a:r>
                <a:rPr lang="en-US" sz="3781" b="true">
                  <a:solidFill>
                    <a:srgbClr val="FFFFFF"/>
                  </a:solidFill>
                  <a:latin typeface="Asap Bold"/>
                  <a:ea typeface="Asap Bold"/>
                  <a:cs typeface="Asap Bold"/>
                  <a:sym typeface="Asap Bold"/>
                </a:rPr>
                <a:t>Đặc điểm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5823550" y="3436311"/>
            <a:ext cx="11770539" cy="3771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16"/>
              </a:lnSpc>
              <a:spcBef>
                <a:spcPct val="0"/>
              </a:spcBef>
            </a:pPr>
            <a:r>
              <a:rPr lang="en-US" sz="2858">
                <a:solidFill>
                  <a:srgbClr val="1E3256"/>
                </a:solidFill>
                <a:latin typeface="Asap"/>
                <a:ea typeface="Asap"/>
                <a:cs typeface="Asap"/>
                <a:sym typeface="Asap"/>
              </a:rPr>
              <a:t>Goodbooks-10k: </a:t>
            </a:r>
          </a:p>
          <a:p>
            <a:pPr algn="l" marL="617184" indent="-308592" lvl="1">
              <a:lnSpc>
                <a:spcPts val="3716"/>
              </a:lnSpc>
              <a:spcBef>
                <a:spcPct val="0"/>
              </a:spcBef>
              <a:buFont typeface="Arial"/>
              <a:buChar char="•"/>
            </a:pPr>
            <a:r>
              <a:rPr lang="en-US" sz="2858">
                <a:solidFill>
                  <a:srgbClr val="1E3256"/>
                </a:solidFill>
                <a:latin typeface="Asap"/>
                <a:ea typeface="Asap"/>
                <a:cs typeface="Asap"/>
                <a:sym typeface="Asap"/>
              </a:rPr>
              <a:t>ratings.csv: 5,976,479 đánh giá, 53,424 người dùng, 10,000 sách (rating 1-5).</a:t>
            </a:r>
          </a:p>
          <a:p>
            <a:pPr algn="l" marL="617184" indent="-308592" lvl="1">
              <a:lnSpc>
                <a:spcPts val="3716"/>
              </a:lnSpc>
              <a:spcBef>
                <a:spcPct val="0"/>
              </a:spcBef>
              <a:buFont typeface="Arial"/>
              <a:buChar char="•"/>
            </a:pPr>
            <a:r>
              <a:rPr lang="en-US" sz="2858">
                <a:solidFill>
                  <a:srgbClr val="1E3256"/>
                </a:solidFill>
                <a:latin typeface="Asap"/>
                <a:ea typeface="Asap"/>
                <a:cs typeface="Asap"/>
                <a:sym typeface="Asap"/>
              </a:rPr>
              <a:t>books.csv: 10,000 sách (book_id, title).</a:t>
            </a:r>
          </a:p>
          <a:p>
            <a:pPr algn="l">
              <a:lnSpc>
                <a:spcPts val="3716"/>
              </a:lnSpc>
              <a:spcBef>
                <a:spcPct val="0"/>
              </a:spcBef>
            </a:pPr>
            <a:r>
              <a:rPr lang="en-US" sz="2858">
                <a:solidFill>
                  <a:srgbClr val="1E3256"/>
                </a:solidFill>
                <a:latin typeface="Asap"/>
                <a:ea typeface="Asap"/>
                <a:cs typeface="Asap"/>
                <a:sym typeface="Asap"/>
              </a:rPr>
              <a:t>Book-Crossing: </a:t>
            </a:r>
          </a:p>
          <a:p>
            <a:pPr algn="l" marL="617184" indent="-308592" lvl="1">
              <a:lnSpc>
                <a:spcPts val="3716"/>
              </a:lnSpc>
              <a:spcBef>
                <a:spcPct val="0"/>
              </a:spcBef>
              <a:buFont typeface="Arial"/>
              <a:buChar char="•"/>
            </a:pPr>
            <a:r>
              <a:rPr lang="en-US" sz="2858">
                <a:solidFill>
                  <a:srgbClr val="1E3256"/>
                </a:solidFill>
                <a:latin typeface="Asap"/>
                <a:ea typeface="Asap"/>
                <a:cs typeface="Asap"/>
                <a:sym typeface="Asap"/>
              </a:rPr>
              <a:t>BX-Book-Ratings.csv: 1,149,780 đánh giá, 278,858 người dùng, 271,379 sách (rating 0-10).</a:t>
            </a:r>
          </a:p>
          <a:p>
            <a:pPr algn="l" marL="617184" indent="-308592" lvl="1">
              <a:lnSpc>
                <a:spcPts val="3716"/>
              </a:lnSpc>
              <a:spcBef>
                <a:spcPct val="0"/>
              </a:spcBef>
              <a:buFont typeface="Arial"/>
              <a:buChar char="•"/>
            </a:pPr>
            <a:r>
              <a:rPr lang="en-US" sz="2858">
                <a:solidFill>
                  <a:srgbClr val="1E3256"/>
                </a:solidFill>
                <a:latin typeface="Asap"/>
                <a:ea typeface="Asap"/>
                <a:cs typeface="Asap"/>
                <a:sym typeface="Asap"/>
              </a:rPr>
              <a:t>BX-Books.csv: 271,379 sách (ISBN, Book-Title).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119451" y="2864175"/>
            <a:ext cx="2917031" cy="610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09"/>
              </a:lnSpc>
              <a:spcBef>
                <a:spcPct val="0"/>
              </a:spcBef>
            </a:pPr>
            <a:r>
              <a:rPr lang="en-US" b="true" sz="3699">
                <a:solidFill>
                  <a:srgbClr val="1E3256"/>
                </a:solidFill>
                <a:latin typeface="Asap Bold"/>
                <a:ea typeface="Asap Bold"/>
                <a:cs typeface="Asap Bold"/>
                <a:sym typeface="Asap Bold"/>
              </a:rPr>
              <a:t>Nguồn dữ liệu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3212012"/>
            <a:chOff x="0" y="0"/>
            <a:chExt cx="8829757" cy="15508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829756" cy="1550814"/>
            </a:xfrm>
            <a:custGeom>
              <a:avLst/>
              <a:gdLst/>
              <a:ahLst/>
              <a:cxnLst/>
              <a:rect r="r" b="b" t="t" l="l"/>
              <a:pathLst>
                <a:path h="1550814" w="8829756">
                  <a:moveTo>
                    <a:pt x="0" y="0"/>
                  </a:moveTo>
                  <a:lnTo>
                    <a:pt x="8829756" y="0"/>
                  </a:lnTo>
                  <a:lnTo>
                    <a:pt x="8829756" y="1550814"/>
                  </a:lnTo>
                  <a:lnTo>
                    <a:pt x="0" y="1550814"/>
                  </a:lnTo>
                  <a:close/>
                </a:path>
              </a:pathLst>
            </a:custGeom>
            <a:solidFill>
              <a:srgbClr val="1E325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-450986" y="4678873"/>
            <a:ext cx="6600110" cy="4008764"/>
            <a:chOff x="0" y="0"/>
            <a:chExt cx="8800146" cy="5345018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47625"/>
              <a:ext cx="8800146" cy="8417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141"/>
                </a:lnSpc>
                <a:spcBef>
                  <a:spcPct val="0"/>
                </a:spcBef>
              </a:pPr>
              <a:r>
                <a:rPr lang="en-US" b="true" sz="3955">
                  <a:solidFill>
                    <a:srgbClr val="1E3256"/>
                  </a:solidFill>
                  <a:latin typeface="Asap Bold"/>
                  <a:ea typeface="Asap Bold"/>
                  <a:cs typeface="Asap Bold"/>
                  <a:sym typeface="Asap Bold"/>
                </a:rPr>
                <a:t>Các bước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941641"/>
              <a:ext cx="8800146" cy="44033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1463868" indent="-487956" lvl="2">
                <a:lnSpc>
                  <a:spcPts val="4407"/>
                </a:lnSpc>
                <a:spcBef>
                  <a:spcPct val="0"/>
                </a:spcBef>
                <a:buAutoNum type="alphaLcPeriod" startAt="1"/>
              </a:pPr>
              <a:r>
                <a:rPr lang="en-US" sz="3390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Phân tích dữ l</a:t>
              </a:r>
              <a:r>
                <a:rPr lang="en-US" sz="3390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iệu.</a:t>
              </a:r>
            </a:p>
            <a:p>
              <a:pPr algn="ctr" marL="1463868" indent="-487956" lvl="2">
                <a:lnSpc>
                  <a:spcPts val="4407"/>
                </a:lnSpc>
                <a:spcBef>
                  <a:spcPct val="0"/>
                </a:spcBef>
                <a:buAutoNum type="alphaLcPeriod" startAt="1"/>
              </a:pPr>
              <a:r>
                <a:rPr lang="en-US" sz="3390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Chuẩn bị môi trường.</a:t>
              </a:r>
            </a:p>
            <a:p>
              <a:pPr algn="ctr" marL="1463868" indent="-487956" lvl="2">
                <a:lnSpc>
                  <a:spcPts val="4407"/>
                </a:lnSpc>
                <a:spcBef>
                  <a:spcPct val="0"/>
                </a:spcBef>
                <a:buAutoNum type="alphaLcPeriod" startAt="1"/>
              </a:pPr>
              <a:r>
                <a:rPr lang="en-US" sz="3390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Làm sạch, gộp dữ liệu.</a:t>
              </a:r>
            </a:p>
            <a:p>
              <a:pPr algn="ctr" marL="1463868" indent="-487956" lvl="2">
                <a:lnSpc>
                  <a:spcPts val="4407"/>
                </a:lnSpc>
                <a:spcBef>
                  <a:spcPct val="0"/>
                </a:spcBef>
                <a:buAutoNum type="alphaLcPeriod" startAt="1"/>
              </a:pPr>
              <a:r>
                <a:rPr lang="en-US" sz="3390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Xây dựng hệ thống gợi ý.</a:t>
              </a:r>
            </a:p>
            <a:p>
              <a:pPr algn="ctr" marL="1463868" indent="-487956" lvl="2">
                <a:lnSpc>
                  <a:spcPts val="4407"/>
                </a:lnSpc>
                <a:spcBef>
                  <a:spcPct val="0"/>
                </a:spcBef>
                <a:buAutoNum type="alphaLcPeriod" startAt="1"/>
              </a:pPr>
              <a:r>
                <a:rPr lang="en-US" sz="3390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Thực nghiệm, đánh giá.</a:t>
              </a:r>
            </a:p>
            <a:p>
              <a:pPr algn="ctr" marL="0" indent="0" lvl="0">
                <a:lnSpc>
                  <a:spcPts val="440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556145" y="4678873"/>
            <a:ext cx="5660009" cy="2376965"/>
            <a:chOff x="0" y="0"/>
            <a:chExt cx="7546679" cy="316928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47625"/>
              <a:ext cx="7546679" cy="84418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146"/>
                </a:lnSpc>
                <a:spcBef>
                  <a:spcPct val="0"/>
                </a:spcBef>
              </a:pPr>
              <a:r>
                <a:rPr lang="en-US" b="true" sz="3959">
                  <a:solidFill>
                    <a:srgbClr val="1E3256"/>
                  </a:solidFill>
                  <a:latin typeface="Asap Bold"/>
                  <a:ea typeface="Asap Bold"/>
                  <a:cs typeface="Asap Bold"/>
                  <a:sym typeface="Asap Bold"/>
                </a:rPr>
                <a:t>Cấu trúc thư mục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894928"/>
              <a:ext cx="7546679" cy="22743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755651" indent="-377825" lvl="1">
                <a:lnSpc>
                  <a:spcPts val="455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500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data/: Dữ l</a:t>
              </a:r>
              <a:r>
                <a:rPr lang="en-US" sz="3500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iệu gốc, gộp.</a:t>
              </a:r>
            </a:p>
            <a:p>
              <a:pPr algn="ctr" marL="755651" indent="-377825" lvl="1">
                <a:lnSpc>
                  <a:spcPts val="455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500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scripts/: Code xử lý.</a:t>
              </a:r>
            </a:p>
            <a:p>
              <a:pPr algn="ctr" marL="0" indent="0" lvl="0">
                <a:lnSpc>
                  <a:spcPts val="455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4183043" y="597835"/>
            <a:ext cx="9950488" cy="2012531"/>
            <a:chOff x="0" y="0"/>
            <a:chExt cx="13267318" cy="268337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863600"/>
              <a:ext cx="13267318" cy="11303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720"/>
                </a:lnSpc>
              </a:pPr>
              <a:r>
                <a:rPr lang="en-US" sz="5600">
                  <a:solidFill>
                    <a:srgbClr val="FFFFFF"/>
                  </a:solidFill>
                  <a:latin typeface="Faustina"/>
                  <a:ea typeface="Faustina"/>
                  <a:cs typeface="Faustina"/>
                  <a:sym typeface="Faustina"/>
                </a:rPr>
                <a:t>Quy trình thực hiện</a:t>
              </a: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-9525"/>
              <a:ext cx="13267318" cy="454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639"/>
                </a:lnSpc>
              </a:pP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174739"/>
              <a:ext cx="13267318" cy="50863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19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 flipV="true">
            <a:off x="6163411" y="3783853"/>
            <a:ext cx="0" cy="4903784"/>
          </a:xfrm>
          <a:prstGeom prst="line">
            <a:avLst/>
          </a:prstGeom>
          <a:ln cap="flat" w="28575">
            <a:solidFill>
              <a:srgbClr val="EDECE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6380105" y="4678873"/>
            <a:ext cx="5959347" cy="2905474"/>
            <a:chOff x="0" y="0"/>
            <a:chExt cx="7945796" cy="3873965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47625"/>
              <a:ext cx="7945796" cy="84175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5141"/>
                </a:lnSpc>
                <a:spcBef>
                  <a:spcPct val="0"/>
                </a:spcBef>
              </a:pPr>
              <a:r>
                <a:rPr lang="en-US" b="true" sz="3955">
                  <a:solidFill>
                    <a:srgbClr val="1E3256"/>
                  </a:solidFill>
                  <a:latin typeface="Asap Bold"/>
                  <a:ea typeface="Asap Bold"/>
                  <a:cs typeface="Asap Bold"/>
                  <a:sym typeface="Asap Bold"/>
                </a:rPr>
                <a:t>Công cụ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941641"/>
              <a:ext cx="7945796" cy="29323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731934" indent="-365967" lvl="1">
                <a:lnSpc>
                  <a:spcPts val="4407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390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Python 3, VS Code</a:t>
              </a:r>
              <a:r>
                <a:rPr lang="en-US" sz="3390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.</a:t>
              </a:r>
            </a:p>
            <a:p>
              <a:pPr algn="ctr" marL="731934" indent="-365967" lvl="1">
                <a:lnSpc>
                  <a:spcPts val="4407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390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T</a:t>
              </a:r>
              <a:r>
                <a:rPr lang="en-US" sz="3390">
                  <a:solidFill>
                    <a:srgbClr val="1E3256"/>
                  </a:solidFill>
                  <a:latin typeface="Asap"/>
                  <a:ea typeface="Asap"/>
                  <a:cs typeface="Asap"/>
                  <a:sym typeface="Asap"/>
                </a:rPr>
                <a:t>hư viện: pandas, numpy, scikit-learn.</a:t>
              </a:r>
            </a:p>
            <a:p>
              <a:pPr algn="ctr" marL="0" indent="0" lvl="0">
                <a:lnSpc>
                  <a:spcPts val="4407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8" id="18"/>
          <p:cNvSpPr/>
          <p:nvPr/>
        </p:nvSpPr>
        <p:spPr>
          <a:xfrm flipV="true">
            <a:off x="12556145" y="3783853"/>
            <a:ext cx="0" cy="4903784"/>
          </a:xfrm>
          <a:prstGeom prst="line">
            <a:avLst/>
          </a:prstGeom>
          <a:ln cap="flat" w="28575">
            <a:solidFill>
              <a:srgbClr val="EDECED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3212012"/>
            <a:chOff x="0" y="0"/>
            <a:chExt cx="8829757" cy="15508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829756" cy="1550814"/>
            </a:xfrm>
            <a:custGeom>
              <a:avLst/>
              <a:gdLst/>
              <a:ahLst/>
              <a:cxnLst/>
              <a:rect r="r" b="b" t="t" l="l"/>
              <a:pathLst>
                <a:path h="1550814" w="8829756">
                  <a:moveTo>
                    <a:pt x="0" y="0"/>
                  </a:moveTo>
                  <a:lnTo>
                    <a:pt x="8829756" y="0"/>
                  </a:lnTo>
                  <a:lnTo>
                    <a:pt x="8829756" y="1550814"/>
                  </a:lnTo>
                  <a:lnTo>
                    <a:pt x="0" y="1550814"/>
                  </a:lnTo>
                  <a:close/>
                </a:path>
              </a:pathLst>
            </a:custGeom>
            <a:solidFill>
              <a:srgbClr val="1E3256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710608" y="1229769"/>
            <a:ext cx="11123386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39"/>
              </a:lnSpc>
            </a:pPr>
            <a:r>
              <a:rPr lang="en-US" sz="4949">
                <a:solidFill>
                  <a:srgbClr val="FFFFFF"/>
                </a:solidFill>
                <a:latin typeface="Faustina"/>
                <a:ea typeface="Faustina"/>
                <a:cs typeface="Faustina"/>
                <a:sym typeface="Faustina"/>
              </a:rPr>
              <a:t>CHUẨN BỊ MÔI TRƯỜNG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0" y="3212012"/>
            <a:ext cx="1497365" cy="7074988"/>
            <a:chOff x="0" y="0"/>
            <a:chExt cx="722953" cy="341592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22953" cy="3415924"/>
            </a:xfrm>
            <a:custGeom>
              <a:avLst/>
              <a:gdLst/>
              <a:ahLst/>
              <a:cxnLst/>
              <a:rect r="r" b="b" t="t" l="l"/>
              <a:pathLst>
                <a:path h="3415924" w="722953">
                  <a:moveTo>
                    <a:pt x="0" y="0"/>
                  </a:moveTo>
                  <a:lnTo>
                    <a:pt x="722953" y="0"/>
                  </a:lnTo>
                  <a:lnTo>
                    <a:pt x="722953" y="3415924"/>
                  </a:lnTo>
                  <a:lnTo>
                    <a:pt x="0" y="3415924"/>
                  </a:lnTo>
                  <a:close/>
                </a:path>
              </a:pathLst>
            </a:custGeom>
            <a:solidFill>
              <a:srgbClr val="EDECED"/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1898028" y="3212012"/>
            <a:ext cx="6389972" cy="7074988"/>
            <a:chOff x="0" y="0"/>
            <a:chExt cx="8519963" cy="9433317"/>
          </a:xfrm>
        </p:grpSpPr>
        <p:pic>
          <p:nvPicPr>
            <p:cNvPr name="Picture 8" id="8"/>
            <p:cNvPicPr>
              <a:picLocks noChangeAspect="true"/>
            </p:cNvPicPr>
            <p:nvPr/>
          </p:nvPicPr>
          <p:blipFill>
            <a:blip r:embed="rId2"/>
            <a:srcRect l="0" t="13116" r="0" b="13116"/>
            <a:stretch>
              <a:fillRect/>
            </a:stretch>
          </p:blipFill>
          <p:spPr>
            <a:xfrm flipH="false" flipV="false">
              <a:off x="0" y="0"/>
              <a:ext cx="8519963" cy="9433317"/>
            </a:xfrm>
            <a:prstGeom prst="rect">
              <a:avLst/>
            </a:prstGeom>
          </p:spPr>
        </p:pic>
      </p:grpSp>
      <p:sp>
        <p:nvSpPr>
          <p:cNvPr name="TextBox 9" id="9"/>
          <p:cNvSpPr txBox="true"/>
          <p:nvPr/>
        </p:nvSpPr>
        <p:spPr>
          <a:xfrm rot="0">
            <a:off x="1912664" y="3716111"/>
            <a:ext cx="9570064" cy="5990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0" indent="-367025" lvl="1">
              <a:lnSpc>
                <a:spcPts val="4759"/>
              </a:lnSpc>
              <a:spcBef>
                <a:spcPct val="0"/>
              </a:spcBef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Môi trường: </a:t>
            </a:r>
          </a:p>
          <a:p>
            <a:pPr algn="l" marL="734050" indent="-367025" lvl="1">
              <a:lnSpc>
                <a:spcPts val="4759"/>
              </a:lnSpc>
              <a:spcBef>
                <a:spcPct val="0"/>
              </a:spcBef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Windows, VS Code, Python 3.x.</a:t>
            </a:r>
          </a:p>
          <a:p>
            <a:pPr algn="l" marL="734050" indent="-367025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Cài đặt thư viện: </a:t>
            </a:r>
          </a:p>
          <a:p>
            <a:pPr algn="l" marL="734050" indent="-367025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pandas: Xử lý dữ liệu.</a:t>
            </a:r>
          </a:p>
          <a:p>
            <a:pPr algn="l" marL="734050" indent="-367025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numpy: Tính toán ma trận.</a:t>
            </a:r>
          </a:p>
          <a:p>
            <a:pPr algn="l" marL="734050" indent="-367025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scikit-learn: Tính cosine similarity.</a:t>
            </a:r>
          </a:p>
          <a:p>
            <a:pPr algn="l" marL="734050" indent="-367025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Lệnh: pip install pandas numpy scikit-learn.</a:t>
            </a:r>
          </a:p>
          <a:p>
            <a:pPr algn="l" marL="734050" indent="-367025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Kiểm tra: </a:t>
            </a:r>
          </a:p>
          <a:p>
            <a:pPr algn="l" marL="734050" indent="-367025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Kết quả: Pandas 2.0.3, NumPy 1.24.3, Scikit-learn 1.2.2.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EC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3212012"/>
            <a:chOff x="0" y="0"/>
            <a:chExt cx="8829757" cy="155081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829756" cy="1550814"/>
            </a:xfrm>
            <a:custGeom>
              <a:avLst/>
              <a:gdLst/>
              <a:ahLst/>
              <a:cxnLst/>
              <a:rect r="r" b="b" t="t" l="l"/>
              <a:pathLst>
                <a:path h="1550814" w="8829756">
                  <a:moveTo>
                    <a:pt x="0" y="0"/>
                  </a:moveTo>
                  <a:lnTo>
                    <a:pt x="8829756" y="0"/>
                  </a:lnTo>
                  <a:lnTo>
                    <a:pt x="8829756" y="1550814"/>
                  </a:lnTo>
                  <a:lnTo>
                    <a:pt x="0" y="1550814"/>
                  </a:lnTo>
                  <a:close/>
                </a:path>
              </a:pathLst>
            </a:custGeom>
            <a:solidFill>
              <a:srgbClr val="1E3256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0" y="3212012"/>
            <a:ext cx="1497365" cy="7074988"/>
            <a:chOff x="0" y="0"/>
            <a:chExt cx="722953" cy="3415924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2953" cy="3415924"/>
            </a:xfrm>
            <a:custGeom>
              <a:avLst/>
              <a:gdLst/>
              <a:ahLst/>
              <a:cxnLst/>
              <a:rect r="r" b="b" t="t" l="l"/>
              <a:pathLst>
                <a:path h="3415924" w="722953">
                  <a:moveTo>
                    <a:pt x="0" y="0"/>
                  </a:moveTo>
                  <a:lnTo>
                    <a:pt x="722953" y="0"/>
                  </a:lnTo>
                  <a:lnTo>
                    <a:pt x="722953" y="3415924"/>
                  </a:lnTo>
                  <a:lnTo>
                    <a:pt x="0" y="3415924"/>
                  </a:lnTo>
                  <a:close/>
                </a:path>
              </a:pathLst>
            </a:custGeom>
            <a:solidFill>
              <a:srgbClr val="EDECED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898028" y="3212012"/>
            <a:ext cx="6389972" cy="7074988"/>
            <a:chOff x="0" y="0"/>
            <a:chExt cx="8519963" cy="9433317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2"/>
            <a:srcRect l="32972" t="0" r="32972" b="0"/>
            <a:stretch>
              <a:fillRect/>
            </a:stretch>
          </p:blipFill>
          <p:spPr>
            <a:xfrm flipH="false" flipV="false">
              <a:off x="0" y="0"/>
              <a:ext cx="8519963" cy="9433317"/>
            </a:xfrm>
            <a:prstGeom prst="rect">
              <a:avLst/>
            </a:prstGeom>
          </p:spPr>
        </p:pic>
      </p:grpSp>
      <p:sp>
        <p:nvSpPr>
          <p:cNvPr name="TextBox 8" id="8"/>
          <p:cNvSpPr txBox="true"/>
          <p:nvPr/>
        </p:nvSpPr>
        <p:spPr>
          <a:xfrm rot="0">
            <a:off x="4627474" y="1239294"/>
            <a:ext cx="11123386" cy="771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79"/>
              </a:lnSpc>
            </a:pPr>
            <a:r>
              <a:rPr lang="en-US" sz="5149">
                <a:solidFill>
                  <a:srgbClr val="FFFFFF"/>
                </a:solidFill>
                <a:latin typeface="Faustina"/>
                <a:ea typeface="Faustina"/>
                <a:cs typeface="Faustina"/>
                <a:sym typeface="Faustina"/>
              </a:rPr>
              <a:t>LÀM SẠCH VÀ GỘP DỮ LIỆU (P1)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912664" y="4108449"/>
            <a:ext cx="9570064" cy="6178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39" indent="-377820" lvl="1">
              <a:lnSpc>
                <a:spcPts val="4899"/>
              </a:lnSpc>
              <a:spcBef>
                <a:spcPct val="0"/>
              </a:spcBef>
              <a:buAutoNum type="arabicPeriod" startAt="1"/>
            </a:pPr>
            <a:r>
              <a:rPr lang="en-US" sz="3499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F</a:t>
            </a:r>
            <a:r>
              <a:rPr lang="en-US" sz="3499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ile: data_preprocessing.py.</a:t>
            </a:r>
          </a:p>
          <a:p>
            <a:pPr algn="l" marL="755639" indent="-377820" lvl="1">
              <a:lnSpc>
                <a:spcPts val="4899"/>
              </a:lnSpc>
              <a:buAutoNum type="arabicPeriod" startAt="1"/>
            </a:pPr>
            <a:r>
              <a:rPr lang="en-US" sz="3499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Làm sạch Goodbooks-10k: </a:t>
            </a:r>
          </a:p>
          <a:p>
            <a:pPr algn="l" marL="755639" indent="-377820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Xóa trùng, NaN.</a:t>
            </a:r>
          </a:p>
          <a:p>
            <a:pPr algn="l" marL="755639" indent="-377820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Lọc sách ≥100 đánh giá: Giảm từ 5,976,479 xuống ~1-2 triệu.</a:t>
            </a:r>
          </a:p>
          <a:p>
            <a:pPr algn="l" marL="755639" indent="-377820" lvl="1">
              <a:lnSpc>
                <a:spcPts val="4899"/>
              </a:lnSpc>
              <a:buAutoNum type="arabicPeriod" startAt="1"/>
            </a:pPr>
            <a:r>
              <a:rPr lang="en-US" sz="3499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Làm sạch Book-Crossing: </a:t>
            </a:r>
          </a:p>
          <a:p>
            <a:pPr algn="l" marL="755639" indent="-377820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Xóa trùng, NaN, implicit rating (rating = 0).</a:t>
            </a:r>
          </a:p>
          <a:p>
            <a:pPr algn="l" marL="755639" indent="-377820" lvl="1">
              <a:lnSpc>
                <a:spcPts val="4899"/>
              </a:lnSpc>
              <a:buFont typeface="Arial"/>
              <a:buChar char="•"/>
            </a:pPr>
            <a:r>
              <a:rPr lang="en-US" sz="3499">
                <a:solidFill>
                  <a:srgbClr val="000000"/>
                </a:solidFill>
                <a:latin typeface="Asap"/>
                <a:ea typeface="Asap"/>
                <a:cs typeface="Asap"/>
                <a:sym typeface="Asap"/>
              </a:rPr>
              <a:t>Lọc sách ≥50 đánh giá: Giảm từ 1,149,780 xuống ~200,000-300,000.</a:t>
            </a:r>
          </a:p>
          <a:p>
            <a:pPr algn="l">
              <a:lnSpc>
                <a:spcPts val="489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72C464CAAC534A8DEA9A0933996829" ma:contentTypeVersion="4" ma:contentTypeDescription="Create a new document." ma:contentTypeScope="" ma:versionID="d9afbfbeea3367196cf5a88b800aa5de">
  <xsd:schema xmlns:xsd="http://www.w3.org/2001/XMLSchema" xmlns:xs="http://www.w3.org/2001/XMLSchema" xmlns:p="http://schemas.microsoft.com/office/2006/metadata/properties" xmlns:ns2="4d16ff50-0600-4864-a03b-d005d4545d2f" targetNamespace="http://schemas.microsoft.com/office/2006/metadata/properties" ma:root="true" ma:fieldsID="5388848cbcf53e939a3d72d5907ea892" ns2:_="">
    <xsd:import namespace="4d16ff50-0600-4864-a03b-d005d4545d2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16ff50-0600-4864-a03b-d005d4545d2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BDCCC28-F21A-41A3-B201-4D0C4770F45C}"/>
</file>

<file path=customXml/itemProps2.xml><?xml version="1.0" encoding="utf-8"?>
<ds:datastoreItem xmlns:ds="http://schemas.openxmlformats.org/officeDocument/2006/customXml" ds:itemID="{16245F0B-5C5E-4FFC-A541-E6FDBA9CF8F2}"/>
</file>

<file path=customXml/itemProps3.xml><?xml version="1.0" encoding="utf-8"?>
<ds:datastoreItem xmlns:ds="http://schemas.openxmlformats.org/officeDocument/2006/customXml" ds:itemID="{B6777113-A978-4EC6-B309-D1C6FA219F3C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HỆ THỐNG GỢI Ý SÁCH PHÙ HỢP (SAPH)</dc:title>
  <cp:revision>1</cp:revision>
  <dcterms:created xsi:type="dcterms:W3CDTF">2006-08-16T00:00:00Z</dcterms:created>
  <dcterms:modified xsi:type="dcterms:W3CDTF">2011-08-01T06:04:30Z</dcterms:modified>
  <dc:identifier>DAGm8V-hng4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0x0101005972C464CAAC534A8DEA9A0933996829</vt:lpwstr>
  </property>
</Properties>
</file>