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y="10287000" cx="18288000"/>
  <p:notesSz cx="6858000" cy="9144000"/>
  <p:embeddedFontLst>
    <p:embeddedFont>
      <p:font typeface="TT Smalls" panose="02000503020000020003" charset="1"/>
      <p:regular r:id="rId16"/>
    </p:embeddedFont>
    <p:embeddedFont>
      <p:font typeface="Trebuchet MS Bold" panose="020B0703020202020204" charset="1"/>
      <p:regular r:id="rId17"/>
    </p:embeddedFont>
    <p:embeddedFont>
      <p:font typeface="TT Smalls Bold" panose="02000803040000020003" charset="1"/>
      <p:regular r:id="rId18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hyperlink" Target="https://www.askpython.com/python-modules/python-pip" TargetMode="Externa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25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585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586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587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588" name="AutoShape 7"/>
          <p:cNvSpPr/>
          <p:nvPr/>
        </p:nvSpPr>
        <p:spPr>
          <a:xfrm rot="12590">
            <a:off x="3602814" y="5283288"/>
            <a:ext cx="13003320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589" name="TextBox 8"/>
          <p:cNvSpPr txBox="1"/>
          <p:nvPr/>
        </p:nvSpPr>
        <p:spPr>
          <a:xfrm rot="0">
            <a:off x="4588260" y="1345322"/>
            <a:ext cx="10384803" cy="370293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719"/>
              </a:lnSpc>
            </a:pPr>
            <a:r>
              <a:rPr sz="8999" lang="en-US" spc="209">
                <a:solidFill>
                  <a:srgbClr val="800000"/>
                </a:solidFill>
                <a:latin typeface="TT Smalls"/>
              </a:rPr>
              <a:t>V</a:t>
            </a:r>
            <a:r>
              <a:rPr sz="8999" lang="en-US" spc="209">
                <a:solidFill>
                  <a:srgbClr val="800000"/>
                </a:solidFill>
                <a:latin typeface="TT Smalls"/>
              </a:rPr>
              <a:t>A</a:t>
            </a:r>
            <a:r>
              <a:rPr sz="8999" lang="en-US" spc="209">
                <a:solidFill>
                  <a:srgbClr val="800000"/>
                </a:solidFill>
                <a:latin typeface="TT Smalls"/>
              </a:rPr>
              <a:t>D</a:t>
            </a:r>
            <a:r>
              <a:rPr sz="8999" lang="en-US" spc="209">
                <a:solidFill>
                  <a:srgbClr val="800000"/>
                </a:solidFill>
                <a:latin typeface="TT Smalls"/>
              </a:rPr>
              <a:t>D</a:t>
            </a:r>
            <a:r>
              <a:rPr sz="8999" lang="en-US" spc="209">
                <a:solidFill>
                  <a:srgbClr val="800000"/>
                </a:solidFill>
                <a:latin typeface="TT Smalls"/>
              </a:rPr>
              <a:t>E </a:t>
            </a:r>
            <a:r>
              <a:rPr sz="8999" lang="en-US" spc="209">
                <a:solidFill>
                  <a:srgbClr val="800000"/>
                </a:solidFill>
                <a:latin typeface="TT Smalls"/>
              </a:rPr>
              <a:t>CHANDRA </a:t>
            </a:r>
            <a:r>
              <a:rPr sz="8999" lang="en-US" spc="209">
                <a:solidFill>
                  <a:srgbClr val="800000"/>
                </a:solidFill>
                <a:latin typeface="TT Smalls"/>
              </a:rPr>
              <a:t>SEKHAR </a:t>
            </a:r>
            <a:endParaRPr altLang="en-US" lang="zh-CN">
              <a:solidFill>
                <a:srgbClr val="800000"/>
              </a:solidFill>
            </a:endParaRPr>
          </a:p>
          <a:p>
            <a:pPr algn="l">
              <a:lnSpc>
                <a:spcPts val="9719"/>
              </a:lnSpc>
            </a:pPr>
            <a:endParaRPr>
              <a:solidFill>
                <a:srgbClr val="800000"/>
              </a:solidFill>
            </a:endParaRPr>
          </a:p>
        </p:txBody>
      </p:sp>
      <p:sp>
        <p:nvSpPr>
          <p:cNvPr id="1048590" name="TextBox 9"/>
          <p:cNvSpPr txBox="1"/>
          <p:nvPr/>
        </p:nvSpPr>
        <p:spPr>
          <a:xfrm rot="0">
            <a:off x="4588260" y="5469702"/>
            <a:ext cx="12772728" cy="217246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553"/>
              </a:lnSpc>
            </a:pPr>
            <a:r>
              <a:rPr sz="6600" lang="en-US" spc="15">
                <a:solidFill>
                  <a:srgbClr val="2D936B"/>
                </a:solidFill>
                <a:latin typeface="Trebuchet MS Bold"/>
              </a:rPr>
              <a:t>Keylogger And Security</a:t>
            </a:r>
          </a:p>
          <a:p>
            <a:pPr algn="l">
              <a:lnSpc>
                <a:spcPts val="8553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6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47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48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49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0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1" name="TextBox 8"/>
          <p:cNvSpPr txBox="1"/>
          <p:nvPr/>
        </p:nvSpPr>
        <p:spPr>
          <a:xfrm rot="0">
            <a:off x="2268808" y="1223923"/>
            <a:ext cx="14222032" cy="131673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 Bold"/>
              </a:rPr>
              <a:t>Modelling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id="1048652" name="TextBox 9"/>
          <p:cNvSpPr txBox="1"/>
          <p:nvPr/>
        </p:nvSpPr>
        <p:spPr>
          <a:xfrm rot="0">
            <a:off x="2268808" y="2926443"/>
            <a:ext cx="14222032" cy="5047489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5184"/>
              </a:lnSpc>
              <a:buFont typeface="Arial"/>
              <a:buChar char="•"/>
            </a:pPr>
            <a:r>
              <a:rPr sz="3600" lang="en-US" spc="83">
                <a:solidFill>
                  <a:srgbClr val="000000"/>
                </a:solidFill>
                <a:latin typeface="TT Smalls"/>
              </a:rPr>
              <a:t>Installing Required Libraries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Before we begin, we need to install a particular library, which we can do with the </a:t>
            </a:r>
            <a:r>
              <a:rPr sz="3000" lang="en-US" spc="69" u="sng">
                <a:solidFill>
                  <a:srgbClr val="FA2B5C"/>
                </a:solidFill>
                <a:latin typeface="TT Smalls"/>
                <a:hlinkClick r:id="rId3" tooltip="https://www.askpython.com/python-modules/python-pip"/>
              </a:rPr>
              <a:t>pip command</a:t>
            </a:r>
            <a:r>
              <a:rPr sz="3000" lang="en-US" spc="69">
                <a:solidFill>
                  <a:srgbClr val="000000"/>
                </a:solidFill>
                <a:latin typeface="TT Smalls"/>
              </a:rPr>
              <a:t>: pip install pynput and pip install jsonlib.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Importing Required Libraries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pynput: This will help us read the keystrokes as the user types in stuff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JSON is a lightweight data-interchange format. It is often used for exchanging data between a web server and user agent</a:t>
            </a:r>
          </a:p>
          <a:p>
            <a:pPr algn="l" indent="-271462" lvl="1" marL="542925">
              <a:lnSpc>
                <a:spcPts val="4320"/>
              </a:lnSpc>
            </a:pPr>
          </a:p>
          <a:p>
            <a:pPr algn="l" indent="-271462" lvl="1" marL="542925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8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54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55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56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57" name="TextBox 7"/>
          <p:cNvSpPr txBox="1"/>
          <p:nvPr/>
        </p:nvSpPr>
        <p:spPr>
          <a:xfrm rot="0">
            <a:off x="2175609" y="1414200"/>
            <a:ext cx="14223683" cy="5265419"/>
          </a:xfrm>
          <a:prstGeom prst="rect"/>
        </p:spPr>
        <p:txBody>
          <a:bodyPr anchor="t" bIns="0" lIns="0" rIns="0" rtlCol="0" tIns="0">
            <a:spAutoFit/>
          </a:bodyPr>
          <a:p>
            <a:pPr algn="l" indent="-409575" lvl="2" marL="1228725">
              <a:lnSpc>
                <a:spcPts val="3455"/>
              </a:lnSpc>
              <a:buFont typeface="Arial"/>
              <a:buChar char="⚬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Initialization:</a:t>
            </a:r>
          </a:p>
          <a:p>
            <a:pPr algn="l" indent="-478631" lvl="3" marL="1914525">
              <a:lnSpc>
                <a:spcPts val="3455"/>
              </a:lnSpc>
              <a:buFont typeface="Arial"/>
              <a:buChar char="￭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Set up the main GUI window.</a:t>
            </a:r>
          </a:p>
          <a:p>
            <a:pPr algn="l" indent="-478631" lvl="3" marL="1914525">
              <a:lnSpc>
                <a:spcPts val="3455"/>
              </a:lnSpc>
              <a:buFont typeface="Arial"/>
              <a:buChar char="￭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Initialize global variables for key logging.</a:t>
            </a:r>
          </a:p>
          <a:p>
            <a:pPr algn="l" indent="-409575" lvl="2" marL="1228725">
              <a:lnSpc>
                <a:spcPts val="3455"/>
              </a:lnSpc>
              <a:buFont typeface="Arial"/>
              <a:buChar char="⚬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Event Capture:</a:t>
            </a:r>
          </a:p>
          <a:p>
            <a:pPr algn="l" indent="-478631" lvl="3" marL="1914525">
              <a:lnSpc>
                <a:spcPts val="3455"/>
              </a:lnSpc>
              <a:buFont typeface="Arial"/>
              <a:buChar char="￭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Start capturing key events when the "Start" button is pressed.</a:t>
            </a:r>
          </a:p>
          <a:p>
            <a:pPr algn="l" indent="-478631" lvl="3" marL="1914525">
              <a:lnSpc>
                <a:spcPts val="3455"/>
              </a:lnSpc>
              <a:buFont typeface="Arial"/>
              <a:buChar char="￭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Log key press and release events.</a:t>
            </a:r>
          </a:p>
          <a:p>
            <a:pPr algn="l" indent="-409575" lvl="2" marL="1228725">
              <a:lnSpc>
                <a:spcPts val="3455"/>
              </a:lnSpc>
              <a:buFont typeface="Arial"/>
              <a:buChar char="⚬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Data Logging:</a:t>
            </a:r>
          </a:p>
          <a:p>
            <a:pPr algn="l" indent="-478631" lvl="3" marL="1914525">
              <a:lnSpc>
                <a:spcPts val="3455"/>
              </a:lnSpc>
              <a:buFont typeface="Arial"/>
              <a:buChar char="￭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Continuously update text and JSON log files with captured key events.</a:t>
            </a:r>
          </a:p>
          <a:p>
            <a:pPr algn="l" indent="-409575" lvl="2" marL="1228725">
              <a:lnSpc>
                <a:spcPts val="3455"/>
              </a:lnSpc>
              <a:buFont typeface="Arial"/>
              <a:buChar char="⚬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Stop Logging:</a:t>
            </a:r>
          </a:p>
          <a:p>
            <a:pPr algn="l" indent="-478631" lvl="3" marL="1914525">
              <a:lnSpc>
                <a:spcPts val="3455"/>
              </a:lnSpc>
              <a:buFont typeface="Arial"/>
              <a:buChar char="￭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Stop capturing key events when the "Stop" button is pressed.</a:t>
            </a:r>
          </a:p>
          <a:p>
            <a:pPr algn="l" indent="-478631" lvl="3" marL="1914525">
              <a:lnSpc>
                <a:spcPts val="3455"/>
              </a:lnSpc>
              <a:buFont typeface="Arial"/>
              <a:buChar char="￭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Update the GUI status to indicate the keylogger is stopped.</a:t>
            </a:r>
          </a:p>
          <a:p>
            <a:pPr algn="l" indent="-478631" lvl="3" marL="1914525">
              <a:lnSpc>
                <a:spcPts val="345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0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59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60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61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62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63" name="TextBox 8"/>
          <p:cNvSpPr txBox="1"/>
          <p:nvPr/>
        </p:nvSpPr>
        <p:spPr>
          <a:xfrm rot="0">
            <a:off x="2268808" y="1223923"/>
            <a:ext cx="14222032" cy="65836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"/>
              </a:rPr>
              <a:t>RESULTS</a:t>
            </a:r>
          </a:p>
        </p:txBody>
      </p:sp>
      <p:sp>
        <p:nvSpPr>
          <p:cNvPr id="1048664" name="Freeform 9"/>
          <p:cNvSpPr/>
          <p:nvPr/>
        </p:nvSpPr>
        <p:spPr>
          <a:xfrm rot="0" flipH="0" flipV="0">
            <a:off x="3563006" y="3048588"/>
            <a:ext cx="4997668" cy="3326685"/>
          </a:xfrm>
          <a:custGeom>
            <a:avLst/>
            <a:ahLst/>
            <a:rect l="l" t="t" r="r" b="b"/>
            <a:pathLst>
              <a:path w="4997668" h="3326685">
                <a:moveTo>
                  <a:pt x="0" y="0"/>
                </a:moveTo>
                <a:lnTo>
                  <a:pt x="4997668" y="0"/>
                </a:lnTo>
                <a:lnTo>
                  <a:pt x="4997668" y="3326685"/>
                </a:lnTo>
                <a:lnTo>
                  <a:pt x="0" y="332668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-18704" r="0" b="-18704"/>
            </a:stretch>
          </a:blipFill>
        </p:spPr>
      </p:sp>
      <p:sp>
        <p:nvSpPr>
          <p:cNvPr id="1048665" name="Freeform 10"/>
          <p:cNvSpPr/>
          <p:nvPr/>
        </p:nvSpPr>
        <p:spPr>
          <a:xfrm rot="0" flipH="0" flipV="0">
            <a:off x="11231368" y="3062637"/>
            <a:ext cx="4266133" cy="3341480"/>
          </a:xfrm>
          <a:custGeom>
            <a:avLst/>
            <a:ahLst/>
            <a:rect l="l" t="t" r="r" b="b"/>
            <a:pathLst>
              <a:path w="4266133" h="3341480">
                <a:moveTo>
                  <a:pt x="0" y="0"/>
                </a:moveTo>
                <a:lnTo>
                  <a:pt x="4266134" y="0"/>
                </a:lnTo>
                <a:lnTo>
                  <a:pt x="4266134" y="3341479"/>
                </a:lnTo>
                <a:lnTo>
                  <a:pt x="0" y="334147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18759" r="0" b="-18759"/>
            </a:stretch>
          </a:blipFill>
        </p:spPr>
      </p:sp>
      <p:sp>
        <p:nvSpPr>
          <p:cNvPr id="1048666" name="Freeform 11"/>
          <p:cNvSpPr/>
          <p:nvPr/>
        </p:nvSpPr>
        <p:spPr>
          <a:xfrm rot="0" flipH="0" flipV="0">
            <a:off x="3726984" y="6643230"/>
            <a:ext cx="11540360" cy="3461295"/>
          </a:xfrm>
          <a:custGeom>
            <a:avLst/>
            <a:ahLst/>
            <a:rect l="l" t="t" r="r" b="b"/>
            <a:pathLst>
              <a:path w="11540360" h="3461295">
                <a:moveTo>
                  <a:pt x="0" y="0"/>
                </a:moveTo>
                <a:lnTo>
                  <a:pt x="11540360" y="0"/>
                </a:lnTo>
                <a:lnTo>
                  <a:pt x="11540360" y="3461295"/>
                </a:lnTo>
                <a:lnTo>
                  <a:pt x="0" y="346129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2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68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69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70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71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72" name="TextBox 8"/>
          <p:cNvSpPr txBox="1"/>
          <p:nvPr/>
        </p:nvSpPr>
        <p:spPr>
          <a:xfrm rot="0">
            <a:off x="2268808" y="1223923"/>
            <a:ext cx="14222032" cy="65836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"/>
              </a:rPr>
              <a:t>result</a:t>
            </a:r>
          </a:p>
        </p:txBody>
      </p:sp>
      <p:sp>
        <p:nvSpPr>
          <p:cNvPr id="1048673" name="TextBox 9"/>
          <p:cNvSpPr txBox="1"/>
          <p:nvPr/>
        </p:nvSpPr>
        <p:spPr>
          <a:xfrm rot="0">
            <a:off x="2268808" y="3040743"/>
            <a:ext cx="14222032" cy="5113055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24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Successfully implemented a keylogger that captures keystrokes and records them into both text and JSON files.</a:t>
            </a:r>
          </a:p>
          <a:p>
            <a:pPr algn="l" indent="-271462" lvl="1" marL="542925">
              <a:lnSpc>
                <a:spcPts val="324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 Real-time keylogging with start and stop functionality controlled via a simple GUI. </a:t>
            </a:r>
          </a:p>
          <a:p>
            <a:pPr algn="l" indent="-271462" lvl="1" marL="542925">
              <a:lnSpc>
                <a:spcPts val="3888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The keylogger project demonstrated the capability to effectively capture and log keystrokes in real-time.</a:t>
            </a:r>
          </a:p>
          <a:p>
            <a:pPr algn="l" indent="-271462" lvl="1" marL="542925">
              <a:lnSpc>
                <a:spcPts val="3888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The GUI provided a user-friendly way to control the keylogger, making it accessible and easy to use.</a:t>
            </a:r>
          </a:p>
          <a:p>
            <a:pPr algn="l" indent="-271462" lvl="1" marL="542925">
              <a:lnSpc>
                <a:spcPts val="3888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Emphasized the ethical use of keyloggers and the importance of implementing security measures to protect against malicious use.</a:t>
            </a:r>
          </a:p>
          <a:p>
            <a:pPr algn="l" indent="-271462" lvl="1" marL="542925">
              <a:lnSpc>
                <a:spcPts val="388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0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592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593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594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595" name="AutoShape 7"/>
          <p:cNvSpPr/>
          <p:nvPr/>
        </p:nvSpPr>
        <p:spPr>
          <a:xfrm rot="12590">
            <a:off x="3602814" y="5283288"/>
            <a:ext cx="13003320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596" name="TextBox 8"/>
          <p:cNvSpPr txBox="1"/>
          <p:nvPr/>
        </p:nvSpPr>
        <p:spPr>
          <a:xfrm rot="0">
            <a:off x="2330144" y="2085398"/>
            <a:ext cx="14696723" cy="27157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692"/>
              </a:lnSpc>
            </a:pPr>
            <a:r>
              <a:rPr sz="9900" lang="en-US" spc="15">
                <a:solidFill>
                  <a:srgbClr val="2D936B"/>
                </a:solidFill>
                <a:latin typeface="Trebuchet MS Bold"/>
              </a:rPr>
              <a:t>Keylogger And Security</a:t>
            </a:r>
          </a:p>
          <a:p>
            <a:pPr algn="l">
              <a:lnSpc>
                <a:spcPts val="1069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2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598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599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00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1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2" name="TextBox 8"/>
          <p:cNvSpPr txBox="1"/>
          <p:nvPr/>
        </p:nvSpPr>
        <p:spPr>
          <a:xfrm rot="0">
            <a:off x="2268808" y="1204873"/>
            <a:ext cx="14222032" cy="111099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748"/>
              </a:lnSpc>
            </a:pPr>
            <a:r>
              <a:rPr sz="8100" lang="en-US" spc="188">
                <a:solidFill>
                  <a:srgbClr val="000000"/>
                </a:solidFill>
                <a:latin typeface="TT Smalls"/>
              </a:rPr>
              <a:t>AGENDA</a:t>
            </a:r>
          </a:p>
        </p:txBody>
      </p:sp>
      <p:sp>
        <p:nvSpPr>
          <p:cNvPr id="1048603" name="TextBox 9"/>
          <p:cNvSpPr txBox="1"/>
          <p:nvPr/>
        </p:nvSpPr>
        <p:spPr>
          <a:xfrm rot="0">
            <a:off x="2268808" y="2935968"/>
            <a:ext cx="14222032" cy="54864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Introduction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Problem Statement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Project Overview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Who Are The End Users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Solution and Value Proposition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The "Wow" Factor in Our Solution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Modelling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Results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Conclusion and Q&amp;A </a:t>
            </a:r>
          </a:p>
          <a:p>
            <a:pPr algn="l" indent="-271462" lvl="1" marL="542925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4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05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06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07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8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09" name="TextBox 8"/>
          <p:cNvSpPr txBox="1"/>
          <p:nvPr/>
        </p:nvSpPr>
        <p:spPr>
          <a:xfrm rot="0">
            <a:off x="2268808" y="1223923"/>
            <a:ext cx="14222032" cy="131673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 Bold"/>
              </a:rPr>
              <a:t>Introduction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id="1048610" name="TextBox 9"/>
          <p:cNvSpPr txBox="1"/>
          <p:nvPr/>
        </p:nvSpPr>
        <p:spPr>
          <a:xfrm rot="0">
            <a:off x="2268808" y="2935968"/>
            <a:ext cx="14222032" cy="38404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pPr algn="l" indent="-271462" lvl="1" marL="542925">
              <a:lnSpc>
                <a:spcPts val="432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"/>
              </a:rPr>
              <a:t> Working: Mainly key-loggers are used to steal password or confidential details such as bank information etc.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6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12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13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14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15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16" name="TextBox 8"/>
          <p:cNvSpPr txBox="1"/>
          <p:nvPr/>
        </p:nvSpPr>
        <p:spPr>
          <a:xfrm rot="0">
            <a:off x="2268808" y="1223923"/>
            <a:ext cx="14222032" cy="131673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 Bold"/>
              </a:rPr>
              <a:t>Problem Statement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id="1048617" name="TextBox 9"/>
          <p:cNvSpPr txBox="1"/>
          <p:nvPr/>
        </p:nvSpPr>
        <p:spPr>
          <a:xfrm rot="0">
            <a:off x="2268808" y="3002643"/>
            <a:ext cx="14222032" cy="4059937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 spc="83">
                <a:solidFill>
                  <a:srgbClr val="000000"/>
                </a:solidFill>
                <a:latin typeface="TT Smalls"/>
              </a:rPr>
              <a:t>Keyloggers are a significant threat to cybersecurity, leading to unauthorized access to sensitive information , identity theft, and financial fraud.</a:t>
            </a:r>
          </a:p>
          <a:p>
            <a:pPr algn="l" indent="-325755" lvl="1" marL="651510">
              <a:lnSpc>
                <a:spcPts val="5184"/>
              </a:lnSpc>
            </a:pP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 spc="83">
                <a:solidFill>
                  <a:srgbClr val="000000"/>
                </a:solidFill>
                <a:latin typeface="TT Smalls"/>
              </a:rPr>
              <a:t>Affects individuals, businesses, and organizations by compromising data privacy and security. </a:t>
            </a:r>
          </a:p>
          <a:p>
            <a:pPr algn="l" indent="-325755" lvl="1" marL="651510">
              <a:lnSpc>
                <a:spcPts val="518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8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19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20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21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22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23" name="TextBox 8"/>
          <p:cNvSpPr txBox="1"/>
          <p:nvPr/>
        </p:nvSpPr>
        <p:spPr>
          <a:xfrm rot="0">
            <a:off x="2268808" y="1223923"/>
            <a:ext cx="14222032" cy="131673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 Bold"/>
              </a:rPr>
              <a:t>Project Overview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id="1048624" name="TextBox 9"/>
          <p:cNvSpPr txBox="1"/>
          <p:nvPr/>
        </p:nvSpPr>
        <p:spPr>
          <a:xfrm rot="0">
            <a:off x="2268808" y="2983593"/>
            <a:ext cx="14222032" cy="3803397"/>
          </a:xfrm>
          <a:prstGeom prst="rect"/>
        </p:spPr>
        <p:txBody>
          <a:bodyPr anchor="t" bIns="0" lIns="0" rIns="0" rtlCol="0" tIns="0">
            <a:spAutoFit/>
          </a:bodyPr>
          <a:p>
            <a:pPr algn="l" indent="-434340" lvl="1" marL="868680">
              <a:lnSpc>
                <a:spcPts val="5759"/>
              </a:lnSpc>
              <a:buFont typeface="Arial"/>
              <a:buChar char="•"/>
            </a:pPr>
            <a:r>
              <a:rPr sz="4800" lang="en-US" spc="111">
                <a:solidFill>
                  <a:srgbClr val="000000"/>
                </a:solidFill>
                <a:latin typeface="TT Smalls"/>
              </a:rPr>
              <a:t>Develop a comprehensive understanding of keyloggers, their types, how they work, and effective security measures to prevent keylogging attacks.</a:t>
            </a:r>
          </a:p>
          <a:p>
            <a:pPr algn="l" indent="-434340" lvl="1" marL="868680">
              <a:lnSpc>
                <a:spcPts val="691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0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26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27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28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29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0" name="TextBox 8"/>
          <p:cNvSpPr txBox="1"/>
          <p:nvPr/>
        </p:nvSpPr>
        <p:spPr>
          <a:xfrm rot="0">
            <a:off x="2268808" y="1223923"/>
            <a:ext cx="14222032" cy="131673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 Bold"/>
              </a:rPr>
              <a:t>WHO ARE THE End Users?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id="1048631" name="TextBox 9"/>
          <p:cNvSpPr txBox="1"/>
          <p:nvPr/>
        </p:nvSpPr>
        <p:spPr>
          <a:xfrm rot="0">
            <a:off x="2268808" y="2888343"/>
            <a:ext cx="14222032" cy="384048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6048"/>
              </a:lnSpc>
              <a:buFont typeface="Arial"/>
              <a:buChar char="•"/>
            </a:pPr>
            <a:r>
              <a:rPr sz="4200" lang="en-US" spc="97">
                <a:solidFill>
                  <a:srgbClr val="000000"/>
                </a:solidFill>
                <a:latin typeface="TT Smalls"/>
              </a:rPr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pPr algn="l" indent="-380048" lvl="1" marL="760095">
              <a:lnSpc>
                <a:spcPts val="604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2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33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34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35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6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7" name="TextBox 8"/>
          <p:cNvSpPr txBox="1"/>
          <p:nvPr/>
        </p:nvSpPr>
        <p:spPr>
          <a:xfrm rot="0">
            <a:off x="2268808" y="1223923"/>
            <a:ext cx="14222032" cy="131673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 Bold"/>
              </a:rPr>
              <a:t>Solution and Value Proposition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id="1048638" name="TextBox 9"/>
          <p:cNvSpPr txBox="1"/>
          <p:nvPr/>
        </p:nvSpPr>
        <p:spPr>
          <a:xfrm rot="0">
            <a:off x="2268808" y="3031218"/>
            <a:ext cx="14222032" cy="5265420"/>
          </a:xfrm>
          <a:prstGeom prst="rect"/>
        </p:spPr>
        <p:txBody>
          <a:bodyPr anchor="t" bIns="0" lIns="0" rIns="0" rtlCol="0" tIns="0">
            <a:spAutoFit/>
          </a:bodyPr>
          <a:p>
            <a:pPr algn="l" indent="-217170" lvl="1" marL="434340">
              <a:lnSpc>
                <a:spcPts val="2764"/>
              </a:lnSpc>
              <a:buAutoNum type="arabicPeriod" startAt="1"/>
            </a:pPr>
            <a:r>
              <a:rPr sz="2400" lang="en-US" spc="55">
                <a:solidFill>
                  <a:srgbClr val="000000"/>
                </a:solidFill>
                <a:latin typeface="TT Smalls"/>
              </a:rPr>
              <a:t>Anti-Key-logger – As the name suggest these are the software which are anti / against key loggers and main task is to detect key-logger from a computer system.</a:t>
            </a:r>
          </a:p>
          <a:p>
            <a:pPr algn="l" indent="-217170" lvl="1" marL="434340">
              <a:lnSpc>
                <a:spcPts val="2764"/>
              </a:lnSpc>
              <a:buAutoNum type="arabicPeriod" startAt="1"/>
            </a:pPr>
            <a:r>
              <a:rPr sz="2400" lang="en-US" spc="55">
                <a:solidFill>
                  <a:srgbClr val="000000"/>
                </a:solidFill>
                <a:latin typeface="TT Smalls"/>
              </a:rPr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indent="-217170" lvl="1" marL="434340">
              <a:lnSpc>
                <a:spcPts val="2764"/>
              </a:lnSpc>
              <a:buAutoNum type="arabicPeriod" startAt="1"/>
            </a:pPr>
            <a:r>
              <a:rPr sz="2400" lang="en-US" spc="55">
                <a:solidFill>
                  <a:srgbClr val="000000"/>
                </a:solidFill>
                <a:latin typeface="TT Smalls"/>
              </a:rPr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indent="-217170" lvl="1" marL="434340">
              <a:lnSpc>
                <a:spcPts val="2764"/>
              </a:lnSpc>
              <a:buAutoNum type="arabicPeriod" startAt="1"/>
            </a:pPr>
            <a:r>
              <a:rPr sz="2400" lang="en-US" spc="55">
                <a:solidFill>
                  <a:srgbClr val="000000"/>
                </a:solidFill>
                <a:latin typeface="TT Smalls"/>
              </a:rPr>
              <a:t>One-Time-Passwords – Using OTP’s as password may be safe as every time we login we have to use a new password.</a:t>
            </a:r>
          </a:p>
          <a:p>
            <a:pPr algn="l" indent="-217170" lvl="1" marL="434340">
              <a:lnSpc>
                <a:spcPts val="2764"/>
              </a:lnSpc>
              <a:buAutoNum type="arabicPeriod" startAt="1"/>
            </a:pPr>
            <a:r>
              <a:rPr sz="2400" lang="en-US" spc="55">
                <a:solidFill>
                  <a:srgbClr val="000000"/>
                </a:solidFill>
                <a:latin typeface="TT Smalls"/>
              </a:rPr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indent="-217170" lvl="1" marL="434340">
              <a:lnSpc>
                <a:spcPts val="2764"/>
              </a:lnSpc>
              <a:buAutoNum type="arabicPeriod" startAt="1"/>
            </a:pPr>
            <a:r>
              <a:rPr sz="2400" lang="en-US" spc="55">
                <a:solidFill>
                  <a:srgbClr val="000000"/>
                </a:solidFill>
                <a:latin typeface="TT Smalls"/>
              </a:rPr>
              <a:t>Voice to Text Converter – This software helps to prevent Keylogging which targets a specific part of our keyboard.</a:t>
            </a:r>
          </a:p>
          <a:p>
            <a:pPr algn="l" indent="-217170" lvl="1" marL="434340">
              <a:lnSpc>
                <a:spcPts val="276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4" name="Group 3"/>
          <p:cNvGrpSpPr/>
          <p:nvPr/>
        </p:nvGrpSpPr>
        <p:grpSpPr>
          <a:xfrm rot="0">
            <a:off x="0" y="3029214"/>
            <a:ext cx="18288000" cy="6158912"/>
            <a:chOff x="0" y="0"/>
            <a:chExt cx="24384000" cy="8211882"/>
          </a:xfrm>
        </p:grpSpPr>
        <p:sp>
          <p:nvSpPr>
            <p:cNvPr id="1048640" name="Freeform 4"/>
            <p:cNvSpPr/>
            <p:nvPr/>
          </p:nvSpPr>
          <p:spPr>
            <a:xfrm rot="0" flipH="0" flipV="0">
              <a:off x="0" y="0"/>
              <a:ext cx="24384000" cy="8211820"/>
            </a:xfrm>
            <a:custGeom>
              <a:avLst/>
              <a:ahLst/>
              <a:rect l="l" t="t" r="r" b="b"/>
              <a:pathLst>
                <a:path w="24384000" h="8211820">
                  <a:moveTo>
                    <a:pt x="0" y="0"/>
                  </a:moveTo>
                  <a:lnTo>
                    <a:pt x="24384000" y="0"/>
                  </a:lnTo>
                  <a:lnTo>
                    <a:pt x="24384000" y="8211820"/>
                  </a:lnTo>
                  <a:lnTo>
                    <a:pt x="0" y="8211820"/>
                  </a:lnTo>
                  <a:close/>
                </a:path>
              </a:pathLst>
            </a:custGeom>
            <a:gradFill rotWithShape="1">
              <a:gsLst>
                <a:gs pos="0">
                  <a:srgbClr val="DFDBD5">
                    <a:alpha val="0"/>
                  </a:srgbClr>
                </a:gs>
                <a:gs pos="100000">
                  <a:srgbClr val="DFDBD5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id="1048641" name="Freeform 5"/>
          <p:cNvSpPr/>
          <p:nvPr/>
        </p:nvSpPr>
        <p:spPr>
          <a:xfrm rot="0" flipH="0" flipV="0">
            <a:off x="0" y="9189720"/>
            <a:ext cx="18288000" cy="1114425"/>
          </a:xfrm>
          <a:custGeom>
            <a:avLst/>
            <a:ahLst/>
            <a:rect l="l" t="t" r="r" b="b"/>
            <a:pathLst>
              <a:path w="18288000" h="1114425">
                <a:moveTo>
                  <a:pt x="0" y="0"/>
                </a:moveTo>
                <a:lnTo>
                  <a:pt x="18288000" y="0"/>
                </a:lnTo>
                <a:lnTo>
                  <a:pt x="18288000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538" r="0" b="1537"/>
            </a:stretch>
          </a:blipFill>
        </p:spPr>
      </p:sp>
      <p:sp>
        <p:nvSpPr>
          <p:cNvPr id="1048642" name="AutoShape 6"/>
          <p:cNvSpPr/>
          <p:nvPr/>
        </p:nvSpPr>
        <p:spPr>
          <a:xfrm rot="3577">
            <a:off x="-9530" y="9192620"/>
            <a:ext cx="18307060" cy="0"/>
          </a:xfrm>
          <a:prstGeom prst="line"/>
          <a:ln w="9525" cap="rnd">
            <a:solidFill>
              <a:srgbClr val="000001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43" name="AutoShape 7"/>
          <p:cNvSpPr/>
          <p:nvPr/>
        </p:nvSpPr>
        <p:spPr>
          <a:xfrm rot="11323">
            <a:off x="2156992" y="2761107"/>
            <a:ext cx="14458986" cy="0"/>
          </a:xfrm>
          <a:prstGeom prst="line"/>
          <a:ln w="28575" cap="rnd">
            <a:solidFill>
              <a:srgbClr val="B71E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44" name="TextBox 8"/>
          <p:cNvSpPr txBox="1"/>
          <p:nvPr/>
        </p:nvSpPr>
        <p:spPr>
          <a:xfrm rot="0">
            <a:off x="2268808" y="1223923"/>
            <a:ext cx="14222032" cy="131673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184"/>
              </a:lnSpc>
            </a:pPr>
            <a:r>
              <a:rPr sz="4800" lang="en-US" spc="111">
                <a:solidFill>
                  <a:srgbClr val="000000"/>
                </a:solidFill>
                <a:latin typeface="TT Smalls Bold"/>
              </a:rPr>
              <a:t>The "Wow" Factor in Our Solution</a:t>
            </a:r>
          </a:p>
          <a:p>
            <a:pPr algn="ctr">
              <a:lnSpc>
                <a:spcPts val="5184"/>
              </a:lnSpc>
            </a:pPr>
          </a:p>
        </p:txBody>
      </p:sp>
      <p:sp>
        <p:nvSpPr>
          <p:cNvPr id="1048645" name="TextBox 9"/>
          <p:cNvSpPr txBox="1"/>
          <p:nvPr/>
        </p:nvSpPr>
        <p:spPr>
          <a:xfrm rot="0">
            <a:off x="2268808" y="3002643"/>
            <a:ext cx="14222032" cy="420624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Innovative Approach:</a:t>
            </a:r>
            <a:r>
              <a:rPr sz="3000" lang="en-US" spc="69">
                <a:solidFill>
                  <a:srgbClr val="000000"/>
                </a:solidFill>
                <a:latin typeface="TT Smalls"/>
              </a:rPr>
              <a:t> Combining technical measures with user education for comprehensive protection.</a:t>
            </a:r>
          </a:p>
          <a:p>
            <a:pPr algn="l" indent="-271462" lvl="1" marL="542925">
              <a:lnSpc>
                <a:spcPts val="3600"/>
              </a:lnSpc>
            </a:pPr>
          </a:p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Demonstration:</a:t>
            </a:r>
            <a:r>
              <a:rPr sz="3000" lang="en-US" spc="69">
                <a:solidFill>
                  <a:srgbClr val="000000"/>
                </a:solidFill>
                <a:latin typeface="TT Smalls"/>
              </a:rPr>
              <a:t> Real-time demonstration of a simple keylogger to illustrate the threat and the effectiveness of security measures.</a:t>
            </a:r>
          </a:p>
          <a:p>
            <a:pPr algn="l" indent="-271462" lvl="1" marL="542925">
              <a:lnSpc>
                <a:spcPts val="3600"/>
              </a:lnSpc>
            </a:pPr>
          </a:p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sz="3000" lang="en-US" spc="69">
                <a:solidFill>
                  <a:srgbClr val="000000"/>
                </a:solidFill>
                <a:latin typeface="TT Smalls Bold"/>
              </a:rPr>
              <a:t>Impact:</a:t>
            </a:r>
            <a:r>
              <a:rPr sz="3000" lang="en-US" spc="69">
                <a:solidFill>
                  <a:srgbClr val="000000"/>
                </a:solidFill>
                <a:latin typeface="TT Smalls"/>
              </a:rPr>
              <a:t> Significant reduction in the likelihood of keylogging attacks through proactive measures. </a:t>
            </a:r>
          </a:p>
          <a:p>
            <a:pPr algn="l" indent="-271462" lvl="1" marL="542925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project-keylogger and secuity(GNANESWARI).pptx</dc:title>
  <dc:creator>RMX2151</dc:creator>
  <dcterms:created xsi:type="dcterms:W3CDTF">2006-08-15T13:00:00Z</dcterms:created>
  <dcterms:modified xsi:type="dcterms:W3CDTF">2024-06-21T12:16:16Z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2a1ce606527a4367b75f899af9407028</vt:lpwstr>
  </property>
</Properties>
</file>