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6"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7" autoAdjust="0"/>
  </p:normalViewPr>
  <p:slideViewPr>
    <p:cSldViewPr>
      <p:cViewPr varScale="1">
        <p:scale>
          <a:sx n="68" d="100"/>
          <a:sy n="68" d="100"/>
        </p:scale>
        <p:origin x="-798" y="-96"/>
      </p:cViewPr>
      <p:guideLst>
        <p:guide orient="horz" pos="2880"/>
        <p:guide pos="2160"/>
      </p:guideLst>
    </p:cSldViewPr>
  </p:slideViewPr>
  <p:outlineViewPr>
    <p:cViewPr>
      <p:scale>
        <a:sx n="33" d="100"/>
        <a:sy n="33" d="100"/>
      </p:scale>
      <p:origin x="0" y="2625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9D53BDCB-FDEF-4AA6-AB7F-B5BAF14C929D}" type="datetimeFigureOut">
              <a:rPr lang="en-US" smtClean="0"/>
              <a:t>6/9/2024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F1E9AFBA-D00C-4186-8F84-F3881FC6E7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95600" y="2067305"/>
            <a:ext cx="6400799" cy="570669"/>
          </a:xfrm>
          <a:prstGeom prst="rect">
            <a:avLst/>
          </a:prstGeom>
        </p:spPr>
        <p:txBody>
          <a:bodyPr vert="horz" wrap="square" lIns="0" tIns="16510" rIns="0" bIns="0" rtlCol="0">
            <a:spAutoFit/>
          </a:bodyPr>
          <a:lstStyle/>
          <a:p>
            <a:pPr marL="3213735">
              <a:lnSpc>
                <a:spcPct val="100000"/>
              </a:lnSpc>
              <a:spcBef>
                <a:spcPts val="130"/>
              </a:spcBef>
            </a:pPr>
            <a:r>
              <a:rPr lang="en-US" sz="3600" spc="15" dirty="0" smtClean="0"/>
              <a:t>DAVU RADHIKA</a:t>
            </a:r>
            <a:endParaRPr sz="3600" spc="15" dirty="0"/>
          </a:p>
        </p:txBody>
      </p:sp>
      <p:sp>
        <p:nvSpPr>
          <p:cNvPr id="8" name="object 8"/>
          <p:cNvSpPr txBox="1"/>
          <p:nvPr/>
        </p:nvSpPr>
        <p:spPr>
          <a:xfrm>
            <a:off x="6400800" y="2819400"/>
            <a:ext cx="3429000" cy="320601"/>
          </a:xfrm>
          <a:prstGeom prst="rect">
            <a:avLst/>
          </a:prstGeom>
        </p:spPr>
        <p:txBody>
          <a:bodyPr vert="horz" wrap="square" lIns="0" tIns="12700" rIns="0" bIns="0" rtlCol="0">
            <a:spAutoFit/>
          </a:bodyPr>
          <a:lstStyle/>
          <a:p>
            <a:pPr marL="12700">
              <a:lnSpc>
                <a:spcPct val="100000"/>
              </a:lnSpc>
              <a:spcBef>
                <a:spcPts val="100"/>
              </a:spcBef>
            </a:pPr>
            <a:r>
              <a:rPr lang="en-US" sz="2000" b="1" spc="10" dirty="0" smtClean="0">
                <a:solidFill>
                  <a:srgbClr val="2D936B"/>
                </a:solidFill>
                <a:latin typeface="Trebuchet MS"/>
                <a:cs typeface="Trebuchet MS"/>
              </a:rPr>
              <a:t>KEYLOGGER SECURITY </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itle 22"/>
          <p:cNvSpPr>
            <a:spLocks noGrp="1"/>
          </p:cNvSpPr>
          <p:nvPr>
            <p:ph type="title"/>
          </p:nvPr>
        </p:nvSpPr>
        <p:spPr>
          <a:xfrm>
            <a:off x="304801" y="533401"/>
            <a:ext cx="11277600" cy="5478423"/>
          </a:xfrm>
        </p:spPr>
        <p:txBody>
          <a:bodyPr/>
          <a:lstStyle/>
          <a:p>
            <a:r>
              <a:rPr lang="en-US" dirty="0" smtClean="0"/>
              <a:t>KEYLOGGER SECURITY</a:t>
            </a:r>
            <a:br>
              <a:rPr lang="en-US" dirty="0" smtClean="0"/>
            </a:br>
            <a:r>
              <a:rPr lang="en-US" dirty="0" smtClean="0"/>
              <a:t/>
            </a:r>
            <a:br>
              <a:rPr lang="en-US" dirty="0" smtClean="0"/>
            </a:br>
            <a:r>
              <a:rPr lang="en-US" sz="2000" dirty="0" smtClean="0"/>
              <a:t>1</a:t>
            </a:r>
            <a:r>
              <a:rPr lang="en-US" sz="2000" dirty="0" smtClean="0"/>
              <a:t>. </a:t>
            </a:r>
            <a:r>
              <a:rPr lang="en-US" sz="2000" dirty="0" err="1" smtClean="0"/>
              <a:t>Keyloggers</a:t>
            </a:r>
            <a:r>
              <a:rPr lang="en-US" sz="2000" dirty="0" smtClean="0"/>
              <a:t> are malicious programs that record keystrokes, posing a </a:t>
            </a:r>
            <a:r>
              <a:rPr lang="en-US" sz="2000" dirty="0" smtClean="0"/>
              <a:t/>
            </a:r>
            <a:br>
              <a:rPr lang="en-US" sz="2000" dirty="0" smtClean="0"/>
            </a:br>
            <a:r>
              <a:rPr lang="en-US" sz="2000" dirty="0" smtClean="0"/>
              <a:t>serious </a:t>
            </a:r>
            <a:r>
              <a:rPr lang="en-US" sz="2000" dirty="0" smtClean="0"/>
              <a:t>privacy threat.</a:t>
            </a:r>
            <a:br>
              <a:rPr lang="en-US" sz="2000" dirty="0" smtClean="0"/>
            </a:br>
            <a:r>
              <a:rPr lang="en-US" sz="2000" dirty="0" smtClean="0"/>
              <a:t>2. They can steal sensitive information like passwords, credit card numbers</a:t>
            </a:r>
            <a:r>
              <a:rPr lang="en-US" sz="2000" dirty="0" smtClean="0"/>
              <a:t>,</a:t>
            </a:r>
            <a:br>
              <a:rPr lang="en-US" sz="2000" dirty="0" smtClean="0"/>
            </a:br>
            <a:r>
              <a:rPr lang="en-US" sz="2000" dirty="0" smtClean="0"/>
              <a:t> </a:t>
            </a:r>
            <a:r>
              <a:rPr lang="en-US" sz="2000" dirty="0" smtClean="0"/>
              <a:t>and personal data.</a:t>
            </a:r>
            <a:br>
              <a:rPr lang="en-US" sz="2000" dirty="0" smtClean="0"/>
            </a:br>
            <a:r>
              <a:rPr lang="en-US" sz="2000" dirty="0" smtClean="0"/>
              <a:t>3. Antivirus software and firewalls can help detect and block known </a:t>
            </a:r>
            <a:r>
              <a:rPr lang="en-US" sz="2000" dirty="0" err="1" smtClean="0"/>
              <a:t>keyloggers</a:t>
            </a:r>
            <a:r>
              <a:rPr lang="en-US" sz="2000" dirty="0" smtClean="0"/>
              <a:t>.</a:t>
            </a:r>
            <a:br>
              <a:rPr lang="en-US" sz="2000" dirty="0" smtClean="0"/>
            </a:br>
            <a:r>
              <a:rPr lang="en-US" sz="2000" dirty="0" smtClean="0"/>
              <a:t>4. Using on-screen virtual keyboards can prevent keystrokes </a:t>
            </a:r>
            <a:r>
              <a:rPr lang="en-US" sz="2000" dirty="0" smtClean="0"/>
              <a:t>from </a:t>
            </a:r>
            <a:r>
              <a:rPr lang="en-US" sz="2000" dirty="0" smtClean="0"/>
              <a:t>being recorded.</a:t>
            </a:r>
            <a:br>
              <a:rPr lang="en-US" sz="2000" dirty="0" smtClean="0"/>
            </a:br>
            <a:r>
              <a:rPr lang="en-US" sz="2000" dirty="0" smtClean="0"/>
              <a:t>5. Enabling two-factor authentication adds an extra layer of security.</a:t>
            </a:r>
            <a:br>
              <a:rPr lang="en-US" sz="2000" dirty="0" smtClean="0"/>
            </a:br>
            <a:r>
              <a:rPr lang="en-US" sz="2000" dirty="0" smtClean="0"/>
              <a:t>6. Keeping software and operating systems up-to-date is crucial </a:t>
            </a:r>
            <a:r>
              <a:rPr lang="en-US" sz="2000" dirty="0" smtClean="0"/>
              <a:t>to</a:t>
            </a:r>
            <a:br>
              <a:rPr lang="en-US" sz="2000" dirty="0" smtClean="0"/>
            </a:br>
            <a:r>
              <a:rPr lang="en-US" sz="2000" dirty="0" smtClean="0"/>
              <a:t> </a:t>
            </a:r>
            <a:r>
              <a:rPr lang="en-US" sz="2000" dirty="0" smtClean="0"/>
              <a:t>patch vulnerabilities.</a:t>
            </a:r>
            <a:br>
              <a:rPr lang="en-US" sz="2000" dirty="0" smtClean="0"/>
            </a:br>
            <a:r>
              <a:rPr lang="en-US" sz="2000" dirty="0" smtClean="0"/>
              <a:t>7. Avoiding suspicious links, attachments, and downloads </a:t>
            </a:r>
            <a:r>
              <a:rPr lang="en-US" sz="2000" dirty="0" smtClean="0"/>
              <a:t>reduces</a:t>
            </a:r>
            <a:br>
              <a:rPr lang="en-US" sz="2000" dirty="0" smtClean="0"/>
            </a:br>
            <a:r>
              <a:rPr lang="en-US" sz="2000" dirty="0" smtClean="0"/>
              <a:t> </a:t>
            </a:r>
            <a:r>
              <a:rPr lang="en-US" sz="2000" dirty="0" smtClean="0"/>
              <a:t>the risk of infection.</a:t>
            </a:r>
            <a:br>
              <a:rPr lang="en-US" sz="2000" dirty="0" smtClean="0"/>
            </a:br>
            <a:r>
              <a:rPr lang="en-US" sz="2000" dirty="0" smtClean="0"/>
              <a:t>8. Regular security audits and employee awareness training are </a:t>
            </a:r>
            <a:r>
              <a:rPr lang="en-US" sz="2000" dirty="0" smtClean="0"/>
              <a:t/>
            </a:r>
            <a:br>
              <a:rPr lang="en-US" sz="2000" dirty="0" smtClean="0"/>
            </a:br>
            <a:r>
              <a:rPr lang="en-US" sz="2000" dirty="0" smtClean="0"/>
              <a:t>essential </a:t>
            </a:r>
            <a:r>
              <a:rPr lang="en-US" sz="2000" dirty="0" smtClean="0"/>
              <a:t>for organizations.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57201" y="228601"/>
            <a:ext cx="9525000" cy="10077759"/>
          </a:xfrm>
          <a:prstGeom prst="rect">
            <a:avLst/>
          </a:prstGeom>
        </p:spPr>
        <p:txBody>
          <a:bodyPr vert="horz" wrap="square" lIns="0" tIns="13335" rIns="0" bIns="0" rtlCol="0">
            <a:spAutoFit/>
          </a:bodyPr>
          <a:lstStyle/>
          <a:p>
            <a:pPr marL="12700">
              <a:spcBef>
                <a:spcPts val="105"/>
              </a:spcBef>
            </a:pPr>
            <a:r>
              <a:rPr lang="en-US" spc="25" dirty="0" smtClean="0"/>
              <a:t>A</a:t>
            </a:r>
            <a:r>
              <a:rPr lang="en-US" spc="-5" dirty="0" smtClean="0"/>
              <a:t>G</a:t>
            </a:r>
            <a:r>
              <a:rPr lang="en-US" spc="-35" dirty="0" smtClean="0"/>
              <a:t>E</a:t>
            </a:r>
            <a:r>
              <a:rPr lang="en-US" spc="15" dirty="0" smtClean="0"/>
              <a:t>N</a:t>
            </a:r>
            <a:r>
              <a:rPr lang="en-US" dirty="0" smtClean="0"/>
              <a:t>DA </a:t>
            </a:r>
            <a:r>
              <a:rPr lang="en-US" dirty="0" smtClean="0"/>
              <a:t/>
            </a:r>
            <a:br>
              <a:rPr lang="en-US" dirty="0" smtClean="0"/>
            </a:br>
            <a:r>
              <a:rPr lang="en-US" sz="1800" dirty="0" smtClean="0"/>
              <a:t>overview </a:t>
            </a:r>
            <a:r>
              <a:rPr lang="en-US" sz="1800" dirty="0" smtClean="0"/>
              <a:t>of the key points related to understanding and mitigating the risks posed by </a:t>
            </a:r>
            <a:r>
              <a:rPr lang="en-US" sz="1800" dirty="0" err="1" smtClean="0"/>
              <a:t>keyloggers</a:t>
            </a:r>
            <a:r>
              <a:rPr lang="en-US" sz="1800" dirty="0" smtClean="0"/>
              <a:t>, which are malicious programs designed to record keystrokes and steal sensitive information</a:t>
            </a:r>
            <a:r>
              <a:rPr lang="en-US" sz="1600" dirty="0" smtClean="0"/>
              <a:t>.</a:t>
            </a:r>
            <a:br>
              <a:rPr lang="en-US" sz="1600" dirty="0" smtClean="0"/>
            </a:br>
            <a:r>
              <a:rPr lang="en-US" sz="1800" dirty="0" smtClean="0"/>
              <a:t>Defining what a </a:t>
            </a:r>
            <a:r>
              <a:rPr lang="en-US" sz="1800" dirty="0" err="1" smtClean="0"/>
              <a:t>keylogger</a:t>
            </a:r>
            <a:r>
              <a:rPr lang="en-US" sz="1800" dirty="0" smtClean="0"/>
              <a:t> is and the privacy threat it poses. Explaining the types of sensitive data that can be stolen by </a:t>
            </a:r>
            <a:r>
              <a:rPr lang="en-US" sz="1800" dirty="0" err="1" smtClean="0"/>
              <a:t>keyloggers</a:t>
            </a:r>
            <a:r>
              <a:rPr lang="en-US" sz="1800" dirty="0" smtClean="0"/>
              <a:t>. Mentioning common security measures like antivirus software and firewalls to detect and block </a:t>
            </a:r>
            <a:r>
              <a:rPr lang="en-US" sz="1800" dirty="0" err="1" smtClean="0"/>
              <a:t>keyloggers</a:t>
            </a:r>
            <a:r>
              <a:rPr lang="en-US" sz="1800" dirty="0" smtClean="0"/>
              <a:t>. Suggesting the use of on-screen virtual keyboards as a preventive measure. Recommending the implementation of two-factor authentication for added security. Emphasizing the importance of keeping software and operating systems updated to patch vulnerabilities. Advising caution with links, attachments, and downloads to reduce the risk of </a:t>
            </a:r>
            <a:r>
              <a:rPr lang="en-US" sz="1800" dirty="0" err="1" smtClean="0"/>
              <a:t>keylogger</a:t>
            </a:r>
            <a:r>
              <a:rPr lang="en-US" sz="1800" dirty="0" smtClean="0"/>
              <a:t> infection. Highlighting the need for regular security audits and employee </a:t>
            </a:r>
            <a:r>
              <a:rPr lang="en-US" sz="1800" dirty="0" smtClean="0"/>
              <a:t>awareness</a:t>
            </a:r>
            <a:br>
              <a:rPr lang="en-US" sz="1800" dirty="0" smtClean="0"/>
            </a:br>
            <a:r>
              <a:rPr lang="en-US" sz="1800" dirty="0" smtClean="0"/>
              <a:t> </a:t>
            </a:r>
            <a:r>
              <a:rPr lang="en-US" sz="1800" dirty="0" smtClean="0"/>
              <a:t>            training</a:t>
            </a:r>
            <a:r>
              <a:rPr lang="en-US" sz="1800" dirty="0" smtClean="0"/>
              <a:t>, especially for </a:t>
            </a:r>
            <a:r>
              <a:rPr lang="en-US" sz="1800" dirty="0" err="1" smtClean="0"/>
              <a:t>organizations.The</a:t>
            </a:r>
            <a:r>
              <a:rPr lang="en-US" sz="1800" dirty="0" smtClean="0"/>
              <a:t> </a:t>
            </a:r>
            <a:r>
              <a:rPr lang="en-US" sz="1800" dirty="0" smtClean="0"/>
              <a:t>agenda is to provide a high-level, </a:t>
            </a:r>
            <a:r>
              <a:rPr lang="en-US" sz="1800" dirty="0" smtClean="0"/>
              <a:t/>
            </a:r>
            <a:br>
              <a:rPr lang="en-US" sz="1800" dirty="0" smtClean="0"/>
            </a:br>
            <a:r>
              <a:rPr lang="en-US" sz="1800" dirty="0" smtClean="0"/>
              <a:t> </a:t>
            </a:r>
            <a:r>
              <a:rPr lang="en-US" sz="1800" dirty="0" smtClean="0"/>
              <a:t>              bullet-point </a:t>
            </a:r>
            <a:r>
              <a:rPr lang="en-US" sz="1800" dirty="0" smtClean="0"/>
              <a:t>summary of the key aspects of </a:t>
            </a:r>
            <a:r>
              <a:rPr lang="en-US" sz="1800" dirty="0" err="1" smtClean="0"/>
              <a:t>keylogger</a:t>
            </a:r>
            <a:r>
              <a:rPr lang="en-US" sz="1800" dirty="0" smtClean="0"/>
              <a:t> security, covering both </a:t>
            </a:r>
            <a:r>
              <a:rPr lang="en-US" sz="1800" dirty="0" smtClean="0"/>
              <a:t>        </a:t>
            </a:r>
            <a:br>
              <a:rPr lang="en-US" sz="1800" dirty="0" smtClean="0"/>
            </a:br>
            <a:r>
              <a:rPr lang="en-US" sz="1800" dirty="0" smtClean="0"/>
              <a:t>                  technical </a:t>
            </a:r>
            <a:r>
              <a:rPr lang="en-US" sz="1800" dirty="0" smtClean="0"/>
              <a:t>countermeasures and best practices for individuals and </a:t>
            </a:r>
            <a:r>
              <a:rPr lang="en-US" sz="1800" dirty="0" smtClean="0"/>
              <a:t/>
            </a:r>
            <a:br>
              <a:rPr lang="en-US" sz="1800" dirty="0" smtClean="0"/>
            </a:br>
            <a:r>
              <a:rPr lang="en-US" sz="1800" dirty="0" smtClean="0"/>
              <a:t> </a:t>
            </a:r>
            <a:r>
              <a:rPr lang="en-US" sz="1800" dirty="0" smtClean="0"/>
              <a:t>                   organizations </a:t>
            </a:r>
            <a:r>
              <a:rPr lang="en-US" sz="1800" dirty="0" smtClean="0"/>
              <a:t>to protect against this type of privacy threat.</a:t>
            </a:r>
            <a:br>
              <a:rPr lang="en-US" sz="18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152400"/>
            <a:ext cx="7391400" cy="670311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t>
            </a:r>
            <a:br>
              <a:rPr lang="en-US" sz="4250" spc="10" dirty="0" smtClean="0"/>
            </a:br>
            <a:r>
              <a:rPr lang="en-US" sz="1100" spc="10" dirty="0" smtClean="0"/>
              <a:t/>
            </a:r>
            <a:br>
              <a:rPr lang="en-US" sz="1100" spc="10" dirty="0" smtClean="0"/>
            </a:br>
            <a:r>
              <a:rPr lang="en-US" sz="1100" spc="10" dirty="0" smtClean="0"/>
              <a:t/>
            </a:r>
            <a:br>
              <a:rPr lang="en-US" sz="1100" spc="10" dirty="0" smtClean="0"/>
            </a:br>
            <a:r>
              <a:rPr lang="en-US" sz="1100" spc="10" dirty="0" smtClean="0"/>
              <a:t>1</a:t>
            </a:r>
            <a:r>
              <a:rPr lang="en-US" sz="1200" spc="10" dirty="0" smtClean="0"/>
              <a:t>. How can we detect and remove </a:t>
            </a:r>
            <a:r>
              <a:rPr lang="en-US" sz="1200" spc="10" dirty="0" err="1" smtClean="0"/>
              <a:t>keyloggers</a:t>
            </a:r>
            <a:r>
              <a:rPr lang="en-US" sz="1200" spc="10" dirty="0" smtClean="0"/>
              <a:t> from a compromised system without relying on traditional antivirus software, which may not be able to identify sophisticated or new </a:t>
            </a:r>
            <a:r>
              <a:rPr lang="en-US" sz="1200" spc="10" dirty="0" err="1" smtClean="0"/>
              <a:t>keyloggers</a:t>
            </a:r>
            <a:r>
              <a:rPr lang="en-US" sz="1200" spc="10" dirty="0" smtClean="0"/>
              <a:t>?</a:t>
            </a:r>
            <a:br>
              <a:rPr lang="en-US" sz="1200" spc="10" dirty="0" smtClean="0"/>
            </a:br>
            <a:r>
              <a:rPr lang="en-US" sz="1200" spc="10" dirty="0" smtClean="0"/>
              <a:t/>
            </a:r>
            <a:br>
              <a:rPr lang="en-US" sz="1200" spc="10" dirty="0" smtClean="0"/>
            </a:br>
            <a:r>
              <a:rPr lang="en-US" sz="1200" spc="10" dirty="0" smtClean="0"/>
              <a:t>2. What are effective methods for preventing </a:t>
            </a:r>
            <a:r>
              <a:rPr lang="en-US" sz="1200" spc="10" dirty="0" err="1" smtClean="0"/>
              <a:t>keyloggers</a:t>
            </a:r>
            <a:r>
              <a:rPr lang="en-US" sz="1200" spc="10" dirty="0" smtClean="0"/>
              <a:t> from being installed on a system in the first place, beyond traditional security measures like antivirus and firewalls?</a:t>
            </a:r>
            <a:br>
              <a:rPr lang="en-US" sz="1200" spc="10" dirty="0" smtClean="0"/>
            </a:br>
            <a:r>
              <a:rPr lang="en-US" sz="1200" spc="10" dirty="0" smtClean="0"/>
              <a:t/>
            </a:r>
            <a:br>
              <a:rPr lang="en-US" sz="1200" spc="10" dirty="0" smtClean="0"/>
            </a:br>
            <a:r>
              <a:rPr lang="en-US" sz="1200" spc="10" dirty="0" smtClean="0"/>
              <a:t>3. How can we develop a secure virtual keyboard or input method that is immune to </a:t>
            </a:r>
            <a:r>
              <a:rPr lang="en-US" sz="1200" spc="10" dirty="0" err="1" smtClean="0"/>
              <a:t>keylogging</a:t>
            </a:r>
            <a:r>
              <a:rPr lang="en-US" sz="1200" spc="10" dirty="0" smtClean="0"/>
              <a:t> attacks, even if the system is already compromised?</a:t>
            </a:r>
            <a:br>
              <a:rPr lang="en-US" sz="1200" spc="10" dirty="0" smtClean="0"/>
            </a:br>
            <a:r>
              <a:rPr lang="en-US" sz="1200" spc="10" dirty="0" smtClean="0"/>
              <a:t/>
            </a:r>
            <a:br>
              <a:rPr lang="en-US" sz="1200" spc="10" dirty="0" smtClean="0"/>
            </a:br>
            <a:r>
              <a:rPr lang="en-US" sz="1200" spc="10" dirty="0" smtClean="0"/>
              <a:t>4. What encryption techniques or obfuscation methods can be employed to protect sensitive data, such as passwords or credit card numbers, from being captured by </a:t>
            </a:r>
            <a:r>
              <a:rPr lang="en-US" sz="1200" spc="10" dirty="0" err="1" smtClean="0"/>
              <a:t>keyloggers</a:t>
            </a:r>
            <a:r>
              <a:rPr lang="en-US" sz="1200" spc="10" dirty="0" smtClean="0"/>
              <a:t>?</a:t>
            </a:r>
            <a:br>
              <a:rPr lang="en-US" sz="1200" spc="10" dirty="0" smtClean="0"/>
            </a:br>
            <a:r>
              <a:rPr lang="en-US" sz="1200" spc="10" dirty="0" smtClean="0"/>
              <a:t/>
            </a:r>
            <a:br>
              <a:rPr lang="en-US" sz="1200" spc="10" dirty="0" smtClean="0"/>
            </a:br>
            <a:r>
              <a:rPr lang="en-US" sz="1200" spc="10" dirty="0" smtClean="0"/>
              <a:t>5. How can we design a secure authentication system that does not rely on traditional password entry, thereby eliminating the risk of </a:t>
            </a:r>
            <a:r>
              <a:rPr lang="en-US" sz="1200" spc="10" dirty="0" err="1" smtClean="0"/>
              <a:t>keyloggers</a:t>
            </a:r>
            <a:r>
              <a:rPr lang="en-US" sz="1200" spc="10" dirty="0" smtClean="0"/>
              <a:t> capturing this sensitive information?</a:t>
            </a:r>
            <a:br>
              <a:rPr lang="en-US" sz="1200" spc="10" dirty="0" smtClean="0"/>
            </a:br>
            <a:r>
              <a:rPr lang="en-US" sz="1200" spc="10" dirty="0" smtClean="0"/>
              <a:t/>
            </a:r>
            <a:br>
              <a:rPr lang="en-US" sz="1200" spc="10" dirty="0" smtClean="0"/>
            </a:br>
            <a:r>
              <a:rPr lang="en-US" sz="1200" spc="10" dirty="0" smtClean="0"/>
              <a:t>6. What are the best practices for organizations to detect and respond to </a:t>
            </a:r>
            <a:r>
              <a:rPr lang="en-US" sz="1200" spc="10" dirty="0" err="1" smtClean="0"/>
              <a:t>keylogger</a:t>
            </a:r>
            <a:r>
              <a:rPr lang="en-US" sz="1200" spc="10" dirty="0" smtClean="0"/>
              <a:t> incidents, including incident response procedures, forensic analysis, and employee awareness training?</a:t>
            </a:r>
            <a:br>
              <a:rPr lang="en-US" sz="1200" spc="10" dirty="0" smtClean="0"/>
            </a:br>
            <a:r>
              <a:rPr lang="en-US" sz="1200" spc="10" dirty="0" smtClean="0"/>
              <a:t/>
            </a:r>
            <a:br>
              <a:rPr lang="en-US" sz="1200" spc="10" dirty="0" smtClean="0"/>
            </a:br>
            <a:r>
              <a:rPr lang="en-US" sz="1200" spc="10" dirty="0" smtClean="0"/>
              <a:t>7. How can we develop a centralized monitoring and alert system that can detect and alert administrators to potential </a:t>
            </a:r>
            <a:r>
              <a:rPr lang="en-US" sz="1200" spc="10" dirty="0" err="1" smtClean="0"/>
              <a:t>keylogging</a:t>
            </a:r>
            <a:r>
              <a:rPr lang="en-US" sz="1200" spc="10" dirty="0" smtClean="0"/>
              <a:t> activities across an organization's network and devices?</a:t>
            </a:r>
            <a:br>
              <a:rPr lang="en-US" sz="1200" spc="10" dirty="0" smtClean="0"/>
            </a:br>
            <a:r>
              <a:rPr lang="en-US" sz="1200" spc="10" dirty="0" smtClean="0"/>
              <a:t/>
            </a:r>
            <a:br>
              <a:rPr lang="en-US" sz="1200" spc="10" dirty="0" smtClean="0"/>
            </a:br>
            <a:r>
              <a:rPr lang="en-US" sz="1200" spc="10" dirty="0" smtClean="0"/>
              <a:t>8. What are the legal and regulatory implications of </a:t>
            </a:r>
            <a:r>
              <a:rPr lang="en-US" sz="1200" spc="10" dirty="0" err="1" smtClean="0"/>
              <a:t>keylogger</a:t>
            </a:r>
            <a:r>
              <a:rPr lang="en-US" sz="1200" spc="10" dirty="0" smtClean="0"/>
              <a:t> usage, and how can organizations ensure compliance with data privacy laws and industry regulations?</a:t>
            </a:r>
            <a:br>
              <a:rPr lang="en-US" sz="1200" spc="10" dirty="0" smtClean="0"/>
            </a:br>
            <a:r>
              <a:rPr lang="en-US" sz="1200" spc="10" dirty="0" smtClean="0"/>
              <a:t/>
            </a:r>
            <a:br>
              <a:rPr lang="en-US" sz="1200" spc="10" dirty="0" smtClean="0"/>
            </a:br>
            <a:r>
              <a:rPr lang="en-US" sz="1200" spc="10" dirty="0" smtClean="0"/>
              <a:t>9. How can we develop a secure and user-friendly solution for individuals or organizations to periodically check their systems for the presence of </a:t>
            </a:r>
            <a:r>
              <a:rPr lang="en-US" sz="1200" spc="10" dirty="0" err="1" smtClean="0"/>
              <a:t>keyloggers</a:t>
            </a:r>
            <a:r>
              <a:rPr lang="en-US" sz="1200" spc="10" dirty="0" smtClean="0"/>
              <a:t> or other malicious software?</a:t>
            </a:r>
            <a:br>
              <a:rPr lang="en-US" sz="1200" spc="10" dirty="0" smtClean="0"/>
            </a:br>
            <a:r>
              <a:rPr lang="en-US" sz="1200" spc="10" dirty="0" smtClean="0"/>
              <a:t/>
            </a:r>
            <a:br>
              <a:rPr lang="en-US" sz="1200" spc="10" dirty="0" smtClean="0"/>
            </a:br>
            <a:r>
              <a:rPr lang="en-US" sz="1200" spc="10" dirty="0" smtClean="0"/>
              <a:t>10. What are the challenges and potential solutions for preventing </a:t>
            </a:r>
            <a:r>
              <a:rPr lang="en-US" sz="1200" spc="10" dirty="0" err="1" smtClean="0"/>
              <a:t>keylogging</a:t>
            </a:r>
            <a:r>
              <a:rPr lang="en-US" sz="1200" spc="10" dirty="0" smtClean="0"/>
              <a:t> attacks on mobile devices, Internet of Things (</a:t>
            </a:r>
            <a:r>
              <a:rPr lang="en-US" sz="1200" spc="10" dirty="0" err="1" smtClean="0"/>
              <a:t>IoT</a:t>
            </a:r>
            <a:r>
              <a:rPr lang="en-US" sz="1200" spc="10" dirty="0" smtClean="0"/>
              <a:t>) devices, or other non-traditional computing platforms?</a:t>
            </a:r>
            <a:r>
              <a:rPr lang="en-US" sz="1100" spc="10" dirty="0" smtClean="0"/>
              <a:t/>
            </a:r>
            <a:br>
              <a:rPr lang="en-US" sz="1100" spc="10" dirty="0" smtClean="0"/>
            </a:br>
            <a:r>
              <a:rPr lang="en-US" sz="1100" spc="10" dirty="0" smtClean="0"/>
              <a:t/>
            </a:r>
            <a:br>
              <a:rPr lang="en-US" sz="1100" spc="10" dirty="0" smtClean="0"/>
            </a:br>
            <a:endParaRPr sz="11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228600"/>
            <a:ext cx="8534399" cy="65492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1100" spc="-20" dirty="0" smtClean="0"/>
              <a:t/>
            </a:r>
            <a:br>
              <a:rPr lang="en-US" sz="1100" spc="-20" dirty="0" smtClean="0"/>
            </a:br>
            <a:r>
              <a:rPr lang="en-US" sz="1200" spc="-20" dirty="0" err="1" smtClean="0"/>
              <a:t>Keyloggers</a:t>
            </a:r>
            <a:r>
              <a:rPr lang="en-US" sz="1200" spc="-20" dirty="0" smtClean="0"/>
              <a:t> </a:t>
            </a:r>
            <a:r>
              <a:rPr lang="en-US" sz="1200" spc="-20" dirty="0" smtClean="0"/>
              <a:t>can be hardware-based or software-based, and they pose a significant privacy and security risk.</a:t>
            </a:r>
            <a:br>
              <a:rPr lang="en-US" sz="1200" spc="-20" dirty="0" smtClean="0"/>
            </a:br>
            <a:r>
              <a:rPr lang="en-US" sz="1200" spc="-20" dirty="0" smtClean="0"/>
              <a:t/>
            </a:r>
            <a:br>
              <a:rPr lang="en-US" sz="1200" spc="-20" dirty="0" smtClean="0"/>
            </a:br>
            <a:r>
              <a:rPr lang="en-US" sz="1200" spc="-20" dirty="0" smtClean="0"/>
              <a:t>1</a:t>
            </a:r>
            <a:r>
              <a:rPr lang="en-US" sz="1200" spc="-20" dirty="0" smtClean="0"/>
              <a:t>. Antivirus and Anti-Malware Software: Keeping antivirus and anti-malware software up-to-date can help detect and remove known </a:t>
            </a:r>
            <a:r>
              <a:rPr lang="en-US" sz="1200" spc="-20" dirty="0" err="1" smtClean="0"/>
              <a:t>keyloggers</a:t>
            </a:r>
            <a:r>
              <a:rPr lang="en-US" sz="1200" spc="-20" dirty="0" smtClean="0"/>
              <a:t>. However, they may not catch new or sophisticated </a:t>
            </a:r>
            <a:r>
              <a:rPr lang="en-US" sz="1200" spc="-20" dirty="0" err="1" smtClean="0"/>
              <a:t>keyloggers</a:t>
            </a:r>
            <a:r>
              <a:rPr lang="en-US" sz="1200" spc="-20" dirty="0" smtClean="0"/>
              <a:t>.</a:t>
            </a:r>
            <a:br>
              <a:rPr lang="en-US" sz="1200" spc="-20" dirty="0" smtClean="0"/>
            </a:br>
            <a:r>
              <a:rPr lang="en-US" sz="1200" spc="-20" dirty="0" smtClean="0"/>
              <a:t/>
            </a:r>
            <a:br>
              <a:rPr lang="en-US" sz="1200" spc="-20" dirty="0" smtClean="0"/>
            </a:br>
            <a:r>
              <a:rPr lang="en-US" sz="1200" spc="-20" dirty="0" smtClean="0"/>
              <a:t>2. Firewalls: Properly configured firewalls can block unauthorized network connections and prevent </a:t>
            </a:r>
            <a:r>
              <a:rPr lang="en-US" sz="1200" spc="-20" dirty="0" err="1" smtClean="0"/>
              <a:t>keyloggers</a:t>
            </a:r>
            <a:r>
              <a:rPr lang="en-US" sz="1200" spc="-20" dirty="0" smtClean="0"/>
              <a:t> from transmitting captured data.</a:t>
            </a:r>
            <a:br>
              <a:rPr lang="en-US" sz="1200" spc="-20" dirty="0" smtClean="0"/>
            </a:br>
            <a:r>
              <a:rPr lang="en-US" sz="1200" spc="-20" dirty="0" smtClean="0"/>
              <a:t/>
            </a:r>
            <a:br>
              <a:rPr lang="en-US" sz="1200" spc="-20" dirty="0" smtClean="0"/>
            </a:br>
            <a:r>
              <a:rPr lang="en-US" sz="1200" spc="-20" dirty="0" smtClean="0"/>
              <a:t>3. Virtual Keyboards: Using on-screen virtual keyboards can prevent keystrokes from being recorded, as input is done through mouse clicks or </a:t>
            </a:r>
            <a:r>
              <a:rPr lang="en-US" sz="1200" spc="-20" dirty="0" err="1" smtClean="0"/>
              <a:t>touchscreen</a:t>
            </a:r>
            <a:r>
              <a:rPr lang="en-US" sz="1200" spc="-20" dirty="0" smtClean="0"/>
              <a:t> gestures.</a:t>
            </a:r>
            <a:br>
              <a:rPr lang="en-US" sz="1200" spc="-20" dirty="0" smtClean="0"/>
            </a:br>
            <a:r>
              <a:rPr lang="en-US" sz="1200" spc="-20" dirty="0" smtClean="0"/>
              <a:t/>
            </a:r>
            <a:br>
              <a:rPr lang="en-US" sz="1200" spc="-20" dirty="0" smtClean="0"/>
            </a:br>
            <a:r>
              <a:rPr lang="en-US" sz="1200" spc="-20" dirty="0" smtClean="0"/>
              <a:t>4. Two-Factor Authentication: Enabling two-factor authentication (2FA) adds an extra layer of security, reducing the risk of unauthorized access even if a password is compromised.</a:t>
            </a:r>
            <a:br>
              <a:rPr lang="en-US" sz="1200" spc="-20" dirty="0" smtClean="0"/>
            </a:br>
            <a:r>
              <a:rPr lang="en-US" sz="1200" spc="-20" dirty="0" smtClean="0"/>
              <a:t/>
            </a:r>
            <a:br>
              <a:rPr lang="en-US" sz="1200" spc="-20" dirty="0" smtClean="0"/>
            </a:br>
            <a:r>
              <a:rPr lang="en-US" sz="1200" spc="-20" dirty="0" smtClean="0"/>
              <a:t>5. Software Updates: Regularly updating operating systems, applications, and firmware can help patch vulnerabilities that </a:t>
            </a:r>
            <a:r>
              <a:rPr lang="en-US" sz="1200" spc="-20" dirty="0" err="1" smtClean="0"/>
              <a:t>keyloggers</a:t>
            </a:r>
            <a:r>
              <a:rPr lang="en-US" sz="1200" spc="-20" dirty="0" smtClean="0"/>
              <a:t> may exploit.</a:t>
            </a:r>
            <a:br>
              <a:rPr lang="en-US" sz="1200" spc="-20" dirty="0" smtClean="0"/>
            </a:br>
            <a:r>
              <a:rPr lang="en-US" sz="1200" spc="-20" dirty="0" smtClean="0"/>
              <a:t/>
            </a:r>
            <a:br>
              <a:rPr lang="en-US" sz="1200" spc="-20" dirty="0" smtClean="0"/>
            </a:br>
            <a:r>
              <a:rPr lang="en-US" sz="1200" spc="-20" dirty="0" smtClean="0"/>
              <a:t>6. Secure Input Methods: Developing secure input methods, such as gesture-based or biometric authentication, can mitigate the risk of </a:t>
            </a:r>
            <a:r>
              <a:rPr lang="en-US" sz="1200" spc="-20" dirty="0" err="1" smtClean="0"/>
              <a:t>keylogging</a:t>
            </a:r>
            <a:r>
              <a:rPr lang="en-US" sz="1200" spc="-20" dirty="0" smtClean="0"/>
              <a:t> attacks.</a:t>
            </a:r>
            <a:br>
              <a:rPr lang="en-US" sz="1200" spc="-20" dirty="0" smtClean="0"/>
            </a:br>
            <a:r>
              <a:rPr lang="en-US" sz="1200" spc="-20" dirty="0" smtClean="0"/>
              <a:t/>
            </a:r>
            <a:br>
              <a:rPr lang="en-US" sz="1200" spc="-20" dirty="0" smtClean="0"/>
            </a:br>
            <a:r>
              <a:rPr lang="en-US" sz="1200" spc="-20" dirty="0" smtClean="0"/>
              <a:t>7. Data Encryption: Encrypting sensitive data can protect it from being readable even if captured by a </a:t>
            </a:r>
            <a:r>
              <a:rPr lang="en-US" sz="1200" spc="-20" dirty="0" err="1" smtClean="0"/>
              <a:t>keylogger</a:t>
            </a:r>
            <a:r>
              <a:rPr lang="en-US" sz="1200" spc="-20" dirty="0" smtClean="0"/>
              <a:t>.</a:t>
            </a:r>
            <a:br>
              <a:rPr lang="en-US" sz="1200" spc="-20" dirty="0" smtClean="0"/>
            </a:br>
            <a:r>
              <a:rPr lang="en-US" sz="1200" spc="-20" dirty="0" smtClean="0"/>
              <a:t/>
            </a:r>
            <a:br>
              <a:rPr lang="en-US" sz="1200" spc="-20" dirty="0" smtClean="0"/>
            </a:br>
            <a:r>
              <a:rPr lang="en-US" sz="1200" spc="-20" dirty="0" smtClean="0"/>
              <a:t>8. User Awareness and Training: Educating users about the risks of </a:t>
            </a:r>
            <a:r>
              <a:rPr lang="en-US" sz="1200" spc="-20" dirty="0" err="1" smtClean="0"/>
              <a:t>keyloggers</a:t>
            </a:r>
            <a:r>
              <a:rPr lang="en-US" sz="1200" spc="-20" dirty="0" smtClean="0"/>
              <a:t> and best practices for secure computing can help prevent accidental installations or infections.</a:t>
            </a:r>
            <a:br>
              <a:rPr lang="en-US" sz="1200" spc="-20" dirty="0" smtClean="0"/>
            </a:br>
            <a:r>
              <a:rPr lang="en-US" sz="1200" spc="-20" dirty="0" smtClean="0"/>
              <a:t/>
            </a:r>
            <a:br>
              <a:rPr lang="en-US" sz="1200" spc="-20" dirty="0" smtClean="0"/>
            </a:br>
            <a:r>
              <a:rPr lang="en-US" sz="1200" spc="-20" dirty="0" smtClean="0"/>
              <a:t>9. Incident Response and Forensics: Establishing robust incident response procedures and conducting forensic analysis can aid in detecting, containing, and remediating </a:t>
            </a:r>
            <a:r>
              <a:rPr lang="en-US" sz="1200" spc="-20" dirty="0" err="1" smtClean="0"/>
              <a:t>keylogger</a:t>
            </a:r>
            <a:r>
              <a:rPr lang="en-US" sz="1200" spc="-20" dirty="0" smtClean="0"/>
              <a:t> incidents.</a:t>
            </a:r>
            <a:br>
              <a:rPr lang="en-US" sz="1200" spc="-20" dirty="0" smtClean="0"/>
            </a:br>
            <a:r>
              <a:rPr lang="en-US" sz="1200" spc="-20" dirty="0" smtClean="0"/>
              <a:t/>
            </a:r>
            <a:br>
              <a:rPr lang="en-US" sz="1200" spc="-20" dirty="0" smtClean="0"/>
            </a:br>
            <a:r>
              <a:rPr lang="en-US" sz="1200" spc="-20" dirty="0" smtClean="0"/>
              <a:t>10. Secure Authentication Systems: Implementing secure authentication systems that do not rely on traditional password entry can eliminate the risk of </a:t>
            </a:r>
            <a:r>
              <a:rPr lang="en-US" sz="1200" spc="-20" dirty="0" err="1" smtClean="0"/>
              <a:t>keyloggers</a:t>
            </a:r>
            <a:r>
              <a:rPr lang="en-US" sz="1200" spc="-20" dirty="0" smtClean="0"/>
              <a:t> capturing sensitive credentials.</a:t>
            </a:r>
            <a:br>
              <a:rPr lang="en-US" sz="1200" spc="-20" dirty="0" smtClean="0"/>
            </a:br>
            <a:r>
              <a:rPr lang="en-US" sz="1100" spc="-20" dirty="0" smtClean="0"/>
              <a:t/>
            </a:r>
            <a:br>
              <a:rPr lang="en-US" sz="1100" spc="-20" dirty="0" smtClean="0"/>
            </a:br>
            <a:endParaRPr sz="11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228601"/>
            <a:ext cx="8686800" cy="6895477"/>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1100" spc="5" dirty="0" smtClean="0"/>
              <a:t/>
            </a:r>
            <a:br>
              <a:rPr lang="en-US" sz="1100" spc="5" dirty="0" smtClean="0"/>
            </a:br>
            <a:r>
              <a:rPr lang="en-US" sz="1100" spc="5" dirty="0" smtClean="0"/>
              <a:t/>
            </a:r>
            <a:br>
              <a:rPr lang="en-US" sz="1100" spc="5" dirty="0" smtClean="0"/>
            </a:br>
            <a:r>
              <a:rPr lang="en-US" sz="1200" spc="5" dirty="0" smtClean="0"/>
              <a:t>1. Individuals:</a:t>
            </a:r>
            <a:br>
              <a:rPr lang="en-US" sz="1200" spc="5" dirty="0" smtClean="0"/>
            </a:br>
            <a:r>
              <a:rPr lang="en-US" sz="1200" spc="5" dirty="0" smtClean="0"/>
              <a:t>   - Personal computer and mobile device users</a:t>
            </a:r>
            <a:br>
              <a:rPr lang="en-US" sz="1200" spc="5" dirty="0" smtClean="0"/>
            </a:br>
            <a:r>
              <a:rPr lang="en-US" sz="1200" spc="5" dirty="0" smtClean="0"/>
              <a:t>   - Remote workers or employees accessing corporate resources from home</a:t>
            </a:r>
            <a:br>
              <a:rPr lang="en-US" sz="1200" spc="5" dirty="0" smtClean="0"/>
            </a:br>
            <a:r>
              <a:rPr lang="en-US" sz="1200" spc="5" dirty="0" smtClean="0"/>
              <a:t>   - Individuals concerned about privacy and protecting sensitive personal information</a:t>
            </a:r>
            <a:br>
              <a:rPr lang="en-US" sz="1200" spc="5" dirty="0" smtClean="0"/>
            </a:br>
            <a:r>
              <a:rPr lang="en-US" sz="1200" spc="5" dirty="0" smtClean="0"/>
              <a:t/>
            </a:r>
            <a:br>
              <a:rPr lang="en-US" sz="1200" spc="5" dirty="0" smtClean="0"/>
            </a:br>
            <a:r>
              <a:rPr lang="en-US" sz="1200" spc="5" dirty="0" smtClean="0"/>
              <a:t>2. Businesses and Organizations:</a:t>
            </a:r>
            <a:br>
              <a:rPr lang="en-US" sz="1200" spc="5" dirty="0" smtClean="0"/>
            </a:br>
            <a:r>
              <a:rPr lang="en-US" sz="1200" spc="5" dirty="0" smtClean="0"/>
              <a:t>   - Enterprises and corporations across various industries</a:t>
            </a:r>
            <a:br>
              <a:rPr lang="en-US" sz="1200" spc="5" dirty="0" smtClean="0"/>
            </a:br>
            <a:r>
              <a:rPr lang="en-US" sz="1200" spc="5" dirty="0" smtClean="0"/>
              <a:t>   - Government agencies and public sector organizations</a:t>
            </a:r>
            <a:br>
              <a:rPr lang="en-US" sz="1200" spc="5" dirty="0" smtClean="0"/>
            </a:br>
            <a:r>
              <a:rPr lang="en-US" sz="1200" spc="5" dirty="0" smtClean="0"/>
              <a:t>   - Financial institutions and banks</a:t>
            </a:r>
            <a:br>
              <a:rPr lang="en-US" sz="1200" spc="5" dirty="0" smtClean="0"/>
            </a:br>
            <a:r>
              <a:rPr lang="en-US" sz="1200" spc="5" dirty="0" smtClean="0"/>
              <a:t>   - Healthcare organizations handling sensitive patient data</a:t>
            </a:r>
            <a:br>
              <a:rPr lang="en-US" sz="1200" spc="5" dirty="0" smtClean="0"/>
            </a:br>
            <a:r>
              <a:rPr lang="en-US" sz="1200" spc="5" dirty="0" smtClean="0"/>
              <a:t>   - Educational institutions protecting student and faculty information</a:t>
            </a:r>
            <a:br>
              <a:rPr lang="en-US" sz="1200" spc="5" dirty="0" smtClean="0"/>
            </a:br>
            <a:r>
              <a:rPr lang="en-US" sz="1200" spc="5" dirty="0" smtClean="0"/>
              <a:t/>
            </a:r>
            <a:br>
              <a:rPr lang="en-US" sz="1200" spc="5" dirty="0" smtClean="0"/>
            </a:br>
            <a:r>
              <a:rPr lang="en-US" sz="1200" spc="5" dirty="0" smtClean="0"/>
              <a:t>3. </a:t>
            </a:r>
            <a:r>
              <a:rPr lang="en-US" sz="1200" spc="5" dirty="0" err="1" smtClean="0"/>
              <a:t>Cybersecurity</a:t>
            </a:r>
            <a:r>
              <a:rPr lang="en-US" sz="1200" spc="5" dirty="0" smtClean="0"/>
              <a:t> Professionals:</a:t>
            </a:r>
            <a:br>
              <a:rPr lang="en-US" sz="1200" spc="5" dirty="0" smtClean="0"/>
            </a:br>
            <a:r>
              <a:rPr lang="en-US" sz="1200" spc="5" dirty="0" smtClean="0"/>
              <a:t>   - Information security analysts and consultants</a:t>
            </a:r>
            <a:br>
              <a:rPr lang="en-US" sz="1200" spc="5" dirty="0" smtClean="0"/>
            </a:br>
            <a:r>
              <a:rPr lang="en-US" sz="1200" spc="5" dirty="0" smtClean="0"/>
              <a:t>   - Incident response and forensic investigators</a:t>
            </a:r>
            <a:br>
              <a:rPr lang="en-US" sz="1200" spc="5" dirty="0" smtClean="0"/>
            </a:br>
            <a:r>
              <a:rPr lang="en-US" sz="1200" spc="5" dirty="0" smtClean="0"/>
              <a:t>   - Penetration testers and ethical hackers</a:t>
            </a:r>
            <a:br>
              <a:rPr lang="en-US" sz="1200" spc="5" dirty="0" smtClean="0"/>
            </a:br>
            <a:r>
              <a:rPr lang="en-US" sz="1200" spc="5" dirty="0" smtClean="0"/>
              <a:t>   - </a:t>
            </a:r>
            <a:r>
              <a:rPr lang="en-US" sz="1200" spc="5" dirty="0" err="1" smtClean="0"/>
              <a:t>Cybersecurity</a:t>
            </a:r>
            <a:r>
              <a:rPr lang="en-US" sz="1200" spc="5" dirty="0" smtClean="0"/>
              <a:t> researchers and developers</a:t>
            </a:r>
            <a:br>
              <a:rPr lang="en-US" sz="1200" spc="5" dirty="0" smtClean="0"/>
            </a:br>
            <a:r>
              <a:rPr lang="en-US" sz="1200" spc="5" dirty="0" smtClean="0"/>
              <a:t/>
            </a:r>
            <a:br>
              <a:rPr lang="en-US" sz="1200" spc="5" dirty="0" smtClean="0"/>
            </a:br>
            <a:r>
              <a:rPr lang="en-US" sz="1200" spc="5" dirty="0" smtClean="0"/>
              <a:t>4. Law Enforcement and Intelligence Agencies:</a:t>
            </a:r>
            <a:br>
              <a:rPr lang="en-US" sz="1200" spc="5" dirty="0" smtClean="0"/>
            </a:br>
            <a:r>
              <a:rPr lang="en-US" sz="1200" spc="5" dirty="0" smtClean="0"/>
              <a:t>   - Law enforcement agencies conducting investigations</a:t>
            </a:r>
            <a:br>
              <a:rPr lang="en-US" sz="1200" spc="5" dirty="0" smtClean="0"/>
            </a:br>
            <a:r>
              <a:rPr lang="en-US" sz="1200" spc="5" dirty="0" smtClean="0"/>
              <a:t>   - National security and intelligence organizations monitoring threats</a:t>
            </a:r>
            <a:br>
              <a:rPr lang="en-US" sz="1200" spc="5" dirty="0" smtClean="0"/>
            </a:br>
            <a:r>
              <a:rPr lang="en-US" sz="1200" spc="5" dirty="0" smtClean="0"/>
              <a:t/>
            </a:r>
            <a:br>
              <a:rPr lang="en-US" sz="1200" spc="5" dirty="0" smtClean="0"/>
            </a:br>
            <a:r>
              <a:rPr lang="en-US" sz="1200" spc="5" dirty="0" smtClean="0"/>
              <a:t>5. Security Software and Hardware Vendors:</a:t>
            </a:r>
            <a:br>
              <a:rPr lang="en-US" sz="1200" spc="5" dirty="0" smtClean="0"/>
            </a:br>
            <a:r>
              <a:rPr lang="en-US" sz="1200" spc="5" dirty="0" smtClean="0"/>
              <a:t>   - Antivirus and anti-malware software companies</a:t>
            </a:r>
            <a:br>
              <a:rPr lang="en-US" sz="1200" spc="5" dirty="0" smtClean="0"/>
            </a:br>
            <a:r>
              <a:rPr lang="en-US" sz="1200" spc="5" dirty="0" smtClean="0"/>
              <a:t>   - Firewall and network security appliance manufacturers</a:t>
            </a:r>
            <a:br>
              <a:rPr lang="en-US" sz="1200" spc="5" dirty="0" smtClean="0"/>
            </a:br>
            <a:r>
              <a:rPr lang="en-US" sz="1200" spc="5" dirty="0" smtClean="0"/>
              <a:t>   - Secure input device and virtual keyboard developers</a:t>
            </a:r>
            <a:br>
              <a:rPr lang="en-US" sz="1200" spc="5" dirty="0" smtClean="0"/>
            </a:br>
            <a:r>
              <a:rPr lang="en-US" sz="1200" spc="5" dirty="0" smtClean="0"/>
              <a:t>   - Data encryption and access management solution providers</a:t>
            </a:r>
            <a:br>
              <a:rPr lang="en-US" sz="1200" spc="5" dirty="0" smtClean="0"/>
            </a:br>
            <a:r>
              <a:rPr lang="en-US" sz="1200" spc="5" dirty="0" smtClean="0"/>
              <a:t/>
            </a:r>
            <a:br>
              <a:rPr lang="en-US" sz="1200" spc="5" dirty="0" smtClean="0"/>
            </a:br>
            <a:r>
              <a:rPr lang="en-US" sz="1200" spc="5" dirty="0" smtClean="0"/>
              <a:t>6. Managed Security Service Providers (MSSPs</a:t>
            </a:r>
            <a:r>
              <a:rPr lang="en-US" sz="1200" spc="5" dirty="0" smtClean="0"/>
              <a:t>)</a:t>
            </a:r>
            <a:r>
              <a:rPr lang="en-US" sz="1200" spc="5" dirty="0" smtClean="0"/>
              <a:t/>
            </a:r>
            <a:br>
              <a:rPr lang="en-US" sz="1200" spc="5" dirty="0" smtClean="0"/>
            </a:br>
            <a:r>
              <a:rPr lang="en-US" sz="1200" spc="5" dirty="0" smtClean="0"/>
              <a:t>   </a:t>
            </a:r>
            <a:r>
              <a:rPr lang="en-US" sz="1100" spc="5" dirty="0" smtClean="0"/>
              <a:t/>
            </a:r>
            <a:br>
              <a:rPr lang="en-US" sz="1100" spc="5" dirty="0" smtClean="0"/>
            </a:br>
            <a:r>
              <a:rPr lang="en-US" sz="1100" spc="5" dirty="0" smtClean="0"/>
              <a:t/>
            </a:r>
            <a:br>
              <a:rPr lang="en-US" sz="1100" spc="5" dirty="0" smtClean="0"/>
            </a:br>
            <a:r>
              <a:rPr lang="en-US" sz="1100" spc="5" dirty="0" smtClean="0"/>
              <a:t/>
            </a:r>
            <a:br>
              <a:rPr lang="en-US" sz="1100" spc="5" dirty="0" smtClean="0"/>
            </a:br>
            <a:r>
              <a:rPr lang="en-US" sz="1100" spc="5" dirty="0" smtClean="0"/>
              <a:t/>
            </a:r>
            <a:br>
              <a:rPr lang="en-US" sz="1100" spc="5" dirty="0" smtClean="0"/>
            </a:br>
            <a:endParaRPr sz="1100" dirty="0"/>
          </a:p>
        </p:txBody>
      </p:sp>
      <p:pic>
        <p:nvPicPr>
          <p:cNvPr id="6" name="object 6"/>
          <p:cNvPicPr/>
          <p:nvPr/>
        </p:nvPicPr>
        <p:blipFill>
          <a:blip r:embed="rId2" cstate="print"/>
          <a:stretch>
            <a:fillRect/>
          </a:stretch>
        </p:blipFill>
        <p:spPr>
          <a:xfrm>
            <a:off x="8382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4384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04800"/>
            <a:ext cx="10186035" cy="8692764"/>
          </a:xfrm>
          <a:prstGeom prst="rect">
            <a:avLst/>
          </a:prstGeom>
        </p:spPr>
        <p:txBody>
          <a:bodyPr vert="horz" wrap="square" lIns="0" tIns="13335" rIns="0" bIns="0" rtlCol="0">
            <a:spAutoFit/>
          </a:bodyPr>
          <a:lstStyle/>
          <a:p>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1200" dirty="0" smtClean="0"/>
              <a:t>Advanced </a:t>
            </a:r>
            <a:r>
              <a:rPr lang="en-US" sz="1200" dirty="0" err="1" smtClean="0"/>
              <a:t>Keylogger</a:t>
            </a:r>
            <a:r>
              <a:rPr lang="en-US" sz="1200" dirty="0" smtClean="0"/>
              <a:t> Detection and Removal: The suite leverages a combination of signature-based and behavior-based detection techniques </a:t>
            </a:r>
            <a:r>
              <a:rPr lang="en-US" sz="1200" dirty="0" smtClean="0"/>
              <a:t/>
            </a:r>
            <a:br>
              <a:rPr lang="en-US" sz="1200" dirty="0" smtClean="0"/>
            </a:br>
            <a:r>
              <a:rPr lang="en-US" sz="1200" dirty="0" smtClean="0"/>
              <a:t> </a:t>
            </a:r>
            <a:r>
              <a:rPr lang="en-US" sz="1200" dirty="0" smtClean="0"/>
              <a:t>                                                                      to </a:t>
            </a:r>
            <a:r>
              <a:rPr lang="en-US" sz="1200" dirty="0" smtClean="0"/>
              <a:t>identify and remove both known and unknown </a:t>
            </a:r>
            <a:r>
              <a:rPr lang="en-US" sz="1200" dirty="0" err="1" smtClean="0"/>
              <a:t>keyloggers</a:t>
            </a:r>
            <a:r>
              <a:rPr lang="en-US" sz="1200" dirty="0" smtClean="0"/>
              <a:t> from infected systems</a:t>
            </a:r>
            <a:r>
              <a:rPr lang="en-US" sz="1200" dirty="0" smtClean="0"/>
              <a:t>.</a:t>
            </a:r>
            <a:br>
              <a:rPr lang="en-US" sz="1200" dirty="0" smtClean="0"/>
            </a:br>
            <a:r>
              <a:rPr lang="en-US" sz="1200" dirty="0" smtClean="0"/>
              <a:t/>
            </a:r>
            <a:br>
              <a:rPr lang="en-US" sz="1200" dirty="0" smtClean="0"/>
            </a:br>
            <a:r>
              <a:rPr lang="en-US" sz="1200" dirty="0" smtClean="0"/>
              <a:t> </a:t>
            </a:r>
            <a:r>
              <a:rPr lang="en-US" sz="1200" dirty="0" smtClean="0"/>
              <a:t>Real-time Keystroke Encryption: All keystrokes are encrypted in real-time using strong encryption algorithms, ensuring that even if a </a:t>
            </a:r>
            <a:r>
              <a:rPr lang="en-US" sz="1200" dirty="0" smtClean="0"/>
              <a:t/>
            </a:r>
            <a:br>
              <a:rPr lang="en-US" sz="1200" dirty="0" smtClean="0"/>
            </a:br>
            <a:r>
              <a:rPr lang="en-US" sz="1200" dirty="0" smtClean="0"/>
              <a:t> </a:t>
            </a:r>
            <a:r>
              <a:rPr lang="en-US" sz="1200" dirty="0" smtClean="0"/>
              <a:t>                                                   </a:t>
            </a:r>
            <a:r>
              <a:rPr lang="en-US" sz="1200" dirty="0" err="1" smtClean="0"/>
              <a:t>keylogger</a:t>
            </a:r>
            <a:r>
              <a:rPr lang="en-US" sz="1200" dirty="0" smtClean="0"/>
              <a:t> </a:t>
            </a:r>
            <a:r>
              <a:rPr lang="en-US" sz="1200" dirty="0" smtClean="0"/>
              <a:t>manages to capture keystrokes, the data will be unreadable and unusable to attackers</a:t>
            </a:r>
            <a:r>
              <a:rPr lang="en-US" sz="1200" dirty="0" smtClean="0"/>
              <a:t>.</a:t>
            </a:r>
            <a:br>
              <a:rPr lang="en-US" sz="1200" dirty="0" smtClean="0"/>
            </a:br>
            <a:r>
              <a:rPr lang="en-US" sz="1200" dirty="0" smtClean="0"/>
              <a:t/>
            </a:r>
            <a:br>
              <a:rPr lang="en-US" sz="1200" dirty="0" smtClean="0"/>
            </a:br>
            <a:r>
              <a:rPr lang="en-US" sz="1200" dirty="0" smtClean="0"/>
              <a:t> </a:t>
            </a:r>
            <a:r>
              <a:rPr lang="en-US" sz="1200" dirty="0" smtClean="0"/>
              <a:t>                             </a:t>
            </a:r>
            <a:r>
              <a:rPr lang="en-US" sz="1200" dirty="0" smtClean="0"/>
              <a:t>Secure Virtual Keyboard: An on-screen virtual keyboard is integrated into the suite, allowing users to input sensitive </a:t>
            </a:r>
            <a:r>
              <a:rPr lang="en-US" sz="1200" dirty="0" smtClean="0"/>
              <a:t>   </a:t>
            </a:r>
            <a:br>
              <a:rPr lang="en-US" sz="1200" dirty="0" smtClean="0"/>
            </a:br>
            <a:r>
              <a:rPr lang="en-US" sz="1200" dirty="0" smtClean="0"/>
              <a:t> </a:t>
            </a:r>
            <a:r>
              <a:rPr lang="en-US" sz="1200" dirty="0" smtClean="0"/>
              <a:t>                                                                     information </a:t>
            </a:r>
            <a:r>
              <a:rPr lang="en-US" sz="1200" dirty="0" smtClean="0"/>
              <a:t>without relying on physical keystrokes, effectively bypassing </a:t>
            </a:r>
            <a:r>
              <a:rPr lang="en-US" sz="1200" dirty="0" err="1" smtClean="0"/>
              <a:t>keyloggers</a:t>
            </a:r>
            <a:r>
              <a:rPr lang="en-US" sz="1200" dirty="0" smtClean="0"/>
              <a:t>.</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t>
            </a:r>
            <a:r>
              <a:rPr lang="en-US" sz="1200" dirty="0" smtClean="0"/>
              <a:t>                            </a:t>
            </a:r>
            <a:br>
              <a:rPr lang="en-US" sz="1200" dirty="0" smtClean="0"/>
            </a:br>
            <a:r>
              <a:rPr lang="en-US" sz="1200" dirty="0" smtClean="0"/>
              <a:t> </a:t>
            </a:r>
            <a:r>
              <a:rPr lang="en-US" sz="1200" dirty="0" smtClean="0"/>
              <a:t>                          Value </a:t>
            </a:r>
            <a:r>
              <a:rPr lang="en-US" sz="1200" dirty="0" smtClean="0"/>
              <a:t>Proposition</a:t>
            </a:r>
            <a:r>
              <a:rPr lang="en-US" sz="1200" dirty="0" smtClean="0"/>
              <a:t>:</a:t>
            </a:r>
            <a:br>
              <a:rPr lang="en-US" sz="1200" dirty="0" smtClean="0"/>
            </a:br>
            <a:r>
              <a:rPr lang="en-US" sz="1200" dirty="0" smtClean="0"/>
              <a:t/>
            </a:r>
            <a:br>
              <a:rPr lang="en-US" sz="1200" dirty="0" smtClean="0"/>
            </a:br>
            <a:r>
              <a:rPr lang="en-US" sz="1200" dirty="0" smtClean="0"/>
              <a:t>                                 Comprehensive </a:t>
            </a:r>
            <a:r>
              <a:rPr lang="en-US" sz="1200" dirty="0" smtClean="0"/>
              <a:t>Protection: The suite provides a multi-layered defense against </a:t>
            </a:r>
            <a:r>
              <a:rPr lang="en-US" sz="1200" dirty="0" err="1" smtClean="0"/>
              <a:t>keyloggers</a:t>
            </a:r>
            <a:r>
              <a:rPr lang="en-US" sz="1200" dirty="0" smtClean="0"/>
              <a:t> and other malware, </a:t>
            </a:r>
            <a:r>
              <a:rPr lang="en-US" sz="1200" dirty="0" smtClean="0"/>
              <a:t>combining </a:t>
            </a:r>
            <a:br>
              <a:rPr lang="en-US" sz="1200" dirty="0" smtClean="0"/>
            </a:br>
            <a:r>
              <a:rPr lang="en-US" sz="1200" dirty="0" smtClean="0"/>
              <a:t> </a:t>
            </a:r>
            <a:r>
              <a:rPr lang="en-US" sz="1200" dirty="0" smtClean="0"/>
              <a:t>                                detection</a:t>
            </a:r>
            <a:r>
              <a:rPr lang="en-US" sz="1200" dirty="0" smtClean="0"/>
              <a:t>, prevention, and secure input methods for robust protection</a:t>
            </a:r>
            <a:r>
              <a:rPr lang="en-US" sz="1200" dirty="0" smtClean="0"/>
              <a:t>.</a:t>
            </a:r>
            <a:br>
              <a:rPr lang="en-US" sz="1200" dirty="0" smtClean="0"/>
            </a:br>
            <a:r>
              <a:rPr lang="en-US" sz="1200" dirty="0" smtClean="0"/>
              <a:t/>
            </a:r>
            <a:br>
              <a:rPr lang="en-US" sz="1200" dirty="0" smtClean="0"/>
            </a:br>
            <a:r>
              <a:rPr lang="en-US" sz="1200" dirty="0" smtClean="0"/>
              <a:t>                                 Data </a:t>
            </a:r>
            <a:r>
              <a:rPr lang="en-US" sz="1200" dirty="0" smtClean="0"/>
              <a:t>Security and Privacy: By encrypting keystrokes and offering secure virtual keyboards, the suite ensures that </a:t>
            </a:r>
            <a:r>
              <a:rPr lang="en-US" sz="1200" dirty="0" smtClean="0"/>
              <a:t/>
            </a:r>
            <a:br>
              <a:rPr lang="en-US" sz="1200" dirty="0" smtClean="0"/>
            </a:br>
            <a:r>
              <a:rPr lang="en-US" sz="1200" dirty="0" smtClean="0"/>
              <a:t> </a:t>
            </a:r>
            <a:r>
              <a:rPr lang="en-US" sz="1200" dirty="0" smtClean="0"/>
              <a:t>                                sensitive </a:t>
            </a:r>
            <a:r>
              <a:rPr lang="en-US" sz="1200" dirty="0" smtClean="0"/>
              <a:t>data, such as passwords and financial information, remains secure and private, even in the event of a </a:t>
            </a:r>
            <a:r>
              <a:rPr lang="en-US" sz="1200" dirty="0" smtClean="0"/>
              <a:t/>
            </a:r>
            <a:br>
              <a:rPr lang="en-US" sz="1200" dirty="0" smtClean="0"/>
            </a:br>
            <a:r>
              <a:rPr lang="en-US" sz="1200" dirty="0" smtClean="0"/>
              <a:t> </a:t>
            </a:r>
            <a:r>
              <a:rPr lang="en-US" sz="1200" dirty="0" smtClean="0"/>
              <a:t>                                </a:t>
            </a:r>
            <a:r>
              <a:rPr lang="en-US" sz="1200" dirty="0" err="1" smtClean="0"/>
              <a:t>keylogger</a:t>
            </a:r>
            <a:r>
              <a:rPr lang="en-US" sz="1200" dirty="0" smtClean="0"/>
              <a:t> </a:t>
            </a:r>
            <a:r>
              <a:rPr lang="en-US" sz="1200" dirty="0" smtClean="0"/>
              <a:t>infection</a:t>
            </a:r>
            <a:r>
              <a:rPr lang="en-US" sz="1200" dirty="0" smtClean="0"/>
              <a:t>.</a:t>
            </a:r>
            <a:br>
              <a:rPr lang="en-US" sz="1200" dirty="0" smtClean="0"/>
            </a:br>
            <a:r>
              <a:rPr lang="en-US" sz="1200" dirty="0" smtClean="0"/>
              <a:t/>
            </a:r>
            <a:br>
              <a:rPr lang="en-US" sz="1200" dirty="0" smtClean="0"/>
            </a:br>
            <a:r>
              <a:rPr lang="en-US" sz="1200" dirty="0" smtClean="0"/>
              <a:t>                                 Centralized </a:t>
            </a:r>
            <a:r>
              <a:rPr lang="en-US" sz="1200" dirty="0" smtClean="0"/>
              <a:t>Management and Visibility: The centralized management console and reporting capabilities allow </a:t>
            </a:r>
            <a:r>
              <a:rPr lang="en-US" sz="1200" dirty="0" smtClean="0"/>
              <a:t/>
            </a:r>
            <a:br>
              <a:rPr lang="en-US" sz="1200" dirty="0" smtClean="0"/>
            </a:br>
            <a:r>
              <a:rPr lang="en-US" sz="1200" dirty="0" smtClean="0"/>
              <a:t> </a:t>
            </a:r>
            <a:r>
              <a:rPr lang="en-US" sz="1200" dirty="0" smtClean="0"/>
              <a:t>                                organizations </a:t>
            </a:r>
            <a:r>
              <a:rPr lang="en-US" sz="1200" dirty="0" smtClean="0"/>
              <a:t>to maintain visibility and control over </a:t>
            </a:r>
            <a:r>
              <a:rPr lang="en-US" sz="1200" dirty="0" err="1" smtClean="0"/>
              <a:t>keylogger</a:t>
            </a:r>
            <a:r>
              <a:rPr lang="en-US" sz="1200" dirty="0" smtClean="0"/>
              <a:t> security across their entire infrastructure, facilitating </a:t>
            </a:r>
            <a:r>
              <a:rPr lang="en-US" sz="1200" dirty="0" smtClean="0"/>
              <a:t/>
            </a:r>
            <a:br>
              <a:rPr lang="en-US" sz="1200" dirty="0" smtClean="0"/>
            </a:br>
            <a:r>
              <a:rPr lang="en-US" sz="1200" dirty="0" smtClean="0"/>
              <a:t> </a:t>
            </a:r>
            <a:r>
              <a:rPr lang="en-US" sz="1200" dirty="0" smtClean="0"/>
              <a:t>                                efficient </a:t>
            </a:r>
            <a:r>
              <a:rPr lang="en-US" sz="1200" dirty="0" smtClean="0"/>
              <a:t>incident response and compliance efforts.</a:t>
            </a:r>
            <a:br>
              <a:rPr lang="en-US" sz="1200" dirty="0" smtClean="0"/>
            </a:br>
            <a:r>
              <a:rPr lang="en-US" sz="3600" dirty="0" smtClean="0"/>
              <a:t/>
            </a:r>
            <a:br>
              <a:rPr lang="en-US" sz="3600" dirty="0" smtClean="0"/>
            </a:br>
            <a:r>
              <a:rPr lang="en-US" sz="3600" dirty="0" smtClean="0"/>
              <a:t> </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itle 8"/>
          <p:cNvSpPr>
            <a:spLocks noGrp="1"/>
          </p:cNvSpPr>
          <p:nvPr>
            <p:ph type="title"/>
          </p:nvPr>
        </p:nvSpPr>
        <p:spPr>
          <a:xfrm>
            <a:off x="755332" y="385444"/>
            <a:ext cx="10681335" cy="5878532"/>
          </a:xfrm>
        </p:spPr>
        <p:txBody>
          <a:bodyPr/>
          <a:lstStyle/>
          <a:p>
            <a:r>
              <a:rPr lang="en-US" dirty="0" smtClean="0"/>
              <a:t>THE WOW IN YOUR SOLUTION</a:t>
            </a:r>
            <a:br>
              <a:rPr lang="en-US" dirty="0" smtClean="0"/>
            </a:br>
            <a:r>
              <a:rPr lang="en-US" sz="1200" dirty="0" smtClean="0"/>
              <a:t>1</a:t>
            </a:r>
            <a:r>
              <a:rPr lang="en-US" sz="1200" dirty="0" smtClean="0"/>
              <a:t>. Real-time Keystroke Encryption:</a:t>
            </a:r>
            <a:br>
              <a:rPr lang="en-US" sz="1200" dirty="0" smtClean="0"/>
            </a:br>
            <a:r>
              <a:rPr lang="en-US" sz="1200" dirty="0" smtClean="0"/>
              <a:t>   - By encrypting keystrokes in real-time, the suite ensures that even if a </a:t>
            </a:r>
            <a:r>
              <a:rPr lang="en-US" sz="1200" dirty="0" err="1" smtClean="0"/>
              <a:t>keylogger</a:t>
            </a:r>
            <a:r>
              <a:rPr lang="en-US" sz="1200" dirty="0" smtClean="0"/>
              <a:t> manages to capture keystrokes, the data will be rendered useless to attackers, as it will be encrypted and unreadable.</a:t>
            </a:r>
            <a:br>
              <a:rPr lang="en-US" sz="1200" dirty="0" smtClean="0"/>
            </a:br>
            <a:r>
              <a:rPr lang="en-US" sz="1200" dirty="0" smtClean="0"/>
              <a:t/>
            </a:r>
            <a:br>
              <a:rPr lang="en-US" sz="1200" dirty="0" smtClean="0"/>
            </a:br>
            <a:r>
              <a:rPr lang="en-US" sz="1200" dirty="0" smtClean="0"/>
              <a:t>2</a:t>
            </a:r>
            <a:r>
              <a:rPr lang="en-US" sz="1200" dirty="0" smtClean="0"/>
              <a:t>. Secure Virtual Keyboard:</a:t>
            </a:r>
            <a:br>
              <a:rPr lang="en-US" sz="1200" dirty="0" smtClean="0"/>
            </a:br>
            <a:r>
              <a:rPr lang="en-US" sz="1200" dirty="0" smtClean="0"/>
              <a:t>   - The integration of a secure on-screen virtual keyboard is a game-changer in the fight against </a:t>
            </a:r>
            <a:r>
              <a:rPr lang="en-US" sz="1200" dirty="0" err="1" smtClean="0"/>
              <a:t>keyloggers</a:t>
            </a:r>
            <a:r>
              <a:rPr lang="en-US" sz="1200" dirty="0" smtClean="0"/>
              <a:t>.</a:t>
            </a:r>
            <a:br>
              <a:rPr lang="en-US" sz="1200" dirty="0" smtClean="0"/>
            </a:br>
            <a:r>
              <a:rPr lang="en-US" sz="1200" dirty="0" smtClean="0"/>
              <a:t>   - By allowing users to input sensitive information without relying on physical keystrokes, the suite effectively bypasses </a:t>
            </a:r>
            <a:r>
              <a:rPr lang="en-US" sz="1200" dirty="0" err="1" smtClean="0"/>
              <a:t>keyloggers</a:t>
            </a:r>
            <a:r>
              <a:rPr lang="en-US" sz="1200" dirty="0" smtClean="0"/>
              <a:t>, rendering them ineffective.</a:t>
            </a:r>
            <a:br>
              <a:rPr lang="en-US" sz="1200" dirty="0" smtClean="0"/>
            </a:br>
            <a:r>
              <a:rPr lang="en-US" sz="1200" dirty="0" smtClean="0"/>
              <a:t>  </a:t>
            </a:r>
            <a:r>
              <a:rPr lang="en-US" sz="1200" dirty="0" smtClean="0"/>
              <a:t/>
            </a:r>
            <a:br>
              <a:rPr lang="en-US" sz="1200" dirty="0" smtClean="0"/>
            </a:br>
            <a:r>
              <a:rPr lang="en-US" sz="1200" dirty="0" smtClean="0"/>
              <a:t>3</a:t>
            </a:r>
            <a:r>
              <a:rPr lang="en-US" sz="1200" dirty="0" smtClean="0"/>
              <a:t>. User Behavior Analytics and Monitoring:</a:t>
            </a:r>
            <a:br>
              <a:rPr lang="en-US" sz="1200" dirty="0" smtClean="0"/>
            </a:br>
            <a:r>
              <a:rPr lang="en-US" sz="1200" dirty="0" smtClean="0"/>
              <a:t>   - The suite's advanced user behavior analytics and monitoring capabilities enable it to detect and alert administrators to potential </a:t>
            </a:r>
            <a:r>
              <a:rPr lang="en-US" sz="1200" dirty="0" err="1" smtClean="0"/>
              <a:t>keylogging</a:t>
            </a:r>
            <a:r>
              <a:rPr lang="en-US" sz="1200" dirty="0" smtClean="0"/>
              <a:t> activities or anomalous user behavior that could indicate a compromised system.</a:t>
            </a:r>
            <a:br>
              <a:rPr lang="en-US" sz="1200" dirty="0" smtClean="0"/>
            </a:br>
            <a:r>
              <a:rPr lang="en-US" sz="1200" dirty="0" smtClean="0"/>
              <a:t>  </a:t>
            </a:r>
            <a:r>
              <a:rPr lang="en-US" sz="1200" dirty="0" smtClean="0"/>
              <a:t/>
            </a:r>
            <a:br>
              <a:rPr lang="en-US" sz="1200" dirty="0" smtClean="0"/>
            </a:br>
            <a:r>
              <a:rPr lang="en-US" sz="1200" dirty="0" smtClean="0"/>
              <a:t>4</a:t>
            </a:r>
            <a:r>
              <a:rPr lang="en-US" sz="1200" dirty="0" smtClean="0"/>
              <a:t>. Centralized Management and Reporting:</a:t>
            </a:r>
            <a:br>
              <a:rPr lang="en-US" sz="1200" dirty="0" smtClean="0"/>
            </a:br>
            <a:r>
              <a:rPr lang="en-US" sz="1200" dirty="0" smtClean="0"/>
              <a:t>   </a:t>
            </a:r>
            <a:r>
              <a:rPr lang="en-US" sz="1200" dirty="0" smtClean="0"/>
              <a:t>                           - </a:t>
            </a:r>
            <a:r>
              <a:rPr lang="en-US" sz="1200" dirty="0" smtClean="0"/>
              <a:t>The centralized management console and reporting capabilities offer a comprehensive view of </a:t>
            </a:r>
            <a:r>
              <a:rPr lang="en-US" sz="1200" dirty="0" err="1" smtClean="0"/>
              <a:t>keylogger</a:t>
            </a:r>
            <a:r>
              <a:rPr lang="en-US" sz="1200" dirty="0" smtClean="0"/>
              <a:t> security across the </a:t>
            </a:r>
            <a:r>
              <a:rPr lang="en-US" sz="1200" dirty="0" smtClean="0"/>
              <a:t/>
            </a:r>
            <a:br>
              <a:rPr lang="en-US" sz="1200" dirty="0" smtClean="0"/>
            </a:br>
            <a:r>
              <a:rPr lang="en-US" sz="1200" dirty="0" smtClean="0"/>
              <a:t> </a:t>
            </a:r>
            <a:r>
              <a:rPr lang="en-US" sz="1200" dirty="0" smtClean="0"/>
              <a:t>                                   entire </a:t>
            </a:r>
            <a:r>
              <a:rPr lang="en-US" sz="1200" dirty="0" smtClean="0"/>
              <a:t>organization, providing </a:t>
            </a:r>
            <a:r>
              <a:rPr lang="en-US" sz="1200" dirty="0" smtClean="0"/>
              <a:t> administrators </a:t>
            </a:r>
            <a:r>
              <a:rPr lang="en-US" sz="1200" dirty="0" smtClean="0"/>
              <a:t>with a single pane of glass to manage and monitor </a:t>
            </a:r>
            <a:r>
              <a:rPr lang="en-US" sz="1200" dirty="0" err="1" smtClean="0"/>
              <a:t>keylogger</a:t>
            </a:r>
            <a:r>
              <a:rPr lang="en-US" sz="1200" dirty="0" smtClean="0"/>
              <a:t>-related threats</a:t>
            </a:r>
            <a:r>
              <a:rPr lang="en-US" sz="1200" dirty="0" smtClean="0"/>
              <a:t>.</a:t>
            </a:r>
            <a:r>
              <a:rPr lang="en-US" sz="1200" dirty="0" smtClean="0"/>
              <a:t/>
            </a:r>
            <a:br>
              <a:rPr lang="en-US" sz="1200" dirty="0" smtClean="0"/>
            </a:br>
            <a:r>
              <a:rPr lang="en-US" sz="1200" dirty="0" smtClean="0"/>
              <a:t>   </a:t>
            </a:r>
            <a:r>
              <a:rPr lang="en-US" sz="1200" dirty="0" smtClean="0"/>
              <a:t>                             - </a:t>
            </a:r>
            <a:r>
              <a:rPr lang="en-US" sz="1200" dirty="0" smtClean="0"/>
              <a:t>This centralized approach simplifies security management, streamlines incident response efforts, and enhances overall </a:t>
            </a:r>
            <a:r>
              <a:rPr lang="en-US" sz="1200" dirty="0" smtClean="0"/>
              <a:t> </a:t>
            </a:r>
            <a:br>
              <a:rPr lang="en-US" sz="1200" dirty="0" smtClean="0"/>
            </a:br>
            <a:r>
              <a:rPr lang="en-US" sz="1200" dirty="0" smtClean="0"/>
              <a:t>                                  visibility </a:t>
            </a:r>
            <a:r>
              <a:rPr lang="en-US" sz="1200" dirty="0" smtClean="0"/>
              <a:t>and </a:t>
            </a:r>
            <a:r>
              <a:rPr lang="en-US" sz="1200" dirty="0" smtClean="0"/>
              <a:t> control</a:t>
            </a:r>
            <a:r>
              <a:rPr lang="en-US" sz="1200" dirty="0" smtClean="0"/>
              <a:t>, empowering organizations to proactively address </a:t>
            </a:r>
            <a:r>
              <a:rPr lang="en-US" sz="1200" dirty="0" err="1" smtClean="0"/>
              <a:t>keylogger</a:t>
            </a:r>
            <a:r>
              <a:rPr lang="en-US" sz="1200" dirty="0" smtClean="0"/>
              <a:t>-related risks.</a:t>
            </a:r>
            <a:br>
              <a:rPr lang="en-US" sz="1200" dirty="0" smtClean="0"/>
            </a:br>
            <a:r>
              <a:rPr lang="en-US" sz="1200" dirty="0" smtClean="0"/>
              <a:t/>
            </a:r>
            <a:br>
              <a:rPr lang="en-US" sz="1200" dirty="0" smtClean="0"/>
            </a:br>
            <a:r>
              <a:rPr lang="en-US" sz="1200" dirty="0" smtClean="0"/>
              <a:t>                                5</a:t>
            </a:r>
            <a:r>
              <a:rPr lang="en-US" sz="1200" dirty="0" smtClean="0"/>
              <a:t>. User Awareness and Empowerment:</a:t>
            </a:r>
            <a:br>
              <a:rPr lang="en-US" sz="1200" dirty="0" smtClean="0"/>
            </a:br>
            <a:r>
              <a:rPr lang="en-US" sz="1200" dirty="0" smtClean="0"/>
              <a:t>  </a:t>
            </a:r>
            <a:r>
              <a:rPr lang="en-US" sz="1200" dirty="0" smtClean="0"/>
              <a:t>                                  </a:t>
            </a:r>
            <a:r>
              <a:rPr lang="en-US" sz="1200" dirty="0" smtClean="0"/>
              <a:t>- By including user awareness and training modules, the suite empowers employees with the knowledge and tools </a:t>
            </a:r>
            <a:r>
              <a:rPr lang="en-US" sz="1200" dirty="0" smtClean="0"/>
              <a:t>to</a:t>
            </a:r>
            <a:br>
              <a:rPr lang="en-US" sz="1200" dirty="0" smtClean="0"/>
            </a:br>
            <a:r>
              <a:rPr lang="en-US" sz="1200" dirty="0" smtClean="0"/>
              <a:t> </a:t>
            </a:r>
            <a:r>
              <a:rPr lang="en-US" sz="1200" dirty="0" smtClean="0"/>
              <a:t>                                   recognize </a:t>
            </a:r>
            <a:r>
              <a:rPr lang="en-US" sz="1200" dirty="0" smtClean="0"/>
              <a:t>and avoid potential </a:t>
            </a:r>
            <a:r>
              <a:rPr lang="en-US" sz="1200" dirty="0" err="1" smtClean="0"/>
              <a:t>keylogging</a:t>
            </a:r>
            <a:r>
              <a:rPr lang="en-US" sz="1200" dirty="0" smtClean="0"/>
              <a:t> threats.</a:t>
            </a:r>
            <a:br>
              <a:rPr lang="en-US" sz="1200" dirty="0" smtClean="0"/>
            </a:br>
            <a:r>
              <a:rPr lang="en-US" sz="1200" dirty="0" smtClean="0"/>
              <a:t>  </a:t>
            </a:r>
            <a:r>
              <a:rPr lang="en-US" sz="1200" dirty="0" smtClean="0"/>
              <a:t>                                 </a:t>
            </a:r>
            <a:r>
              <a:rPr lang="en-US" sz="1200" dirty="0" smtClean="0"/>
              <a:t>- This approach fosters a security-conscious culture within the organization, involving users as active participants in the </a:t>
            </a:r>
            <a:r>
              <a:rPr lang="en-US" sz="1200" dirty="0" smtClean="0"/>
              <a:t>fight</a:t>
            </a:r>
            <a:br>
              <a:rPr lang="en-US" sz="1200" dirty="0" smtClean="0"/>
            </a:br>
            <a:r>
              <a:rPr lang="en-US" sz="1200" dirty="0" smtClean="0"/>
              <a:t> </a:t>
            </a:r>
            <a:r>
              <a:rPr lang="en-US" sz="1200" dirty="0" smtClean="0"/>
              <a:t>                                      </a:t>
            </a:r>
            <a:r>
              <a:rPr lang="en-US" sz="1200" dirty="0" smtClean="0"/>
              <a:t>against </a:t>
            </a:r>
            <a:r>
              <a:rPr lang="en-US" sz="1200" dirty="0" err="1" smtClean="0"/>
              <a:t>keyloggers</a:t>
            </a:r>
            <a:r>
              <a:rPr lang="en-US" sz="1200" dirty="0" smtClean="0"/>
              <a:t> and other </a:t>
            </a:r>
            <a:r>
              <a:rPr lang="en-US" sz="1200" dirty="0" err="1" smtClean="0"/>
              <a:t>cybersecurity</a:t>
            </a:r>
            <a:r>
              <a:rPr lang="en-US" sz="1200" dirty="0" smtClean="0"/>
              <a:t> threats.</a:t>
            </a:r>
            <a:br>
              <a:rPr lang="en-US" sz="1200" dirty="0" smtClean="0"/>
            </a:br>
            <a:r>
              <a:rPr lang="en-US" sz="1200" dirty="0" smtClean="0"/>
              <a:t>  </a:t>
            </a:r>
            <a:r>
              <a:rPr lang="en-US" sz="1200" dirty="0" smtClean="0"/>
              <a:t>                                  </a:t>
            </a:r>
            <a:r>
              <a:rPr lang="en-US" sz="1200" dirty="0" smtClean="0"/>
              <a:t>- By educating users on best practices and equipping them with secure input methods, the suite reduces the risk of </a:t>
            </a:r>
            <a:r>
              <a:rPr lang="en-US" sz="1200" dirty="0" smtClean="0"/>
              <a:t/>
            </a:r>
            <a:br>
              <a:rPr lang="en-US" sz="1200" dirty="0" smtClean="0"/>
            </a:br>
            <a:r>
              <a:rPr lang="en-US" sz="1200" dirty="0" smtClean="0"/>
              <a:t> </a:t>
            </a:r>
            <a:r>
              <a:rPr lang="en-US" sz="1200" dirty="0" smtClean="0"/>
              <a:t>                                   accidental </a:t>
            </a:r>
            <a:r>
              <a:rPr lang="en-US" sz="1200" dirty="0" err="1" smtClean="0"/>
              <a:t>keylogger</a:t>
            </a:r>
            <a:r>
              <a:rPr lang="en-US" sz="1200" dirty="0" smtClean="0"/>
              <a:t> installations or infections, further strengthening the overall security posture</a:t>
            </a:r>
            <a:r>
              <a:rPr lang="en-US" sz="1100" dirty="0" smtClean="0"/>
              <a:t>.</a:t>
            </a:r>
            <a:br>
              <a:rPr lang="en-US" sz="1100" dirty="0" smtClean="0"/>
            </a:br>
            <a:r>
              <a:rPr lang="en-US" sz="1100" dirty="0" smtClean="0"/>
              <a:t/>
            </a:r>
            <a:br>
              <a:rPr lang="en-US" sz="1100" dirty="0" smtClean="0"/>
            </a:b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170646"/>
          </a:xfrm>
        </p:spPr>
        <p:txBody>
          <a:bodyPr/>
          <a:lstStyle/>
          <a:p>
            <a:pPr algn="l"/>
            <a:r>
              <a:rPr lang="en-US" dirty="0" smtClean="0"/>
              <a:t>PROJECT</a:t>
            </a:r>
            <a:r>
              <a:rPr lang="en-US" baseline="0" dirty="0" smtClean="0"/>
              <a:t> LINK</a:t>
            </a:r>
            <a:br>
              <a:rPr lang="en-US" baseline="0" dirty="0" smtClean="0"/>
            </a:br>
            <a:r>
              <a:rPr lang="en-US" dirty="0" smtClean="0"/>
              <a:t/>
            </a:r>
            <a:br>
              <a:rPr lang="en-US" dirty="0" smtClean="0"/>
            </a:br>
            <a:r>
              <a:rPr lang="en-US" sz="2400" dirty="0" smtClean="0"/>
              <a:t>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t>
            </a:r>
            <a:r>
              <a:rPr lang="en-US" sz="2400" dirty="0" smtClean="0"/>
              <a:t>                  https</a:t>
            </a:r>
            <a:r>
              <a:rPr lang="en-US" sz="2400" dirty="0" smtClean="0"/>
              <a:t>://github.com/davuradhika/keylogger.git</a:t>
            </a:r>
            <a:r>
              <a:rPr lang="en-US" dirty="0" smtClean="0"/>
              <a:t/>
            </a:r>
            <a:br>
              <a:rPr lang="en-US" dirty="0" smtClean="0"/>
            </a:br>
            <a:r>
              <a:rPr lang="en-US" dirty="0" smtClean="0"/>
              <a:t/>
            </a:r>
            <a:br>
              <a:rPr lang="en-US" dirty="0" smtClean="0"/>
            </a:br>
            <a:r>
              <a:rPr lang="en-US" dirty="0" smtClean="0"/>
              <a:t/>
            </a:r>
            <a:br>
              <a:rPr lang="en-US" dirty="0" smtClean="0"/>
            </a:br>
            <a:r>
              <a:rPr lang="en-US" baseline="0" dirty="0" smtClean="0"/>
              <a:t> </a:t>
            </a:r>
            <a:endParaRPr lang="en-US" dirty="0"/>
          </a:p>
        </p:txBody>
      </p:sp>
      <p:sp>
        <p:nvSpPr>
          <p:cNvPr id="3" name="Rectangle 2"/>
          <p:cNvSpPr/>
          <p:nvPr/>
        </p:nvSpPr>
        <p:spPr>
          <a:xfrm>
            <a:off x="2133600" y="2971800"/>
            <a:ext cx="228600" cy="304800"/>
          </a:xfrm>
          <a:prstGeom prst="rect">
            <a:avLst/>
          </a:prstGeom>
          <a:solidFill>
            <a:schemeClr val="accent3"/>
          </a:solidFill>
          <a:ln cap="flat">
            <a:solidFill>
              <a:schemeClr val="accent3"/>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60</Words>
  <Application>Microsoft Office PowerPoint</Application>
  <PresentationFormat>Custom</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DAVU RADHIKA</vt:lpstr>
      <vt:lpstr>KEYLOGGER SECURITY  1. Keyloggers are malicious programs that record keystrokes, posing a  serious privacy threat. 2. They can steal sensitive information like passwords, credit card numbers,  and personal data. 3. Antivirus software and firewalls can help detect and block known keyloggers. 4. Using on-screen virtual keyboards can prevent keystrokes from being recorded. 5. Enabling two-factor authentication adds an extra layer of security. 6. Keeping software and operating systems up-to-date is crucial to  patch vulnerabilities. 7. Avoiding suspicious links, attachments, and downloads reduces  the risk of infection. 8. Regular security audits and employee awareness training are  essential for organizations.</vt:lpstr>
      <vt:lpstr>AGENDA  overview of the key points related to understanding and mitigating the risks posed by keyloggers, which are malicious programs designed to record keystrokes and steal sensitive information. Defining what a keylogger is and the privacy threat it poses. Explaining the types of sensitive data that can be stolen by keyloggers. Mentioning common security measures like antivirus software and firewalls to detect and block keyloggers. Suggesting the use of on-screen virtual keyboards as a preventive measure. Recommending the implementation of two-factor authentication for added security. Emphasizing the importance of keeping software and operating systems updated to patch vulnerabilities. Advising caution with links, attachments, and downloads to reduce the risk of keylogger infection. Highlighting the need for regular security audits and employee awareness              training, especially for organizations.The agenda is to provide a high-level,                 bullet-point summary of the key aspects of keylogger security, covering both                            technical countermeasures and best practices for individuals and                      organizations to protect against this type of privacy threat.       </vt:lpstr>
      <vt:lpstr>PROBLEM STATEMENT         1. How can we detect and remove keyloggers from a compromised system without relying on traditional antivirus software, which may not be able to identify sophisticated or new keyloggers?  2. What are effective methods for preventing keyloggers from being installed on a system in the first place, beyond traditional security measures like antivirus and firewalls?  3. How can we develop a secure virtual keyboard or input method that is immune to keylogging attacks, even if the system is already compromised?  4. What encryption techniques or obfuscation methods can be employed to protect sensitive data, such as passwords or credit card numbers, from being captured by keyloggers?  5. How can we design a secure authentication system that does not rely on traditional password entry, thereby eliminating the risk of keyloggers capturing this sensitive information?  6. What are the best practices for organizations to detect and respond to keylogger incidents, including incident response procedures, forensic analysis, and employee awareness training?  7. How can we develop a centralized monitoring and alert system that can detect and alert administrators to potential keylogging activities across an organization's network and devices?  8. What are the legal and regulatory implications of keylogger usage, and how can organizations ensure compliance with data privacy laws and industry regulations?  9. How can we develop a secure and user-friendly solution for individuals or organizations to periodically check their systems for the presence of keyloggers or other malicious software?  10. What are the challenges and potential solutions for preventing keylogging attacks on mobile devices, Internet of Things (IoT) devices, or other non-traditional computing platforms?  </vt:lpstr>
      <vt:lpstr>PROJECT OVERVIEW Keyloggers can be hardware-based or software-based, and they pose a significant privacy and security risk.  1. Antivirus and Anti-Malware Software: Keeping antivirus and anti-malware software up-to-date can help detect and remove known keyloggers. However, they may not catch new or sophisticated keyloggers.  2. Firewalls: Properly configured firewalls can block unauthorized network connections and prevent keyloggers from transmitting captured data.  3. Virtual Keyboards: Using on-screen virtual keyboards can prevent keystrokes from being recorded, as input is done through mouse clicks or touchscreen gestures.  4. Two-Factor Authentication: Enabling two-factor authentication (2FA) adds an extra layer of security, reducing the risk of unauthorized access even if a password is compromised.  5. Software Updates: Regularly updating operating systems, applications, and firmware can help patch vulnerabilities that keyloggers may exploit.  6. Secure Input Methods: Developing secure input methods, such as gesture-based or biometric authentication, can mitigate the risk of keylogging attacks.  7. Data Encryption: Encrypting sensitive data can protect it from being readable even if captured by a keylogger.  8. User Awareness and Training: Educating users about the risks of keyloggers and best practices for secure computing can help prevent accidental installations or infections.  9. Incident Response and Forensics: Establishing robust incident response procedures and conducting forensic analysis can aid in detecting, containing, and remediating keylogger incidents.  10. Secure Authentication Systems: Implementing secure authentication systems that do not rely on traditional password entry can eliminate the risk of keyloggers capturing sensitive credentials.  </vt:lpstr>
      <vt:lpstr>WHO ARE THE END USERS?  1. Individuals:    - Personal computer and mobile device users    - Remote workers or employees accessing corporate resources from home    - Individuals concerned about privacy and protecting sensitive personal information  2. Businesses and Organizations:    - Enterprises and corporations across various industries    - Government agencies and public sector organizations    - Financial institutions and banks    - Healthcare organizations handling sensitive patient data    - Educational institutions protecting student and faculty information  3. Cybersecurity Professionals:    - Information security analysts and consultants    - Incident response and forensic investigators    - Penetration testers and ethical hackers    - Cybersecurity researchers and developers  4. Law Enforcement and Intelligence Agencies:    - Law enforcement agencies conducting investigations    - National security and intelligence organizations monitoring threats  5. Security Software and Hardware Vendors:    - Antivirus and anti-malware software companies    - Firewall and network security appliance manufacturers    - Secure input device and virtual keyboard developers    - Data encryption and access management solution providers  6. Managed Security Service Providers (MSSPs)        </vt:lpstr>
      <vt:lpstr>YOUR SOLUTION AND ITS VALUE PROPOSITION Advanced Keylogger Detection and Removal: The suite leverages a combination of signature-based and behavior-based detection techniques                                                                         to identify and remove both known and unknown keyloggers from infected systems.   Real-time Keystroke Encryption: All keystrokes are encrypted in real-time using strong encryption algorithms, ensuring that even if a                                                      keylogger manages to capture keystrokes, the data will be unreadable and unusable to attackers.                                Secure Virtual Keyboard: An on-screen virtual keyboard is integrated into the suite, allowing users to input sensitive                                                                           information without relying on physical keystrokes, effectively bypassing keyloggers.                                                              Value Proposition:                                   Comprehensive Protection: The suite provides a multi-layered defense against keyloggers and other malware, combining                                   detection, prevention, and secure input methods for robust protection.                                   Data Security and Privacy: By encrypting keystrokes and offering secure virtual keyboards, the suite ensures that                                   sensitive data, such as passwords and financial information, remains secure and private, even in the event of a                                   keylogger infection.                                   Centralized Management and Visibility: The centralized management console and reporting capabilities allow                                   organizations to maintain visibility and control over keylogger security across their entire infrastructure, facilitating                                   efficient incident response and compliance efforts.       </vt:lpstr>
      <vt:lpstr>THE WOW IN YOUR SOLUTION 1. Real-time Keystroke Encryption:    - By encrypting keystrokes in real-time, the suite ensures that even if a keylogger manages to capture keystrokes, the data will be rendered useless to attackers, as it will be encrypted and unreadable.  2. Secure Virtual Keyboard:    - The integration of a secure on-screen virtual keyboard is a game-changer in the fight against keyloggers.    - By allowing users to input sensitive information without relying on physical keystrokes, the suite effectively bypasses keyloggers, rendering them ineffective.    3. User Behavior Analytics and Monitoring:    - The suite's advanced user behavior analytics and monitoring capabilities enable it to detect and alert administrators to potential keylogging activities or anomalous user behavior that could indicate a compromised system.    4. Centralized Management and Reporting:                               - The centralized management console and reporting capabilities offer a comprehensive view of keylogger security across the                                      entire organization, providing  administrators with a single pane of glass to manage and monitor keylogger-related threats.                                 - This centralized approach simplifies security management, streamlines incident response efforts, and enhances overall                                     visibility and  control, empowering organizations to proactively address keylogger-related risks.                                  5. User Awareness and Empowerment:                                     - By including user awareness and training modules, the suite empowers employees with the knowledge and tools to                                     recognize and avoid potential keylogging threats.                                    - This approach fosters a security-conscious culture within the organization, involving users as active participants in the fight                                        against keyloggers and other cybersecurity threats.                                     - By educating users on best practices and equipping them with secure input methods, the suite reduces the risk of                                      accidental keylogger installations or infections, further strengthening the overall security posture.  </vt:lpstr>
      <vt:lpstr>PROJECT LINK                                       https://github.com/davuradhika/keylogger.git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GANGADHARA</dc:creator>
  <cp:lastModifiedBy>GANGADHARA</cp:lastModifiedBy>
  <cp:revision>10</cp:revision>
  <dcterms:created xsi:type="dcterms:W3CDTF">2024-06-03T05:48:59Z</dcterms:created>
  <dcterms:modified xsi:type="dcterms:W3CDTF">2024-06-09T14:09:12Z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