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D65"/>
    <a:srgbClr val="042F64"/>
    <a:srgbClr val="021730"/>
    <a:srgbClr val="023440"/>
    <a:srgbClr val="012435"/>
    <a:srgbClr val="013D5B"/>
    <a:srgbClr val="011E2D"/>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158" autoAdjust="0"/>
  </p:normalViewPr>
  <p:slideViewPr>
    <p:cSldViewPr snapToGrid="0" snapToObjects="1">
      <p:cViewPr varScale="1">
        <p:scale>
          <a:sx n="23" d="100"/>
          <a:sy n="23" d="100"/>
        </p:scale>
        <p:origin x="1146" y="90"/>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11/13/2024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jpe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 name="Rectangle: Rounded Corners 1069">
            <a:extLst>
              <a:ext uri="{FF2B5EF4-FFF2-40B4-BE49-F238E27FC236}">
                <a16:creationId xmlns:a16="http://schemas.microsoft.com/office/drawing/2014/main" id="{8C70F18F-6448-3DD8-ADD6-0F7809A1C461}"/>
              </a:ext>
            </a:extLst>
          </p:cNvPr>
          <p:cNvSpPr/>
          <p:nvPr/>
        </p:nvSpPr>
        <p:spPr>
          <a:xfrm>
            <a:off x="25333698" y="23682489"/>
            <a:ext cx="6710804" cy="5072822"/>
          </a:xfrm>
          <a:prstGeom prst="roundRect">
            <a:avLst>
              <a:gd name="adj" fmla="val 5256"/>
            </a:avLst>
          </a:prstGeom>
          <a:solidFill>
            <a:srgbClr val="033D65">
              <a:alpha val="6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62" name="Rectangle: Rounded Corners 1061">
            <a:extLst>
              <a:ext uri="{FF2B5EF4-FFF2-40B4-BE49-F238E27FC236}">
                <a16:creationId xmlns:a16="http://schemas.microsoft.com/office/drawing/2014/main" id="{C76E2816-0D35-0E9E-E42A-8DC93D999C3E}"/>
              </a:ext>
            </a:extLst>
          </p:cNvPr>
          <p:cNvSpPr/>
          <p:nvPr/>
        </p:nvSpPr>
        <p:spPr>
          <a:xfrm>
            <a:off x="13090765" y="23476074"/>
            <a:ext cx="10774223" cy="5155279"/>
          </a:xfrm>
          <a:prstGeom prst="roundRect">
            <a:avLst>
              <a:gd name="adj" fmla="val 5256"/>
            </a:avLst>
          </a:prstGeom>
          <a:solidFill>
            <a:srgbClr val="033D65">
              <a:alpha val="6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EC258EC-ABDE-356D-F03D-91708F5EE041}"/>
              </a:ext>
            </a:extLst>
          </p:cNvPr>
          <p:cNvPicPr>
            <a:picLocks noChangeAspect="1"/>
          </p:cNvPicPr>
          <p:nvPr/>
        </p:nvPicPr>
        <p:blipFill>
          <a:blip r:embed="rId2"/>
          <a:srcRect t="1" b="567"/>
          <a:stretch/>
        </p:blipFill>
        <p:spPr>
          <a:xfrm>
            <a:off x="12323495" y="11794028"/>
            <a:ext cx="20999453" cy="10804651"/>
          </a:xfrm>
          <a:prstGeom prst="rect">
            <a:avLst/>
          </a:prstGeom>
          <a:effectLst>
            <a:outerShdw dist="342900" dir="9180000" sx="71000" sy="71000" algn="ctr" rotWithShape="0">
              <a:srgbClr val="000000"/>
            </a:outerShdw>
          </a:effectLst>
        </p:spPr>
      </p:pic>
      <p:sp>
        <p:nvSpPr>
          <p:cNvPr id="2" name="Google Shape;24;g11a88963fa4_0_0">
            <a:extLst>
              <a:ext uri="{FF2B5EF4-FFF2-40B4-BE49-F238E27FC236}">
                <a16:creationId xmlns:a16="http://schemas.microsoft.com/office/drawing/2014/main" id="{D95FD647-C192-45C1-9680-790D52DED487}"/>
              </a:ext>
            </a:extLst>
          </p:cNvPr>
          <p:cNvSpPr txBox="1"/>
          <p:nvPr/>
        </p:nvSpPr>
        <p:spPr>
          <a:xfrm>
            <a:off x="783773" y="3527870"/>
            <a:ext cx="43107427" cy="2939226"/>
          </a:xfrm>
          <a:prstGeom prst="rect">
            <a:avLst/>
          </a:prstGeom>
          <a:noFill/>
          <a:ln>
            <a:noFill/>
          </a:ln>
        </p:spPr>
        <p:txBody>
          <a:bodyPr spcFirstLastPara="1" wrap="square" lIns="91425" tIns="45700" rIns="91425" bIns="45700" anchor="t" anchorCtr="0">
            <a:spAutoFit/>
          </a:bodyPr>
          <a:lstStyle/>
          <a:p>
            <a:pPr marR="0" lvl="0" indent="0" rtl="0">
              <a:spcBef>
                <a:spcPts val="600"/>
              </a:spcBef>
              <a:buClr>
                <a:srgbClr val="000000"/>
              </a:buClr>
              <a:buSzPts val="11000"/>
              <a:buFont typeface="Arial"/>
              <a:buNone/>
            </a:pPr>
            <a:r>
              <a:rPr lang="en-US" sz="11000" b="1" i="0" u="none" strike="noStrike" cap="none" dirty="0">
                <a:solidFill>
                  <a:schemeClr val="dk1"/>
                </a:solidFill>
                <a:latin typeface="Arial"/>
                <a:ea typeface="Arial"/>
                <a:cs typeface="Arial"/>
                <a:sym typeface="Arial"/>
              </a:rPr>
              <a:t>Financial Receipt Capture and Analysis System</a:t>
            </a:r>
          </a:p>
          <a:p>
            <a:pPr marR="0" lvl="0" indent="0" rtl="0">
              <a:spcBef>
                <a:spcPts val="600"/>
              </a:spcBef>
              <a:buClr>
                <a:srgbClr val="000000"/>
              </a:buClr>
              <a:buSzPts val="11000"/>
              <a:buFont typeface="Arial"/>
              <a:buNone/>
            </a:pPr>
            <a:endParaRPr sz="2400" b="1" i="0" u="none" strike="noStrike" cap="none" dirty="0">
              <a:solidFill>
                <a:schemeClr val="dk1"/>
              </a:solidFill>
              <a:latin typeface="Arial"/>
              <a:ea typeface="Arial"/>
              <a:cs typeface="Arial"/>
              <a:sym typeface="Arial"/>
            </a:endParaRPr>
          </a:p>
          <a:p>
            <a:pPr marR="0" lvl="0" indent="0" rtl="0">
              <a:spcBef>
                <a:spcPts val="600"/>
              </a:spcBef>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Will Southerland, Josh </a:t>
            </a:r>
            <a:r>
              <a:rPr lang="en-US" sz="3600" i="0" u="none" strike="noStrike" cap="none" dirty="0" err="1">
                <a:solidFill>
                  <a:srgbClr val="3C3C3B"/>
                </a:solidFill>
                <a:latin typeface="Arial"/>
                <a:ea typeface="Arial"/>
                <a:cs typeface="Arial"/>
                <a:sym typeface="Arial"/>
              </a:rPr>
              <a:t>Tarongoy</a:t>
            </a:r>
            <a:r>
              <a:rPr lang="en-US" sz="3600" dirty="0">
                <a:solidFill>
                  <a:srgbClr val="3C3C3B"/>
                </a:solidFill>
                <a:latin typeface="Arial"/>
                <a:ea typeface="Arial"/>
                <a:cs typeface="Arial"/>
                <a:sym typeface="Arial"/>
              </a:rPr>
              <a:t>, Lindsey Marandina, &amp; Josh Whitchurch</a:t>
            </a:r>
            <a:r>
              <a:rPr lang="en-US" sz="3600" b="0" i="0" u="none" strike="noStrike" cap="none" dirty="0">
                <a:solidFill>
                  <a:srgbClr val="3C3C3B"/>
                </a:solidFill>
                <a:latin typeface="Arial"/>
                <a:ea typeface="Arial"/>
                <a:cs typeface="Arial"/>
                <a:sym typeface="Arial"/>
              </a:rPr>
              <a:t>|  </a:t>
            </a:r>
            <a:r>
              <a:rPr lang="en-US" sz="3600" b="1" i="0" u="none" strike="noStrike" cap="none" dirty="0">
                <a:solidFill>
                  <a:srgbClr val="3C3C3B"/>
                </a:solidFill>
                <a:latin typeface="Arial"/>
                <a:ea typeface="Arial"/>
                <a:cs typeface="Arial"/>
                <a:sym typeface="Arial"/>
              </a:rPr>
              <a:t>Faculty adviser: </a:t>
            </a:r>
            <a:r>
              <a:rPr lang="en-US" sz="3600" i="0" u="none" strike="noStrike" cap="none" dirty="0">
                <a:solidFill>
                  <a:srgbClr val="3C3C3B"/>
                </a:solidFill>
                <a:latin typeface="Arial"/>
                <a:ea typeface="Arial"/>
                <a:cs typeface="Arial"/>
                <a:sym typeface="Arial"/>
              </a:rPr>
              <a:t>Thang Dinh</a:t>
            </a:r>
            <a:r>
              <a:rPr lang="en-US" sz="3600" dirty="0">
                <a:solidFill>
                  <a:srgbClr val="3C3C3B"/>
                </a:solidFill>
                <a:latin typeface="Arial"/>
                <a:ea typeface="Arial"/>
                <a:cs typeface="Arial"/>
                <a:sym typeface="Arial"/>
              </a:rPr>
              <a:t>, Ph.D.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b="0" i="0" u="none" strike="noStrike" cap="none" dirty="0">
                <a:solidFill>
                  <a:srgbClr val="3C3C3B"/>
                </a:solidFill>
                <a:latin typeface="Arial"/>
                <a:ea typeface="Arial"/>
                <a:cs typeface="Arial"/>
                <a:sym typeface="Arial"/>
              </a:rPr>
              <a:t>Capital One  |  </a:t>
            </a:r>
            <a:r>
              <a:rPr lang="en-US" sz="3600" b="1" i="0" u="none" strike="noStrike" cap="none" dirty="0">
                <a:solidFill>
                  <a:srgbClr val="3C3C3B"/>
                </a:solidFill>
                <a:latin typeface="Arial"/>
                <a:ea typeface="Arial"/>
                <a:cs typeface="Arial"/>
                <a:sym typeface="Arial"/>
              </a:rPr>
              <a:t>Mentor: </a:t>
            </a:r>
            <a:r>
              <a:rPr lang="en-US" sz="3600" i="0" u="none" strike="noStrike" cap="none" dirty="0">
                <a:solidFill>
                  <a:srgbClr val="3C3C3B"/>
                </a:solidFill>
                <a:latin typeface="Arial"/>
                <a:ea typeface="Arial"/>
                <a:cs typeface="Arial"/>
                <a:sym typeface="Arial"/>
              </a:rPr>
              <a:t>Mehul </a:t>
            </a:r>
            <a:r>
              <a:rPr lang="en-US" sz="3600" i="0" u="none" strike="noStrike" cap="none" dirty="0" err="1">
                <a:solidFill>
                  <a:srgbClr val="3C3C3B"/>
                </a:solidFill>
                <a:latin typeface="Arial"/>
                <a:ea typeface="Arial"/>
                <a:cs typeface="Arial"/>
                <a:sym typeface="Arial"/>
              </a:rPr>
              <a:t>Garnara</a:t>
            </a:r>
            <a:endParaRPr sz="4800"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a:t>
            </a:r>
            <a:r>
              <a:rPr lang="en-US" sz="8000" dirty="0">
                <a:solidFill>
                  <a:srgbClr val="77C159"/>
                </a:solidFill>
                <a:latin typeface="Arial" panose="020B0604020202020204" pitchFamily="34" charset="0"/>
              </a:rPr>
              <a:t>022</a:t>
            </a:r>
            <a:endParaRPr lang="en-US" sz="8000" dirty="0">
              <a:solidFill>
                <a:srgbClr val="77C159"/>
              </a:solidFill>
            </a:endParaRPr>
          </a:p>
        </p:txBody>
      </p:sp>
      <p:pic>
        <p:nvPicPr>
          <p:cNvPr id="1026" name="Picture 2">
            <a:extLst>
              <a:ext uri="{FF2B5EF4-FFF2-40B4-BE49-F238E27FC236}">
                <a16:creationId xmlns:a16="http://schemas.microsoft.com/office/drawing/2014/main" id="{3E654FF8-94A4-6401-1349-134D1B75A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7299" y="21708712"/>
            <a:ext cx="2078339" cy="20783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Code - Code Editing. Redefined">
            <a:extLst>
              <a:ext uri="{FF2B5EF4-FFF2-40B4-BE49-F238E27FC236}">
                <a16:creationId xmlns:a16="http://schemas.microsoft.com/office/drawing/2014/main" id="{623940C1-984E-7F86-9487-0B32D2E8A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11612" y="21906412"/>
            <a:ext cx="1759123" cy="17591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A7E6582-C6CD-7042-88E6-655B40D6629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088"/>
          <a:stretch/>
        </p:blipFill>
        <p:spPr bwMode="auto">
          <a:xfrm>
            <a:off x="34486648" y="29073268"/>
            <a:ext cx="2326721" cy="232124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iro.medium.com/v2/resize:fit:353/1*lJY86WV3-67GbE...">
            <a:extLst>
              <a:ext uri="{FF2B5EF4-FFF2-40B4-BE49-F238E27FC236}">
                <a16:creationId xmlns:a16="http://schemas.microsoft.com/office/drawing/2014/main" id="{9699188F-3BEF-835F-48AB-F3166ACFD3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11612" y="26606129"/>
            <a:ext cx="2776535" cy="27844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ynamodb, copy, database icon - Free download on Iconfinder">
            <a:extLst>
              <a:ext uri="{FF2B5EF4-FFF2-40B4-BE49-F238E27FC236}">
                <a16:creationId xmlns:a16="http://schemas.microsoft.com/office/drawing/2014/main" id="{9558F7B8-2B21-0976-50CA-A7A07F3B88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45638" y="21595512"/>
            <a:ext cx="2549393" cy="25493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ode.js&quot; Icon - Download for free – Iconduck">
            <a:extLst>
              <a:ext uri="{FF2B5EF4-FFF2-40B4-BE49-F238E27FC236}">
                <a16:creationId xmlns:a16="http://schemas.microsoft.com/office/drawing/2014/main" id="{9EEB1A8C-4425-6269-D61D-D9941CAC78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56322" y="23991408"/>
            <a:ext cx="1899160" cy="213942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Web Services - Wikipedia">
            <a:extLst>
              <a:ext uri="{FF2B5EF4-FFF2-40B4-BE49-F238E27FC236}">
                <a16:creationId xmlns:a16="http://schemas.microsoft.com/office/drawing/2014/main" id="{BD6BA6BF-387C-9501-BEB4-7F139B7ABE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41606" y="27127645"/>
            <a:ext cx="1904971" cy="11429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itHub - numpy/numpy: The fundamental package for scientific computing with  Python.">
            <a:extLst>
              <a:ext uri="{FF2B5EF4-FFF2-40B4-BE49-F238E27FC236}">
                <a16:creationId xmlns:a16="http://schemas.microsoft.com/office/drawing/2014/main" id="{60355E89-7943-54C0-BB2D-A65EB040F7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67299" y="26632436"/>
            <a:ext cx="2190746" cy="219074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ster Python Pandas: Part 1 (100 Examples with Code and Explanations) | by  Nandeda Narayan | Medium">
            <a:extLst>
              <a:ext uri="{FF2B5EF4-FFF2-40B4-BE49-F238E27FC236}">
                <a16:creationId xmlns:a16="http://schemas.microsoft.com/office/drawing/2014/main" id="{2529003A-66CA-FA65-2473-1897DE7464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59345" y="20085009"/>
            <a:ext cx="3851564" cy="155667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C500F326-16C4-1FDD-9CB0-E9AD15A15D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964" y="20353040"/>
            <a:ext cx="2852365" cy="102061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SDKs Python&quot; Icon - Download for free – Iconduck">
            <a:extLst>
              <a:ext uri="{FF2B5EF4-FFF2-40B4-BE49-F238E27FC236}">
                <a16:creationId xmlns:a16="http://schemas.microsoft.com/office/drawing/2014/main" id="{770AA7E2-2F79-35D9-A6E8-65455A0145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30114" y="24102936"/>
            <a:ext cx="1635702" cy="185693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E34DD480-48C4-4E22-0E14-0918C629F0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130368" y="3501233"/>
            <a:ext cx="5039283" cy="1809024"/>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0F2647E4-37EB-BBE6-1ACA-EB984E1921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82994" y="3214359"/>
            <a:ext cx="3948977" cy="2382772"/>
          </a:xfrm>
          <a:prstGeom prst="rect">
            <a:avLst/>
          </a:prstGeom>
          <a:noFill/>
          <a:extLst>
            <a:ext uri="{909E8E84-426E-40DD-AFC4-6F175D3DCCD1}">
              <a14:hiddenFill xmlns:a14="http://schemas.microsoft.com/office/drawing/2010/main">
                <a:solidFill>
                  <a:srgbClr val="FFFFFF"/>
                </a:solidFill>
              </a14:hiddenFill>
            </a:ext>
          </a:extLst>
        </p:spPr>
      </p:pic>
      <p:sp>
        <p:nvSpPr>
          <p:cNvPr id="10" name="Multiplication Sign 9">
            <a:extLst>
              <a:ext uri="{FF2B5EF4-FFF2-40B4-BE49-F238E27FC236}">
                <a16:creationId xmlns:a16="http://schemas.microsoft.com/office/drawing/2014/main" id="{FFCF8CF9-C4C2-41EA-4212-E79C8381145D}"/>
              </a:ext>
            </a:extLst>
          </p:cNvPr>
          <p:cNvSpPr/>
          <p:nvPr/>
        </p:nvSpPr>
        <p:spPr>
          <a:xfrm>
            <a:off x="38425550" y="4069285"/>
            <a:ext cx="1157444" cy="1240972"/>
          </a:xfrm>
          <a:prstGeom prst="mathMultiply">
            <a:avLst>
              <a:gd name="adj1"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4D9BB99-21D8-A14D-EFEB-0B30CC0118C1}"/>
              </a:ext>
            </a:extLst>
          </p:cNvPr>
          <p:cNvSpPr txBox="1"/>
          <p:nvPr/>
        </p:nvSpPr>
        <p:spPr>
          <a:xfrm>
            <a:off x="1041905" y="8600951"/>
            <a:ext cx="9674837" cy="20405586"/>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Problem Statement</a:t>
            </a:r>
          </a:p>
          <a:p>
            <a:r>
              <a:rPr lang="en-US" sz="3600" dirty="0">
                <a:latin typeface="Arial" panose="020B0604020202020204" pitchFamily="34" charset="0"/>
                <a:cs typeface="Arial" panose="020B0604020202020204" pitchFamily="34" charset="0"/>
              </a:rPr>
              <a:t>	Many people face challenges keeping track of spending, with many often spending more than what they can afford leading to credit card bills racking up. In our digital world, the manual processes of storing, searching, and analyzing physical receipts is often:</a:t>
            </a:r>
          </a:p>
          <a:p>
            <a:pPr marL="1028700" lvl="1"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time-consuming</a:t>
            </a:r>
          </a:p>
          <a:p>
            <a:pPr marL="1028700" lvl="1"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Inefficient</a:t>
            </a:r>
          </a:p>
          <a:p>
            <a:pPr marL="1028700" lvl="1"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prone to errors</a:t>
            </a:r>
          </a:p>
          <a:p>
            <a:pPr marL="1028700" lvl="1"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Disorganized</a:t>
            </a:r>
          </a:p>
          <a:p>
            <a:pPr marL="1028700" lvl="1"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difficult to analyze</a:t>
            </a:r>
          </a:p>
          <a:p>
            <a:pPr lvl="1"/>
            <a:r>
              <a:rPr lang="en-US" sz="3600" dirty="0">
                <a:latin typeface="Arial" panose="020B0604020202020204" pitchFamily="34" charset="0"/>
                <a:cs typeface="Arial" panose="020B0604020202020204" pitchFamily="34" charset="0"/>
              </a:rPr>
              <a:t>making it challenging for individuals to track their spending and make informed financial decisions. Many customers are unable to make well informed financial decisions beyond individual transactions within each financial institution.</a:t>
            </a:r>
          </a:p>
          <a:p>
            <a:endParaRPr lang="en-US" sz="3600" dirty="0">
              <a:latin typeface="Arial" panose="020B0604020202020204" pitchFamily="34" charset="0"/>
              <a:cs typeface="Arial" panose="020B0604020202020204" pitchFamily="34" charset="0"/>
            </a:endParaRPr>
          </a:p>
          <a:p>
            <a:r>
              <a:rPr lang="en-US" sz="4800" b="1" dirty="0">
                <a:latin typeface="Arial" panose="020B0604020202020204" pitchFamily="34" charset="0"/>
                <a:cs typeface="Arial" panose="020B0604020202020204" pitchFamily="34" charset="0"/>
              </a:rPr>
              <a:t>Project Objective</a:t>
            </a:r>
          </a:p>
          <a:p>
            <a:r>
              <a:rPr lang="en-US" sz="3600" dirty="0">
                <a:latin typeface="Arial" panose="020B0604020202020204" pitchFamily="34" charset="0"/>
                <a:cs typeface="Arial" panose="020B0604020202020204" pitchFamily="34" charset="0"/>
              </a:rPr>
              <a:t>This project aims to develop an application that streamlines the process of capturing and managing hard copy credit card transaction receipts through capture, storage, and analysis of physical receipts. The system will allow users to:</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Search receipts by date, vendor, category, and other criteria.</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Analyze spending across different periods and categories.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Identify spending trends to gain valuable insights.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Utilize a categorization system to enhance financial tracking and analysis.</a:t>
            </a:r>
          </a:p>
          <a:p>
            <a:endParaRPr lang="en-US" sz="3600" dirty="0">
              <a:latin typeface="Arial" panose="020B0604020202020204" pitchFamily="34" charset="0"/>
              <a:cs typeface="Arial" panose="020B0604020202020204" pitchFamily="34" charset="0"/>
            </a:endParaRPr>
          </a:p>
        </p:txBody>
      </p:sp>
      <p:pic>
        <p:nvPicPr>
          <p:cNvPr id="1054" name="Picture 30">
            <a:extLst>
              <a:ext uri="{FF2B5EF4-FFF2-40B4-BE49-F238E27FC236}">
                <a16:creationId xmlns:a16="http://schemas.microsoft.com/office/drawing/2014/main" id="{AF617387-D55F-724C-64FA-E49473E2AD0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17857" t="19524" r="1250" b="34459"/>
          <a:stretch/>
        </p:blipFill>
        <p:spPr bwMode="auto">
          <a:xfrm>
            <a:off x="13301057" y="23665535"/>
            <a:ext cx="10294444" cy="3294116"/>
          </a:xfrm>
          <a:prstGeom prst="roundRect">
            <a:avLst>
              <a:gd name="adj" fmla="val 6281"/>
            </a:avLst>
          </a:prstGeom>
          <a:solidFill>
            <a:srgbClr val="FFFFFF">
              <a:shade val="85000"/>
            </a:srgbClr>
          </a:solidFill>
          <a:ln>
            <a:noFill/>
          </a:ln>
          <a:effectLst>
            <a:reflection endPos="0" dist="12700" dir="5400000" sy="-100000" algn="bl" rotWithShape="0"/>
          </a:effectLst>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D1250DFA-FF44-2D77-AA40-7BFECD09B6FF}"/>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30717" t="41035" r="31864" b="27513"/>
          <a:stretch/>
        </p:blipFill>
        <p:spPr bwMode="auto">
          <a:xfrm>
            <a:off x="25876326" y="24102936"/>
            <a:ext cx="5702580" cy="2576391"/>
          </a:xfrm>
          <a:prstGeom prst="roundRect">
            <a:avLst>
              <a:gd name="adj" fmla="val 7252"/>
            </a:avLst>
          </a:prstGeom>
          <a:solidFill>
            <a:srgbClr val="FFFFFF">
              <a:shade val="85000"/>
            </a:srgbClr>
          </a:solidFill>
          <a:ln>
            <a:noFill/>
          </a:ln>
          <a:effectLst>
            <a:reflection endPos="0" dist="5000" dir="5400000" sy="-100000" algn="bl" rotWithShape="0"/>
          </a:effectLst>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2F45DDB4-522D-BA63-32E7-CF8F91571B8D}"/>
              </a:ext>
            </a:extLst>
          </p:cNvPr>
          <p:cNvSpPr/>
          <p:nvPr/>
        </p:nvSpPr>
        <p:spPr>
          <a:xfrm>
            <a:off x="12503339" y="7389681"/>
            <a:ext cx="8787989" cy="4006629"/>
          </a:xfrm>
          <a:prstGeom prst="roundRect">
            <a:avLst>
              <a:gd name="adj" fmla="val 5256"/>
            </a:avLst>
          </a:prstGeom>
          <a:solidFill>
            <a:srgbClr val="033D65">
              <a:alpha val="6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030" name="Picture 6" descr="React.js Logo History – Design, History and Evolution">
            <a:extLst>
              <a:ext uri="{FF2B5EF4-FFF2-40B4-BE49-F238E27FC236}">
                <a16:creationId xmlns:a16="http://schemas.microsoft.com/office/drawing/2014/main" id="{C65EC93D-B3E2-7717-18F0-BA97AECE757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54019" y="23624404"/>
            <a:ext cx="4443524" cy="3054923"/>
          </a:xfrm>
          <a:prstGeom prst="rect">
            <a:avLst/>
          </a:prstGeom>
          <a:noFill/>
          <a:extLst>
            <a:ext uri="{909E8E84-426E-40DD-AFC4-6F175D3DCCD1}">
              <a14:hiddenFill xmlns:a14="http://schemas.microsoft.com/office/drawing/2010/main">
                <a:solidFill>
                  <a:srgbClr val="FFFFFF"/>
                </a:solidFill>
              </a14:hiddenFill>
            </a:ext>
          </a:extLst>
        </p:spPr>
      </p:pic>
      <p:grpSp>
        <p:nvGrpSpPr>
          <p:cNvPr id="1024" name="Group 1023">
            <a:extLst>
              <a:ext uri="{FF2B5EF4-FFF2-40B4-BE49-F238E27FC236}">
                <a16:creationId xmlns:a16="http://schemas.microsoft.com/office/drawing/2014/main" id="{35C62783-FAF2-7570-F392-2DDC16190D2F}"/>
              </a:ext>
            </a:extLst>
          </p:cNvPr>
          <p:cNvGrpSpPr/>
          <p:nvPr/>
        </p:nvGrpSpPr>
        <p:grpSpPr>
          <a:xfrm>
            <a:off x="15966318" y="13312079"/>
            <a:ext cx="16896280" cy="8831580"/>
            <a:chOff x="16338582" y="8961120"/>
            <a:chExt cx="16896280" cy="8831580"/>
          </a:xfrm>
        </p:grpSpPr>
        <p:grpSp>
          <p:nvGrpSpPr>
            <p:cNvPr id="62" name="Group 61">
              <a:extLst>
                <a:ext uri="{FF2B5EF4-FFF2-40B4-BE49-F238E27FC236}">
                  <a16:creationId xmlns:a16="http://schemas.microsoft.com/office/drawing/2014/main" id="{7EC3CBF2-E092-747E-9D23-C9A7FBDCD2E6}"/>
                </a:ext>
              </a:extLst>
            </p:cNvPr>
            <p:cNvGrpSpPr/>
            <p:nvPr/>
          </p:nvGrpSpPr>
          <p:grpSpPr>
            <a:xfrm>
              <a:off x="16338582" y="14097000"/>
              <a:ext cx="9859753" cy="3695700"/>
              <a:chOff x="16338582" y="14097000"/>
              <a:chExt cx="9859753" cy="3695700"/>
            </a:xfrm>
          </p:grpSpPr>
          <p:sp>
            <p:nvSpPr>
              <p:cNvPr id="45" name="Rectangle 44">
                <a:extLst>
                  <a:ext uri="{FF2B5EF4-FFF2-40B4-BE49-F238E27FC236}">
                    <a16:creationId xmlns:a16="http://schemas.microsoft.com/office/drawing/2014/main" id="{06B1897A-667F-E08E-9600-9665AB0F4B0A}"/>
                  </a:ext>
                </a:extLst>
              </p:cNvPr>
              <p:cNvSpPr/>
              <p:nvPr/>
            </p:nvSpPr>
            <p:spPr>
              <a:xfrm>
                <a:off x="16338582" y="14097000"/>
                <a:ext cx="9859753" cy="3695700"/>
              </a:xfrm>
              <a:prstGeom prst="rect">
                <a:avLst/>
              </a:prstGeom>
              <a:solidFill>
                <a:schemeClr val="bg1"/>
              </a:solidFill>
              <a:ln>
                <a:noFill/>
              </a:ln>
              <a:effectLst>
                <a:outerShdw blurRad="50800" dist="50800" dir="6900000" algn="ctr" rotWithShape="0">
                  <a:schemeClr val="tx1">
                    <a:lumMod val="75000"/>
                    <a:lumOff val="25000"/>
                    <a:alpha val="92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4A138DCD-952C-8F3C-44F7-A46E89153FD4}"/>
                  </a:ext>
                </a:extLst>
              </p:cNvPr>
              <p:cNvSpPr txBox="1"/>
              <p:nvPr/>
            </p:nvSpPr>
            <p:spPr>
              <a:xfrm>
                <a:off x="16621751" y="14194925"/>
                <a:ext cx="4904218" cy="246221"/>
              </a:xfrm>
              <a:prstGeom prst="rect">
                <a:avLst/>
              </a:prstGeom>
              <a:noFill/>
            </p:spPr>
            <p:txBody>
              <a:bodyPr wrap="square" rtlCol="0">
                <a:spAutoFit/>
              </a:bodyPr>
              <a:lstStyle/>
              <a:p>
                <a:r>
                  <a:rPr lang="en-US" sz="1000" b="1" dirty="0">
                    <a:solidFill>
                      <a:schemeClr val="tx1">
                        <a:lumMod val="50000"/>
                        <a:lumOff val="50000"/>
                      </a:schemeClr>
                    </a:solidFill>
                    <a:latin typeface="Arial" panose="020B0604020202020204" pitchFamily="34" charset="0"/>
                    <a:cs typeface="Arial" panose="020B0604020202020204" pitchFamily="34" charset="0"/>
                  </a:rPr>
                  <a:t>Top 20 Expenses</a:t>
                </a:r>
              </a:p>
            </p:txBody>
          </p:sp>
          <p:sp>
            <p:nvSpPr>
              <p:cNvPr id="50" name="TextBox 49">
                <a:extLst>
                  <a:ext uri="{FF2B5EF4-FFF2-40B4-BE49-F238E27FC236}">
                    <a16:creationId xmlns:a16="http://schemas.microsoft.com/office/drawing/2014/main" id="{50554BD4-E5A9-4788-92E9-A10876C3B6B6}"/>
                  </a:ext>
                </a:extLst>
              </p:cNvPr>
              <p:cNvSpPr txBox="1"/>
              <p:nvPr/>
            </p:nvSpPr>
            <p:spPr>
              <a:xfrm>
                <a:off x="24806444" y="17491709"/>
                <a:ext cx="1043906" cy="246221"/>
              </a:xfrm>
              <a:prstGeom prst="rect">
                <a:avLst/>
              </a:prstGeom>
              <a:noFill/>
            </p:spPr>
            <p:txBody>
              <a:bodyPr wrap="square" rtlCol="0">
                <a:spAutoFit/>
              </a:bodyPr>
              <a:lstStyle/>
              <a:p>
                <a:r>
                  <a:rPr lang="en-US" sz="1000" dirty="0">
                    <a:solidFill>
                      <a:schemeClr val="tx1">
                        <a:lumMod val="50000"/>
                        <a:lumOff val="50000"/>
                      </a:schemeClr>
                    </a:solidFill>
                    <a:latin typeface="Arial" panose="020B0604020202020204" pitchFamily="34" charset="0"/>
                    <a:cs typeface="Arial" panose="020B0604020202020204" pitchFamily="34" charset="0"/>
                  </a:rPr>
                  <a:t>Rows 1-7 of 20</a:t>
                </a:r>
              </a:p>
            </p:txBody>
          </p:sp>
          <p:sp>
            <p:nvSpPr>
              <p:cNvPr id="51" name="Isosceles Triangle 50">
                <a:extLst>
                  <a:ext uri="{FF2B5EF4-FFF2-40B4-BE49-F238E27FC236}">
                    <a16:creationId xmlns:a16="http://schemas.microsoft.com/office/drawing/2014/main" id="{03902131-19DA-8DD8-D3B2-1E753159956D}"/>
                  </a:ext>
                </a:extLst>
              </p:cNvPr>
              <p:cNvSpPr/>
              <p:nvPr/>
            </p:nvSpPr>
            <p:spPr>
              <a:xfrm rot="5400000">
                <a:off x="25846472" y="17522123"/>
                <a:ext cx="170300" cy="185392"/>
              </a:xfrm>
              <a:prstGeom prst="triangle">
                <a:avLst/>
              </a:prstGeom>
              <a:solidFill>
                <a:schemeClr val="tx1">
                  <a:lumMod val="50000"/>
                  <a:lumOff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A801B638-9FEB-41F6-E16D-1C48B20E39AB}"/>
                </a:ext>
              </a:extLst>
            </p:cNvPr>
            <p:cNvGrpSpPr/>
            <p:nvPr/>
          </p:nvGrpSpPr>
          <p:grpSpPr>
            <a:xfrm>
              <a:off x="16405791" y="8961120"/>
              <a:ext cx="9859752" cy="4804929"/>
              <a:chOff x="16338583" y="8961120"/>
              <a:chExt cx="9859752" cy="4804929"/>
            </a:xfrm>
          </p:grpSpPr>
          <p:grpSp>
            <p:nvGrpSpPr>
              <p:cNvPr id="37" name="Group 36">
                <a:extLst>
                  <a:ext uri="{FF2B5EF4-FFF2-40B4-BE49-F238E27FC236}">
                    <a16:creationId xmlns:a16="http://schemas.microsoft.com/office/drawing/2014/main" id="{9CBDE5E4-23C8-1D1D-A933-7315B26D6AFC}"/>
                  </a:ext>
                </a:extLst>
              </p:cNvPr>
              <p:cNvGrpSpPr/>
              <p:nvPr/>
            </p:nvGrpSpPr>
            <p:grpSpPr>
              <a:xfrm>
                <a:off x="16338583" y="8961120"/>
                <a:ext cx="9859752" cy="4804929"/>
                <a:chOff x="16338583" y="8961120"/>
                <a:chExt cx="9859752" cy="4804929"/>
              </a:xfrm>
              <a:effectLst>
                <a:outerShdw blurRad="50800" dist="50800" dir="6900000" algn="ctr" rotWithShape="0">
                  <a:schemeClr val="tx1">
                    <a:lumMod val="75000"/>
                    <a:lumOff val="25000"/>
                    <a:alpha val="92000"/>
                  </a:schemeClr>
                </a:outerShdw>
              </a:effectLst>
            </p:grpSpPr>
            <p:pic>
              <p:nvPicPr>
                <p:cNvPr id="35" name="Picture 34">
                  <a:extLst>
                    <a:ext uri="{FF2B5EF4-FFF2-40B4-BE49-F238E27FC236}">
                      <a16:creationId xmlns:a16="http://schemas.microsoft.com/office/drawing/2014/main" id="{AB90B3AF-4B1F-4F51-937E-804DC3405CA2}"/>
                    </a:ext>
                  </a:extLst>
                </p:cNvPr>
                <p:cNvPicPr>
                  <a:picLocks noChangeAspect="1"/>
                </p:cNvPicPr>
                <p:nvPr/>
              </p:nvPicPr>
              <p:blipFill>
                <a:blip r:embed="rId19"/>
                <a:stretch>
                  <a:fillRect/>
                </a:stretch>
              </p:blipFill>
              <p:spPr>
                <a:xfrm>
                  <a:off x="16338584" y="9231516"/>
                  <a:ext cx="9859751" cy="4534533"/>
                </a:xfrm>
                <a:prstGeom prst="rect">
                  <a:avLst/>
                </a:prstGeom>
              </p:spPr>
            </p:pic>
            <p:sp>
              <p:nvSpPr>
                <p:cNvPr id="36" name="Rectangle 35">
                  <a:extLst>
                    <a:ext uri="{FF2B5EF4-FFF2-40B4-BE49-F238E27FC236}">
                      <a16:creationId xmlns:a16="http://schemas.microsoft.com/office/drawing/2014/main" id="{8FE84955-AB93-556D-8B31-9FFDB01E3AE3}"/>
                    </a:ext>
                  </a:extLst>
                </p:cNvPr>
                <p:cNvSpPr/>
                <p:nvPr/>
              </p:nvSpPr>
              <p:spPr>
                <a:xfrm>
                  <a:off x="16338583" y="8961120"/>
                  <a:ext cx="9859751" cy="2926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TextBox 37">
                <a:extLst>
                  <a:ext uri="{FF2B5EF4-FFF2-40B4-BE49-F238E27FC236}">
                    <a16:creationId xmlns:a16="http://schemas.microsoft.com/office/drawing/2014/main" id="{98D5F47C-9028-A182-D689-F99FD85CDC65}"/>
                  </a:ext>
                </a:extLst>
              </p:cNvPr>
              <p:cNvSpPr txBox="1"/>
              <p:nvPr/>
            </p:nvSpPr>
            <p:spPr>
              <a:xfrm>
                <a:off x="16621751" y="9007549"/>
                <a:ext cx="4904218" cy="246221"/>
              </a:xfrm>
              <a:prstGeom prst="rect">
                <a:avLst/>
              </a:prstGeom>
              <a:noFill/>
            </p:spPr>
            <p:txBody>
              <a:bodyPr wrap="square" rtlCol="0">
                <a:spAutoFit/>
              </a:bodyPr>
              <a:lstStyle/>
              <a:p>
                <a:r>
                  <a:rPr lang="en-US" sz="1000" b="1" dirty="0">
                    <a:solidFill>
                      <a:schemeClr val="tx1">
                        <a:lumMod val="50000"/>
                        <a:lumOff val="50000"/>
                      </a:schemeClr>
                    </a:solidFill>
                    <a:latin typeface="Arial" panose="020B0604020202020204" pitchFamily="34" charset="0"/>
                    <a:cs typeface="Arial" panose="020B0604020202020204" pitchFamily="34" charset="0"/>
                  </a:rPr>
                  <a:t>Number of Monthly Expenses</a:t>
                </a:r>
              </a:p>
            </p:txBody>
          </p:sp>
        </p:grpSp>
        <p:grpSp>
          <p:nvGrpSpPr>
            <p:cNvPr id="61" name="Group 60">
              <a:extLst>
                <a:ext uri="{FF2B5EF4-FFF2-40B4-BE49-F238E27FC236}">
                  <a16:creationId xmlns:a16="http://schemas.microsoft.com/office/drawing/2014/main" id="{54F3D3FB-48F4-B016-2106-2017042DC251}"/>
                </a:ext>
              </a:extLst>
            </p:cNvPr>
            <p:cNvGrpSpPr/>
            <p:nvPr/>
          </p:nvGrpSpPr>
          <p:grpSpPr>
            <a:xfrm>
              <a:off x="26546271" y="8961120"/>
              <a:ext cx="6688591" cy="4809815"/>
              <a:chOff x="26546271" y="8961120"/>
              <a:chExt cx="6688591" cy="4809815"/>
            </a:xfrm>
          </p:grpSpPr>
          <p:grpSp>
            <p:nvGrpSpPr>
              <p:cNvPr id="44" name="Group 43">
                <a:extLst>
                  <a:ext uri="{FF2B5EF4-FFF2-40B4-BE49-F238E27FC236}">
                    <a16:creationId xmlns:a16="http://schemas.microsoft.com/office/drawing/2014/main" id="{71863387-4713-6A22-3DA8-B6935E68D4F5}"/>
                  </a:ext>
                </a:extLst>
              </p:cNvPr>
              <p:cNvGrpSpPr/>
              <p:nvPr/>
            </p:nvGrpSpPr>
            <p:grpSpPr>
              <a:xfrm>
                <a:off x="26546271" y="8961120"/>
                <a:ext cx="6688591" cy="4809815"/>
                <a:chOff x="26546271" y="8961120"/>
                <a:chExt cx="6688591" cy="4809815"/>
              </a:xfrm>
              <a:effectLst>
                <a:outerShdw blurRad="50800" dist="50800" dir="6900000" algn="ctr" rotWithShape="0">
                  <a:schemeClr val="tx1">
                    <a:lumMod val="75000"/>
                    <a:lumOff val="25000"/>
                    <a:alpha val="92000"/>
                  </a:schemeClr>
                </a:outerShdw>
              </a:effectLst>
            </p:grpSpPr>
            <p:pic>
              <p:nvPicPr>
                <p:cNvPr id="33" name="Picture 32">
                  <a:extLst>
                    <a:ext uri="{FF2B5EF4-FFF2-40B4-BE49-F238E27FC236}">
                      <a16:creationId xmlns:a16="http://schemas.microsoft.com/office/drawing/2014/main" id="{D71D4BE4-6F55-5777-92B9-E5FDCE013398}"/>
                    </a:ext>
                  </a:extLst>
                </p:cNvPr>
                <p:cNvPicPr>
                  <a:picLocks noChangeAspect="1"/>
                </p:cNvPicPr>
                <p:nvPr/>
              </p:nvPicPr>
              <p:blipFill>
                <a:blip r:embed="rId20"/>
                <a:srcRect l="1311" t="126" b="4800"/>
                <a:stretch/>
              </p:blipFill>
              <p:spPr>
                <a:xfrm>
                  <a:off x="26546271" y="8961120"/>
                  <a:ext cx="5870495" cy="4809815"/>
                </a:xfrm>
                <a:prstGeom prst="rect">
                  <a:avLst/>
                </a:prstGeom>
              </p:spPr>
            </p:pic>
            <p:sp>
              <p:nvSpPr>
                <p:cNvPr id="40" name="Rectangle 39">
                  <a:extLst>
                    <a:ext uri="{FF2B5EF4-FFF2-40B4-BE49-F238E27FC236}">
                      <a16:creationId xmlns:a16="http://schemas.microsoft.com/office/drawing/2014/main" id="{BA1619DD-ADB8-2E7A-AB25-1A700F7A6EE9}"/>
                    </a:ext>
                  </a:extLst>
                </p:cNvPr>
                <p:cNvSpPr/>
                <p:nvPr/>
              </p:nvSpPr>
              <p:spPr>
                <a:xfrm>
                  <a:off x="32416766" y="8961121"/>
                  <a:ext cx="818096" cy="48007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CA57C957-0589-885C-14B2-DB0FAF46A1B2}"/>
                  </a:ext>
                </a:extLst>
              </p:cNvPr>
              <p:cNvSpPr txBox="1"/>
              <p:nvPr/>
            </p:nvSpPr>
            <p:spPr>
              <a:xfrm>
                <a:off x="26704616" y="9028053"/>
                <a:ext cx="4904218" cy="246221"/>
              </a:xfrm>
              <a:prstGeom prst="rect">
                <a:avLst/>
              </a:prstGeom>
              <a:noFill/>
            </p:spPr>
            <p:txBody>
              <a:bodyPr wrap="square" rtlCol="0">
                <a:spAutoFit/>
              </a:bodyPr>
              <a:lstStyle/>
              <a:p>
                <a:r>
                  <a:rPr lang="en-US" sz="1000" b="1" dirty="0">
                    <a:solidFill>
                      <a:schemeClr val="tx1">
                        <a:lumMod val="50000"/>
                        <a:lumOff val="50000"/>
                      </a:schemeClr>
                    </a:solidFill>
                    <a:latin typeface="Arial" panose="020B0604020202020204" pitchFamily="34" charset="0"/>
                    <a:cs typeface="Arial" panose="020B0604020202020204" pitchFamily="34" charset="0"/>
                  </a:rPr>
                  <a:t>Total Submitted By Category</a:t>
                </a:r>
              </a:p>
            </p:txBody>
          </p:sp>
          <p:sp>
            <p:nvSpPr>
              <p:cNvPr id="43" name="TextBox 42">
                <a:extLst>
                  <a:ext uri="{FF2B5EF4-FFF2-40B4-BE49-F238E27FC236}">
                    <a16:creationId xmlns:a16="http://schemas.microsoft.com/office/drawing/2014/main" id="{18553D65-AA78-2362-23DE-99D5A8800FE7}"/>
                  </a:ext>
                </a:extLst>
              </p:cNvPr>
              <p:cNvSpPr txBox="1"/>
              <p:nvPr/>
            </p:nvSpPr>
            <p:spPr>
              <a:xfrm>
                <a:off x="32358232" y="10822073"/>
                <a:ext cx="556141" cy="1477328"/>
              </a:xfrm>
              <a:prstGeom prst="rect">
                <a:avLst/>
              </a:prstGeom>
              <a:noFill/>
            </p:spPr>
            <p:txBody>
              <a:bodyPr wrap="square" rtlCol="0">
                <a:spAutoFit/>
              </a:bodyPr>
              <a:lstStyle/>
              <a:p>
                <a:r>
                  <a:rPr lang="en-US" sz="1000" b="1" dirty="0">
                    <a:solidFill>
                      <a:schemeClr val="tx1">
                        <a:lumMod val="50000"/>
                        <a:lumOff val="50000"/>
                      </a:schemeClr>
                    </a:solidFill>
                    <a:latin typeface="Arial" panose="020B0604020202020204" pitchFamily="34" charset="0"/>
                    <a:cs typeface="Arial" panose="020B0604020202020204" pitchFamily="34" charset="0"/>
                  </a:rPr>
                  <a:t>21%</a:t>
                </a:r>
              </a:p>
              <a:p>
                <a:r>
                  <a:rPr lang="en-US" sz="1000" b="1" dirty="0">
                    <a:solidFill>
                      <a:schemeClr val="tx1">
                        <a:lumMod val="50000"/>
                        <a:lumOff val="50000"/>
                      </a:schemeClr>
                    </a:solidFill>
                    <a:latin typeface="Arial" panose="020B0604020202020204" pitchFamily="34" charset="0"/>
                    <a:cs typeface="Arial" panose="020B0604020202020204" pitchFamily="34" charset="0"/>
                  </a:rPr>
                  <a:t>11%</a:t>
                </a:r>
              </a:p>
              <a:p>
                <a:r>
                  <a:rPr lang="en-US" sz="1000" b="1" dirty="0">
                    <a:solidFill>
                      <a:schemeClr val="tx1">
                        <a:lumMod val="50000"/>
                        <a:lumOff val="50000"/>
                      </a:schemeClr>
                    </a:solidFill>
                    <a:latin typeface="Arial" panose="020B0604020202020204" pitchFamily="34" charset="0"/>
                    <a:cs typeface="Arial" panose="020B0604020202020204" pitchFamily="34" charset="0"/>
                  </a:rPr>
                  <a:t>6%</a:t>
                </a:r>
              </a:p>
              <a:p>
                <a:r>
                  <a:rPr lang="en-US" sz="1000" b="1" dirty="0">
                    <a:solidFill>
                      <a:schemeClr val="tx1">
                        <a:lumMod val="50000"/>
                        <a:lumOff val="50000"/>
                      </a:schemeClr>
                    </a:solidFill>
                    <a:latin typeface="Arial" panose="020B0604020202020204" pitchFamily="34" charset="0"/>
                    <a:cs typeface="Arial" panose="020B0604020202020204" pitchFamily="34" charset="0"/>
                  </a:rPr>
                  <a:t>7%</a:t>
                </a:r>
              </a:p>
              <a:p>
                <a:r>
                  <a:rPr lang="en-US" sz="1000" b="1" dirty="0">
                    <a:solidFill>
                      <a:schemeClr val="tx1">
                        <a:lumMod val="50000"/>
                        <a:lumOff val="50000"/>
                      </a:schemeClr>
                    </a:solidFill>
                    <a:latin typeface="Arial" panose="020B0604020202020204" pitchFamily="34" charset="0"/>
                    <a:cs typeface="Arial" panose="020B0604020202020204" pitchFamily="34" charset="0"/>
                  </a:rPr>
                  <a:t>8%</a:t>
                </a:r>
              </a:p>
              <a:p>
                <a:r>
                  <a:rPr lang="en-US" sz="1000" b="1" dirty="0">
                    <a:solidFill>
                      <a:schemeClr val="tx1">
                        <a:lumMod val="50000"/>
                        <a:lumOff val="50000"/>
                      </a:schemeClr>
                    </a:solidFill>
                    <a:latin typeface="Arial" panose="020B0604020202020204" pitchFamily="34" charset="0"/>
                    <a:cs typeface="Arial" panose="020B0604020202020204" pitchFamily="34" charset="0"/>
                  </a:rPr>
                  <a:t>6%</a:t>
                </a:r>
              </a:p>
              <a:p>
                <a:r>
                  <a:rPr lang="en-US" sz="1000" b="1" dirty="0">
                    <a:solidFill>
                      <a:schemeClr val="tx1">
                        <a:lumMod val="50000"/>
                        <a:lumOff val="50000"/>
                      </a:schemeClr>
                    </a:solidFill>
                    <a:latin typeface="Arial" panose="020B0604020202020204" pitchFamily="34" charset="0"/>
                    <a:cs typeface="Arial" panose="020B0604020202020204" pitchFamily="34" charset="0"/>
                  </a:rPr>
                  <a:t>2%</a:t>
                </a:r>
              </a:p>
              <a:p>
                <a:r>
                  <a:rPr lang="en-US" sz="1000" b="1" dirty="0">
                    <a:solidFill>
                      <a:schemeClr val="tx1">
                        <a:lumMod val="50000"/>
                        <a:lumOff val="50000"/>
                      </a:schemeClr>
                    </a:solidFill>
                    <a:latin typeface="Arial" panose="020B0604020202020204" pitchFamily="34" charset="0"/>
                    <a:cs typeface="Arial" panose="020B0604020202020204" pitchFamily="34" charset="0"/>
                  </a:rPr>
                  <a:t>13%</a:t>
                </a:r>
              </a:p>
              <a:p>
                <a:r>
                  <a:rPr lang="en-US" sz="1000" b="1" dirty="0">
                    <a:solidFill>
                      <a:schemeClr val="tx1">
                        <a:lumMod val="50000"/>
                        <a:lumOff val="50000"/>
                      </a:schemeClr>
                    </a:solidFill>
                    <a:latin typeface="Arial" panose="020B0604020202020204" pitchFamily="34" charset="0"/>
                    <a:cs typeface="Arial" panose="020B0604020202020204" pitchFamily="34" charset="0"/>
                  </a:rPr>
                  <a:t>28%</a:t>
                </a:r>
              </a:p>
            </p:txBody>
          </p:sp>
        </p:grpSp>
        <p:grpSp>
          <p:nvGrpSpPr>
            <p:cNvPr id="63" name="Group 62">
              <a:extLst>
                <a:ext uri="{FF2B5EF4-FFF2-40B4-BE49-F238E27FC236}">
                  <a16:creationId xmlns:a16="http://schemas.microsoft.com/office/drawing/2014/main" id="{6CD95863-1CBB-AC44-4171-542A0A07F218}"/>
                </a:ext>
              </a:extLst>
            </p:cNvPr>
            <p:cNvGrpSpPr/>
            <p:nvPr/>
          </p:nvGrpSpPr>
          <p:grpSpPr>
            <a:xfrm>
              <a:off x="26546271" y="14078117"/>
              <a:ext cx="6688591" cy="3695700"/>
              <a:chOff x="26546271" y="14078117"/>
              <a:chExt cx="6688591" cy="3695700"/>
            </a:xfrm>
          </p:grpSpPr>
          <p:sp>
            <p:nvSpPr>
              <p:cNvPr id="46" name="Rectangle 45">
                <a:extLst>
                  <a:ext uri="{FF2B5EF4-FFF2-40B4-BE49-F238E27FC236}">
                    <a16:creationId xmlns:a16="http://schemas.microsoft.com/office/drawing/2014/main" id="{D3803D96-5DC2-4C5B-A286-E63655F99E5D}"/>
                  </a:ext>
                </a:extLst>
              </p:cNvPr>
              <p:cNvSpPr/>
              <p:nvPr/>
            </p:nvSpPr>
            <p:spPr>
              <a:xfrm>
                <a:off x="26546271" y="14078117"/>
                <a:ext cx="6688591" cy="3695700"/>
              </a:xfrm>
              <a:prstGeom prst="rect">
                <a:avLst/>
              </a:prstGeom>
              <a:solidFill>
                <a:schemeClr val="bg1"/>
              </a:solidFill>
              <a:ln>
                <a:noFill/>
              </a:ln>
              <a:effectLst>
                <a:outerShdw blurRad="50800" dist="50800" dir="6900000" algn="ctr" rotWithShape="0">
                  <a:schemeClr val="tx1">
                    <a:lumMod val="75000"/>
                    <a:lumOff val="25000"/>
                    <a:alpha val="92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1417CA11-8A45-A979-3E36-091601C30401}"/>
                  </a:ext>
                </a:extLst>
              </p:cNvPr>
              <p:cNvPicPr>
                <a:picLocks noChangeAspect="1"/>
              </p:cNvPicPr>
              <p:nvPr/>
            </p:nvPicPr>
            <p:blipFill>
              <a:blip r:embed="rId21"/>
              <a:stretch>
                <a:fillRect/>
              </a:stretch>
            </p:blipFill>
            <p:spPr>
              <a:xfrm>
                <a:off x="27110871" y="15090929"/>
                <a:ext cx="1609950" cy="2391109"/>
              </a:xfrm>
              <a:prstGeom prst="rect">
                <a:avLst/>
              </a:prstGeom>
            </p:spPr>
          </p:pic>
          <p:pic>
            <p:nvPicPr>
              <p:cNvPr id="55" name="Picture 54">
                <a:extLst>
                  <a:ext uri="{FF2B5EF4-FFF2-40B4-BE49-F238E27FC236}">
                    <a16:creationId xmlns:a16="http://schemas.microsoft.com/office/drawing/2014/main" id="{6A1C58D2-CFDC-0CE1-49BE-8E0E70C51442}"/>
                  </a:ext>
                </a:extLst>
              </p:cNvPr>
              <p:cNvPicPr>
                <a:picLocks noChangeAspect="1"/>
              </p:cNvPicPr>
              <p:nvPr/>
            </p:nvPicPr>
            <p:blipFill>
              <a:blip r:embed="rId22"/>
              <a:stretch>
                <a:fillRect/>
              </a:stretch>
            </p:blipFill>
            <p:spPr>
              <a:xfrm>
                <a:off x="29099880" y="15052969"/>
                <a:ext cx="1581371" cy="2438740"/>
              </a:xfrm>
              <a:prstGeom prst="rect">
                <a:avLst/>
              </a:prstGeom>
            </p:spPr>
          </p:pic>
          <p:pic>
            <p:nvPicPr>
              <p:cNvPr id="57" name="Picture 56">
                <a:extLst>
                  <a:ext uri="{FF2B5EF4-FFF2-40B4-BE49-F238E27FC236}">
                    <a16:creationId xmlns:a16="http://schemas.microsoft.com/office/drawing/2014/main" id="{1DD3A61C-B7B1-9738-4BA3-74891601A6EB}"/>
                  </a:ext>
                </a:extLst>
              </p:cNvPr>
              <p:cNvPicPr>
                <a:picLocks noChangeAspect="1"/>
              </p:cNvPicPr>
              <p:nvPr/>
            </p:nvPicPr>
            <p:blipFill>
              <a:blip r:embed="rId23"/>
              <a:stretch>
                <a:fillRect/>
              </a:stretch>
            </p:blipFill>
            <p:spPr>
              <a:xfrm>
                <a:off x="31119743" y="15090929"/>
                <a:ext cx="1581371" cy="2438740"/>
              </a:xfrm>
              <a:prstGeom prst="rect">
                <a:avLst/>
              </a:prstGeom>
            </p:spPr>
          </p:pic>
          <p:sp>
            <p:nvSpPr>
              <p:cNvPr id="58" name="TextBox 57">
                <a:extLst>
                  <a:ext uri="{FF2B5EF4-FFF2-40B4-BE49-F238E27FC236}">
                    <a16:creationId xmlns:a16="http://schemas.microsoft.com/office/drawing/2014/main" id="{01586F43-E352-39DE-AC45-EA95067287CE}"/>
                  </a:ext>
                </a:extLst>
              </p:cNvPr>
              <p:cNvSpPr txBox="1"/>
              <p:nvPr/>
            </p:nvSpPr>
            <p:spPr>
              <a:xfrm>
                <a:off x="26704616" y="14221738"/>
                <a:ext cx="4904218" cy="246221"/>
              </a:xfrm>
              <a:prstGeom prst="rect">
                <a:avLst/>
              </a:prstGeom>
              <a:noFill/>
            </p:spPr>
            <p:txBody>
              <a:bodyPr wrap="square" rtlCol="0">
                <a:spAutoFit/>
              </a:bodyPr>
              <a:lstStyle/>
              <a:p>
                <a:r>
                  <a:rPr lang="en-US" sz="1000" b="1" dirty="0">
                    <a:solidFill>
                      <a:schemeClr val="tx1">
                        <a:lumMod val="50000"/>
                        <a:lumOff val="50000"/>
                      </a:schemeClr>
                    </a:solidFill>
                    <a:latin typeface="Arial" panose="020B0604020202020204" pitchFamily="34" charset="0"/>
                    <a:cs typeface="Arial" panose="020B0604020202020204" pitchFamily="34" charset="0"/>
                  </a:rPr>
                  <a:t>Nearby Deals</a:t>
                </a:r>
              </a:p>
            </p:txBody>
          </p:sp>
        </p:grpSp>
      </p:grpSp>
      <p:graphicFrame>
        <p:nvGraphicFramePr>
          <p:cNvPr id="48" name="Table 47">
            <a:extLst>
              <a:ext uri="{FF2B5EF4-FFF2-40B4-BE49-F238E27FC236}">
                <a16:creationId xmlns:a16="http://schemas.microsoft.com/office/drawing/2014/main" id="{D769B512-7316-CDC2-02B0-FC1768E92208}"/>
              </a:ext>
            </a:extLst>
          </p:cNvPr>
          <p:cNvGraphicFramePr>
            <a:graphicFrameLocks noGrp="1"/>
          </p:cNvGraphicFramePr>
          <p:nvPr>
            <p:extLst>
              <p:ext uri="{D42A27DB-BD31-4B8C-83A1-F6EECF244321}">
                <p14:modId xmlns:p14="http://schemas.microsoft.com/office/powerpoint/2010/main" val="4037018310"/>
              </p:ext>
            </p:extLst>
          </p:nvPr>
        </p:nvGraphicFramePr>
        <p:xfrm>
          <a:off x="16308193" y="18890030"/>
          <a:ext cx="9153610" cy="2869952"/>
        </p:xfrm>
        <a:graphic>
          <a:graphicData uri="http://schemas.openxmlformats.org/drawingml/2006/table">
            <a:tbl>
              <a:tblPr firstRow="1" bandRow="1">
                <a:tableStyleId>{2D5ABB26-0587-4C30-8999-92F81FD0307C}</a:tableStyleId>
              </a:tblPr>
              <a:tblGrid>
                <a:gridCol w="1214755">
                  <a:extLst>
                    <a:ext uri="{9D8B030D-6E8A-4147-A177-3AD203B41FA5}">
                      <a16:colId xmlns:a16="http://schemas.microsoft.com/office/drawing/2014/main" val="769903992"/>
                    </a:ext>
                  </a:extLst>
                </a:gridCol>
                <a:gridCol w="2448935">
                  <a:extLst>
                    <a:ext uri="{9D8B030D-6E8A-4147-A177-3AD203B41FA5}">
                      <a16:colId xmlns:a16="http://schemas.microsoft.com/office/drawing/2014/main" val="82899869"/>
                    </a:ext>
                  </a:extLst>
                </a:gridCol>
                <a:gridCol w="1582498">
                  <a:extLst>
                    <a:ext uri="{9D8B030D-6E8A-4147-A177-3AD203B41FA5}">
                      <a16:colId xmlns:a16="http://schemas.microsoft.com/office/drawing/2014/main" val="2765502736"/>
                    </a:ext>
                  </a:extLst>
                </a:gridCol>
                <a:gridCol w="3907422">
                  <a:extLst>
                    <a:ext uri="{9D8B030D-6E8A-4147-A177-3AD203B41FA5}">
                      <a16:colId xmlns:a16="http://schemas.microsoft.com/office/drawing/2014/main" val="2544845728"/>
                    </a:ext>
                  </a:extLst>
                </a:gridCol>
              </a:tblGrid>
              <a:tr h="358744">
                <a:tc>
                  <a:txBody>
                    <a:bodyPr/>
                    <a:lstStyle/>
                    <a:p>
                      <a:r>
                        <a:rPr lang="en-US" sz="1200" dirty="0">
                          <a:latin typeface="Arial" panose="020B0604020202020204" pitchFamily="34" charset="0"/>
                          <a:cs typeface="Arial" panose="020B0604020202020204" pitchFamily="34" charset="0"/>
                        </a:rPr>
                        <a:t>Amount (USD)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Merchant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2160716"/>
                  </a:ext>
                </a:extLst>
              </a:tr>
              <a:tr h="358744">
                <a:tc>
                  <a:txBody>
                    <a:bodyPr/>
                    <a:lstStyle/>
                    <a:p>
                      <a:pPr algn="r"/>
                      <a:r>
                        <a:rPr lang="en-US" sz="1200" dirty="0">
                          <a:latin typeface="Arial" panose="020B0604020202020204" pitchFamily="34" charset="0"/>
                          <a:cs typeface="Arial" panose="020B0604020202020204" pitchFamily="34" charset="0"/>
                        </a:rPr>
                        <a:t>$6,407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March 14,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Merchant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user.email@gmail.com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5722599"/>
                  </a:ext>
                </a:extLst>
              </a:tr>
              <a:tr h="358744">
                <a:tc>
                  <a:txBody>
                    <a:bodyPr/>
                    <a:lstStyle/>
                    <a:p>
                      <a:pPr marL="0" marR="0" lvl="0" indent="0" algn="r" defTabSz="438912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$2,983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July 3,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Merchant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user.email@gmail.com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26175"/>
                  </a:ext>
                </a:extLst>
              </a:tr>
              <a:tr h="358744">
                <a:tc>
                  <a:txBody>
                    <a:bodyPr/>
                    <a:lstStyle/>
                    <a:p>
                      <a:pPr marL="0" marR="0" lvl="0" indent="0" algn="r" defTabSz="438912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$1,678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November 19,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Merchant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user.email@gmail.com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8514797"/>
                  </a:ext>
                </a:extLst>
              </a:tr>
              <a:tr h="358744">
                <a:tc>
                  <a:txBody>
                    <a:bodyPr/>
                    <a:lstStyle/>
                    <a:p>
                      <a:pPr marL="0" marR="0" lvl="0" indent="0" algn="r" defTabSz="438912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$1,112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January 25, 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Merchant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user.email@gmail.com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075629"/>
                  </a:ext>
                </a:extLst>
              </a:tr>
              <a:tr h="358744">
                <a:tc>
                  <a:txBody>
                    <a:bodyPr/>
                    <a:lstStyle/>
                    <a:p>
                      <a:pPr marL="0" marR="0" lvl="0" indent="0" algn="r" defTabSz="438912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$935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August 8,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Merchant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user.email@gmail.com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5830398"/>
                  </a:ext>
                </a:extLst>
              </a:tr>
              <a:tr h="358744">
                <a:tc>
                  <a:txBody>
                    <a:bodyPr/>
                    <a:lstStyle/>
                    <a:p>
                      <a:pPr marL="0" marR="0" lvl="0" indent="0" algn="r" defTabSz="438912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$682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October 2,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Merchant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user.email@gmail.com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2529867"/>
                  </a:ext>
                </a:extLst>
              </a:tr>
              <a:tr h="358744">
                <a:tc>
                  <a:txBody>
                    <a:bodyPr/>
                    <a:lstStyle/>
                    <a:p>
                      <a:pPr marL="0" marR="0" lvl="0" indent="0" algn="r" defTabSz="438912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$547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February 16,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Merchant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Arial" panose="020B0604020202020204" pitchFamily="34" charset="0"/>
                          <a:cs typeface="Arial" panose="020B0604020202020204" pitchFamily="34" charset="0"/>
                        </a:rPr>
                        <a:t>user.email@gmail.com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761957"/>
                  </a:ext>
                </a:extLst>
              </a:tr>
            </a:tbl>
          </a:graphicData>
        </a:graphic>
      </p:graphicFrame>
      <p:sp>
        <p:nvSpPr>
          <p:cNvPr id="1029" name="Left Bracket 1028">
            <a:extLst>
              <a:ext uri="{FF2B5EF4-FFF2-40B4-BE49-F238E27FC236}">
                <a16:creationId xmlns:a16="http://schemas.microsoft.com/office/drawing/2014/main" id="{8D2FFD24-8E0A-F790-9FED-94521265AB3F}"/>
              </a:ext>
            </a:extLst>
          </p:cNvPr>
          <p:cNvSpPr/>
          <p:nvPr/>
        </p:nvSpPr>
        <p:spPr>
          <a:xfrm rot="5400000">
            <a:off x="20778607" y="8152445"/>
            <a:ext cx="222181" cy="10155518"/>
          </a:xfrm>
          <a:prstGeom prst="leftBracket">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1035" name="Straight Connector 1034">
            <a:extLst>
              <a:ext uri="{FF2B5EF4-FFF2-40B4-BE49-F238E27FC236}">
                <a16:creationId xmlns:a16="http://schemas.microsoft.com/office/drawing/2014/main" id="{8F49486F-3CB1-E00F-5A77-DBE44AE349A7}"/>
              </a:ext>
            </a:extLst>
          </p:cNvPr>
          <p:cNvCxnSpPr/>
          <p:nvPr/>
        </p:nvCxnSpPr>
        <p:spPr>
          <a:xfrm flipV="1">
            <a:off x="24681876" y="11168722"/>
            <a:ext cx="0" cy="1952641"/>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9" name="Straight Connector 1038">
            <a:extLst>
              <a:ext uri="{FF2B5EF4-FFF2-40B4-BE49-F238E27FC236}">
                <a16:creationId xmlns:a16="http://schemas.microsoft.com/office/drawing/2014/main" id="{D17BF3E6-1468-76BB-BCA3-27D3BF98479E}"/>
              </a:ext>
            </a:extLst>
          </p:cNvPr>
          <p:cNvCxnSpPr>
            <a:cxnSpLocks/>
            <a:endCxn id="21" idx="3"/>
          </p:cNvCxnSpPr>
          <p:nvPr/>
        </p:nvCxnSpPr>
        <p:spPr>
          <a:xfrm flipH="1" flipV="1">
            <a:off x="21291328" y="9392996"/>
            <a:ext cx="3390548" cy="1756261"/>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45" name="Left Bracket 1044">
            <a:extLst>
              <a:ext uri="{FF2B5EF4-FFF2-40B4-BE49-F238E27FC236}">
                <a16:creationId xmlns:a16="http://schemas.microsoft.com/office/drawing/2014/main" id="{4063864E-686E-0B53-2513-7EFE9DC440F9}"/>
              </a:ext>
            </a:extLst>
          </p:cNvPr>
          <p:cNvSpPr/>
          <p:nvPr/>
        </p:nvSpPr>
        <p:spPr>
          <a:xfrm>
            <a:off x="12037449" y="13312079"/>
            <a:ext cx="79497" cy="838224"/>
          </a:xfrm>
          <a:prstGeom prst="leftBracket">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1051" name="Straight Connector 1050">
            <a:extLst>
              <a:ext uri="{FF2B5EF4-FFF2-40B4-BE49-F238E27FC236}">
                <a16:creationId xmlns:a16="http://schemas.microsoft.com/office/drawing/2014/main" id="{23D86FB3-5BF0-A2A0-115A-C27DB8FBEFD6}"/>
              </a:ext>
            </a:extLst>
          </p:cNvPr>
          <p:cNvCxnSpPr>
            <a:cxnSpLocks/>
            <a:stCxn id="1045" idx="1"/>
          </p:cNvCxnSpPr>
          <p:nvPr/>
        </p:nvCxnSpPr>
        <p:spPr>
          <a:xfrm flipH="1">
            <a:off x="11505399" y="13731191"/>
            <a:ext cx="532050" cy="0"/>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7" name="Straight Connector 1056">
            <a:extLst>
              <a:ext uri="{FF2B5EF4-FFF2-40B4-BE49-F238E27FC236}">
                <a16:creationId xmlns:a16="http://schemas.microsoft.com/office/drawing/2014/main" id="{2AFE8362-242D-F6A6-D586-F007EE4BF8D1}"/>
              </a:ext>
            </a:extLst>
          </p:cNvPr>
          <p:cNvCxnSpPr>
            <a:cxnSpLocks/>
          </p:cNvCxnSpPr>
          <p:nvPr/>
        </p:nvCxnSpPr>
        <p:spPr>
          <a:xfrm>
            <a:off x="11516908" y="13731191"/>
            <a:ext cx="45952" cy="11699982"/>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5" name="Straight Connector 1064">
            <a:extLst>
              <a:ext uri="{FF2B5EF4-FFF2-40B4-BE49-F238E27FC236}">
                <a16:creationId xmlns:a16="http://schemas.microsoft.com/office/drawing/2014/main" id="{311ADBF9-5959-DAF9-9C20-5AEF6DD3AA97}"/>
              </a:ext>
            </a:extLst>
          </p:cNvPr>
          <p:cNvCxnSpPr>
            <a:cxnSpLocks/>
            <a:endCxn id="1062" idx="1"/>
          </p:cNvCxnSpPr>
          <p:nvPr/>
        </p:nvCxnSpPr>
        <p:spPr>
          <a:xfrm>
            <a:off x="11562860" y="25431173"/>
            <a:ext cx="1527905" cy="622541"/>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69" name="Left Bracket 1068">
            <a:extLst>
              <a:ext uri="{FF2B5EF4-FFF2-40B4-BE49-F238E27FC236}">
                <a16:creationId xmlns:a16="http://schemas.microsoft.com/office/drawing/2014/main" id="{50926D1B-0883-21C7-4CDE-08E2343A85CE}"/>
              </a:ext>
            </a:extLst>
          </p:cNvPr>
          <p:cNvSpPr/>
          <p:nvPr/>
        </p:nvSpPr>
        <p:spPr>
          <a:xfrm rot="16200000">
            <a:off x="13832939" y="20942529"/>
            <a:ext cx="246263" cy="3442548"/>
          </a:xfrm>
          <a:prstGeom prst="leftBracket">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1072" name="Straight Connector 1071">
            <a:extLst>
              <a:ext uri="{FF2B5EF4-FFF2-40B4-BE49-F238E27FC236}">
                <a16:creationId xmlns:a16="http://schemas.microsoft.com/office/drawing/2014/main" id="{AFEAD063-281E-150E-773B-358F4E910140}"/>
              </a:ext>
            </a:extLst>
          </p:cNvPr>
          <p:cNvCxnSpPr>
            <a:cxnSpLocks/>
            <a:stCxn id="1069" idx="1"/>
          </p:cNvCxnSpPr>
          <p:nvPr/>
        </p:nvCxnSpPr>
        <p:spPr>
          <a:xfrm>
            <a:off x="13956071" y="22786935"/>
            <a:ext cx="0" cy="439300"/>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75" name="Straight Connector 1074">
            <a:extLst>
              <a:ext uri="{FF2B5EF4-FFF2-40B4-BE49-F238E27FC236}">
                <a16:creationId xmlns:a16="http://schemas.microsoft.com/office/drawing/2014/main" id="{0CDE7A8D-0586-9871-D733-4EE95F8046C2}"/>
              </a:ext>
            </a:extLst>
          </p:cNvPr>
          <p:cNvCxnSpPr/>
          <p:nvPr/>
        </p:nvCxnSpPr>
        <p:spPr>
          <a:xfrm>
            <a:off x="13956071" y="23226235"/>
            <a:ext cx="14710053" cy="0"/>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77" name="Straight Connector 1076">
            <a:extLst>
              <a:ext uri="{FF2B5EF4-FFF2-40B4-BE49-F238E27FC236}">
                <a16:creationId xmlns:a16="http://schemas.microsoft.com/office/drawing/2014/main" id="{B61C8250-D0C2-1E02-EE5A-6B9FBBECFCC8}"/>
              </a:ext>
            </a:extLst>
          </p:cNvPr>
          <p:cNvCxnSpPr>
            <a:cxnSpLocks/>
            <a:endCxn id="1070" idx="0"/>
          </p:cNvCxnSpPr>
          <p:nvPr/>
        </p:nvCxnSpPr>
        <p:spPr>
          <a:xfrm>
            <a:off x="28666124" y="23243450"/>
            <a:ext cx="22976" cy="439039"/>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78" name="TextBox 1077">
            <a:extLst>
              <a:ext uri="{FF2B5EF4-FFF2-40B4-BE49-F238E27FC236}">
                <a16:creationId xmlns:a16="http://schemas.microsoft.com/office/drawing/2014/main" id="{898F574B-71F4-6F0B-BF52-766DC3052E87}"/>
              </a:ext>
            </a:extLst>
          </p:cNvPr>
          <p:cNvSpPr txBox="1"/>
          <p:nvPr/>
        </p:nvSpPr>
        <p:spPr>
          <a:xfrm>
            <a:off x="13301057" y="27127645"/>
            <a:ext cx="10380716" cy="1200329"/>
          </a:xfrm>
          <a:prstGeom prst="rect">
            <a:avLst/>
          </a:prstGeom>
          <a:noFill/>
        </p:spPr>
        <p:txBody>
          <a:bodyPr wrap="square" rtlCol="0">
            <a:spAutoFit/>
          </a:bodyPr>
          <a:lstStyle/>
          <a:p>
            <a:r>
              <a:rPr lang="en-US" sz="3600" dirty="0">
                <a:solidFill>
                  <a:schemeClr val="bg1"/>
                </a:solidFill>
                <a:latin typeface="Arial" panose="020B0604020202020204" pitchFamily="34" charset="0"/>
                <a:cs typeface="Arial" panose="020B0604020202020204" pitchFamily="34" charset="0"/>
              </a:rPr>
              <a:t>Search functionality that allows users to locate specific receipts efficiently.</a:t>
            </a:r>
          </a:p>
        </p:txBody>
      </p:sp>
      <p:sp>
        <p:nvSpPr>
          <p:cNvPr id="1083" name="TextBox 1082">
            <a:extLst>
              <a:ext uri="{FF2B5EF4-FFF2-40B4-BE49-F238E27FC236}">
                <a16:creationId xmlns:a16="http://schemas.microsoft.com/office/drawing/2014/main" id="{4BE5167C-410B-DEC9-AEAE-291CF80E0EBF}"/>
              </a:ext>
            </a:extLst>
          </p:cNvPr>
          <p:cNvSpPr txBox="1"/>
          <p:nvPr/>
        </p:nvSpPr>
        <p:spPr>
          <a:xfrm>
            <a:off x="10972800" y="16274534"/>
            <a:ext cx="21945600" cy="369332"/>
          </a:xfrm>
          <a:prstGeom prst="rect">
            <a:avLst/>
          </a:prstGeom>
          <a:noFill/>
        </p:spPr>
        <p:txBody>
          <a:bodyPr wrap="square">
            <a:spAutoFit/>
          </a:bodyPr>
          <a:lstStyle/>
          <a:p>
            <a:r>
              <a:rPr lang="en-US" sz="1800" dirty="0">
                <a:solidFill>
                  <a:schemeClr val="bg1"/>
                </a:solidFill>
                <a:latin typeface="Arial" panose="020B0604020202020204" pitchFamily="34" charset="0"/>
                <a:cs typeface="Arial" panose="020B0604020202020204" pitchFamily="34" charset="0"/>
              </a:rPr>
              <a:t>Receipt capture and storage by digitizing and storing physical receipts.</a:t>
            </a:r>
          </a:p>
        </p:txBody>
      </p:sp>
      <p:sp>
        <p:nvSpPr>
          <p:cNvPr id="1087" name="TextBox 1086">
            <a:extLst>
              <a:ext uri="{FF2B5EF4-FFF2-40B4-BE49-F238E27FC236}">
                <a16:creationId xmlns:a16="http://schemas.microsoft.com/office/drawing/2014/main" id="{D2B4BF8E-05B7-D2DD-8228-576BE2B82740}"/>
              </a:ext>
            </a:extLst>
          </p:cNvPr>
          <p:cNvSpPr txBox="1"/>
          <p:nvPr/>
        </p:nvSpPr>
        <p:spPr>
          <a:xfrm>
            <a:off x="25458326" y="26929962"/>
            <a:ext cx="6652270" cy="1754326"/>
          </a:xfrm>
          <a:prstGeom prst="rect">
            <a:avLst/>
          </a:prstGeom>
          <a:noFill/>
        </p:spPr>
        <p:txBody>
          <a:bodyPr wrap="square" rtlCol="0">
            <a:spAutoFit/>
          </a:bodyPr>
          <a:lstStyle/>
          <a:p>
            <a:r>
              <a:rPr lang="en-US" sz="3600" dirty="0">
                <a:solidFill>
                  <a:schemeClr val="bg1"/>
                </a:solidFill>
                <a:latin typeface="Arial" panose="020B0604020202020204" pitchFamily="34" charset="0"/>
                <a:cs typeface="Arial" panose="020B0604020202020204" pitchFamily="34" charset="0"/>
              </a:rPr>
              <a:t>Receipt capture and storage by digitizing and storing physical receipts.</a:t>
            </a:r>
          </a:p>
        </p:txBody>
      </p:sp>
      <p:sp>
        <p:nvSpPr>
          <p:cNvPr id="1091" name="Left Bracket 1090">
            <a:extLst>
              <a:ext uri="{FF2B5EF4-FFF2-40B4-BE49-F238E27FC236}">
                <a16:creationId xmlns:a16="http://schemas.microsoft.com/office/drawing/2014/main" id="{2956CCB1-B039-D6CF-7CC0-24864CA74F46}"/>
              </a:ext>
            </a:extLst>
          </p:cNvPr>
          <p:cNvSpPr/>
          <p:nvPr/>
        </p:nvSpPr>
        <p:spPr>
          <a:xfrm rot="5400000">
            <a:off x="29352182" y="9825337"/>
            <a:ext cx="239386" cy="6831439"/>
          </a:xfrm>
          <a:prstGeom prst="leftBracket">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092" name="Rectangle: Rounded Corners 1091">
            <a:extLst>
              <a:ext uri="{FF2B5EF4-FFF2-40B4-BE49-F238E27FC236}">
                <a16:creationId xmlns:a16="http://schemas.microsoft.com/office/drawing/2014/main" id="{87DA337F-6A8F-41DA-616D-123407E66536}"/>
              </a:ext>
            </a:extLst>
          </p:cNvPr>
          <p:cNvSpPr/>
          <p:nvPr/>
        </p:nvSpPr>
        <p:spPr>
          <a:xfrm>
            <a:off x="26738606" y="7817512"/>
            <a:ext cx="6327533" cy="3386321"/>
          </a:xfrm>
          <a:prstGeom prst="roundRect">
            <a:avLst>
              <a:gd name="adj" fmla="val 5256"/>
            </a:avLst>
          </a:prstGeom>
          <a:solidFill>
            <a:srgbClr val="033D65">
              <a:alpha val="69804"/>
            </a:srgb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096" name="Straight Connector 1095">
            <a:extLst>
              <a:ext uri="{FF2B5EF4-FFF2-40B4-BE49-F238E27FC236}">
                <a16:creationId xmlns:a16="http://schemas.microsoft.com/office/drawing/2014/main" id="{41041B4E-0948-4ECF-186F-42977407A5A8}"/>
              </a:ext>
            </a:extLst>
          </p:cNvPr>
          <p:cNvCxnSpPr/>
          <p:nvPr/>
        </p:nvCxnSpPr>
        <p:spPr>
          <a:xfrm flipV="1">
            <a:off x="29653926" y="11168722"/>
            <a:ext cx="0" cy="1952641"/>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7" name="TextBox 1096">
            <a:extLst>
              <a:ext uri="{FF2B5EF4-FFF2-40B4-BE49-F238E27FC236}">
                <a16:creationId xmlns:a16="http://schemas.microsoft.com/office/drawing/2014/main" id="{F8503FB7-3452-38C9-E870-ABE7C41CB6E9}"/>
              </a:ext>
            </a:extLst>
          </p:cNvPr>
          <p:cNvSpPr txBox="1"/>
          <p:nvPr/>
        </p:nvSpPr>
        <p:spPr>
          <a:xfrm>
            <a:off x="26981336" y="8018499"/>
            <a:ext cx="5906259" cy="2862322"/>
          </a:xfrm>
          <a:prstGeom prst="rect">
            <a:avLst/>
          </a:prstGeom>
          <a:noFill/>
        </p:spPr>
        <p:txBody>
          <a:bodyPr wrap="square" rtlCol="0">
            <a:spAutoFit/>
          </a:bodyPr>
          <a:lstStyle/>
          <a:p>
            <a:r>
              <a:rPr lang="en-US" sz="3600" dirty="0">
                <a:solidFill>
                  <a:schemeClr val="bg1"/>
                </a:solidFill>
                <a:latin typeface="Arial" panose="020B0604020202020204" pitchFamily="34" charset="0"/>
                <a:cs typeface="Arial" panose="020B0604020202020204" pitchFamily="34" charset="0"/>
              </a:rPr>
              <a:t>Categorization by automatically and/or manually classifying receipts based on common spending categories.</a:t>
            </a:r>
          </a:p>
        </p:txBody>
      </p:sp>
      <p:sp>
        <p:nvSpPr>
          <p:cNvPr id="1098" name="TextBox 1097">
            <a:extLst>
              <a:ext uri="{FF2B5EF4-FFF2-40B4-BE49-F238E27FC236}">
                <a16:creationId xmlns:a16="http://schemas.microsoft.com/office/drawing/2014/main" id="{462193C9-E3D6-22C2-B339-1344008C7C0D}"/>
              </a:ext>
            </a:extLst>
          </p:cNvPr>
          <p:cNvSpPr txBox="1"/>
          <p:nvPr/>
        </p:nvSpPr>
        <p:spPr>
          <a:xfrm>
            <a:off x="12708957" y="7700831"/>
            <a:ext cx="8444747" cy="3416320"/>
          </a:xfrm>
          <a:prstGeom prst="rect">
            <a:avLst/>
          </a:prstGeom>
          <a:noFill/>
        </p:spPr>
        <p:txBody>
          <a:bodyPr wrap="square" rtlCol="0">
            <a:spAutoFit/>
          </a:bodyPr>
          <a:lstStyle/>
          <a:p>
            <a:r>
              <a:rPr lang="en-US" sz="3600" dirty="0">
                <a:solidFill>
                  <a:schemeClr val="bg1"/>
                </a:solidFill>
                <a:latin typeface="Arial" panose="020B0604020202020204" pitchFamily="34" charset="0"/>
                <a:cs typeface="Arial" panose="020B0604020202020204" pitchFamily="34" charset="0"/>
              </a:rPr>
              <a:t>Spending analysis through comparing and analyzing spending over time and across spending categories. Trend Identification through identifying spending patterns to inform financial decisions.</a:t>
            </a:r>
          </a:p>
        </p:txBody>
      </p:sp>
      <p:sp>
        <p:nvSpPr>
          <p:cNvPr id="1104" name="TextBox 1103">
            <a:extLst>
              <a:ext uri="{FF2B5EF4-FFF2-40B4-BE49-F238E27FC236}">
                <a16:creationId xmlns:a16="http://schemas.microsoft.com/office/drawing/2014/main" id="{80989AFE-0A47-0C7F-5660-C16DD8E0973B}"/>
              </a:ext>
            </a:extLst>
          </p:cNvPr>
          <p:cNvSpPr txBox="1"/>
          <p:nvPr/>
        </p:nvSpPr>
        <p:spPr>
          <a:xfrm>
            <a:off x="34004769" y="8600951"/>
            <a:ext cx="8924024" cy="11356955"/>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Our Approach</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Users upload a preexisting photo of a receipt or capture it with their mobile device.</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The image is preprocessed to ensure readability by the OCR (Optical Character Recognition).</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Tesseract extracts the total, date, and vendor from the image. If Tesseract fails, the image is sent to AWS </a:t>
            </a:r>
            <a:r>
              <a:rPr lang="en-US" sz="3600" dirty="0" err="1">
                <a:latin typeface="Arial" panose="020B0604020202020204" pitchFamily="34" charset="0"/>
                <a:cs typeface="Arial" panose="020B0604020202020204" pitchFamily="34" charset="0"/>
              </a:rPr>
              <a:t>Textract</a:t>
            </a:r>
            <a:r>
              <a:rPr lang="en-US" sz="3600" dirty="0">
                <a:latin typeface="Arial" panose="020B0604020202020204" pitchFamily="34" charset="0"/>
                <a:cs typeface="Arial" panose="020B0604020202020204" pitchFamily="34" charset="0"/>
              </a:rPr>
              <a:t> for extraction. If both OCRs fail, the user is prompted to manually enter the data.</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The data is passed to DynamoDB to store the receipt data.</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The data is visualized through donut charts and graphs to easily view spending habits.</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Data can be filtered by date range, expense type, total spent, etc.</a:t>
            </a:r>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4520</TotalTime>
  <Words>554</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Lindsey M</cp:lastModifiedBy>
  <cp:revision>32</cp:revision>
  <cp:lastPrinted>2020-02-13T13:03:36Z</cp:lastPrinted>
  <dcterms:created xsi:type="dcterms:W3CDTF">2018-02-06T18:12:23Z</dcterms:created>
  <dcterms:modified xsi:type="dcterms:W3CDTF">2024-11-17T02:13:42Z</dcterms:modified>
</cp:coreProperties>
</file>