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/>
    <p:restoredTop sz="94558"/>
  </p:normalViewPr>
  <p:slideViewPr>
    <p:cSldViewPr snapToGrid="0" snapToObjects="1">
      <p:cViewPr varScale="1">
        <p:scale>
          <a:sx n="25" d="100"/>
          <a:sy n="25" d="100"/>
        </p:scale>
        <p:origin x="1032" y="18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749D3-026C-48C5-BB40-7BC647348A5A}"/>
              </a:ext>
            </a:extLst>
          </p:cNvPr>
          <p:cNvSpPr txBox="1"/>
          <p:nvPr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u="none" strike="noStrike" cap="none" dirty="0">
                <a:solidFill>
                  <a:srgbClr val="77C159"/>
                </a:solidFill>
                <a:latin typeface="Arial"/>
                <a:ea typeface="Arial"/>
                <a:cs typeface="Arial"/>
                <a:sym typeface="Arial"/>
              </a:rPr>
              <a:t>25-329</a:t>
            </a:r>
            <a:endParaRPr lang="en-US" sz="8000" dirty="0">
              <a:solidFill>
                <a:srgbClr val="77C159"/>
              </a:solidFill>
            </a:endParaRPr>
          </a:p>
        </p:txBody>
      </p:sp>
      <p:sp>
        <p:nvSpPr>
          <p:cNvPr id="3" name="Google Shape;24;g11a88963fa4_0_0">
            <a:extLst>
              <a:ext uri="{FF2B5EF4-FFF2-40B4-BE49-F238E27FC236}">
                <a16:creationId xmlns:a16="http://schemas.microsoft.com/office/drawing/2014/main" id="{0897E437-D8B2-49E9-A742-5FF909F2BCF3}"/>
              </a:ext>
            </a:extLst>
          </p:cNvPr>
          <p:cNvSpPr txBox="1"/>
          <p:nvPr/>
        </p:nvSpPr>
        <p:spPr>
          <a:xfrm>
            <a:off x="348343" y="3235235"/>
            <a:ext cx="43107427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 Commonwealth University</a:t>
            </a:r>
            <a:r>
              <a:rPr lang="en-US" sz="11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Service Catalog </a:t>
            </a:r>
            <a:endParaRPr lang="en-US" sz="1400" b="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sz="3600" b="1" i="0" u="none" strike="noStrike" cap="none" dirty="0">
                <a:solidFill>
                  <a:srgbClr val="3C3C3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Team members: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Ak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3C3C3B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il Manoj, Nick Arthur, Sage Walker, Bilal Othman 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Ahmet Sonmez, Ph.D.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Virginia Commonwealth University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Mentor: 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Robert Dahlberg, Ph.D</a:t>
            </a:r>
            <a:r>
              <a:rPr lang="en-US" sz="48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endParaRPr sz="4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grpSp>
        <p:nvGrpSpPr>
          <p:cNvPr id="4" name="Google Shape;93;p1">
            <a:extLst>
              <a:ext uri="{FF2B5EF4-FFF2-40B4-BE49-F238E27FC236}">
                <a16:creationId xmlns:a16="http://schemas.microsoft.com/office/drawing/2014/main" id="{F3247538-7881-E102-912B-4D14C1EEA93F}"/>
              </a:ext>
            </a:extLst>
          </p:cNvPr>
          <p:cNvGrpSpPr/>
          <p:nvPr/>
        </p:nvGrpSpPr>
        <p:grpSpPr>
          <a:xfrm>
            <a:off x="348343" y="8167205"/>
            <a:ext cx="11713500" cy="10535883"/>
            <a:chOff x="1553657" y="6622329"/>
            <a:chExt cx="11713500" cy="10535883"/>
          </a:xfrm>
        </p:grpSpPr>
        <p:sp>
          <p:nvSpPr>
            <p:cNvPr id="6" name="Google Shape;95;p1">
              <a:extLst>
                <a:ext uri="{FF2B5EF4-FFF2-40B4-BE49-F238E27FC236}">
                  <a16:creationId xmlns:a16="http://schemas.microsoft.com/office/drawing/2014/main" id="{776EF90A-A06F-FD20-E4C2-9C40CF228ACD}"/>
                </a:ext>
              </a:extLst>
            </p:cNvPr>
            <p:cNvSpPr txBox="1"/>
            <p:nvPr/>
          </p:nvSpPr>
          <p:spPr>
            <a:xfrm>
              <a:off x="1553657" y="7524806"/>
              <a:ext cx="11713500" cy="9633406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31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Virginia Commonwealth University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faces challenges in efficiently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providing access to computing resources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including: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Environments</a:t>
              </a:r>
              <a:endParaRPr sz="4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31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Char char="○"/>
              </a:pPr>
              <a:r>
                <a:rPr lang="en-US" sz="40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Infrastructure</a:t>
              </a:r>
              <a:endParaRPr sz="4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Sharable computing resources </a:t>
              </a:r>
              <a:endParaRPr sz="40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Professors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need to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provision servers and containers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their students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Students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need a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catalog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servers and containers from which they can choose from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Provisioning instances from the catalog should not require a lot of technical skill –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must be easy</a:t>
              </a:r>
              <a:endParaRPr sz="1400" b="1" i="0" u="none" strike="noStrike" cap="non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Google Shape;94;p1">
              <a:extLst>
                <a:ext uri="{FF2B5EF4-FFF2-40B4-BE49-F238E27FC236}">
                  <a16:creationId xmlns:a16="http://schemas.microsoft.com/office/drawing/2014/main" id="{70CE1B5A-28FF-9581-109B-3900C286B29B}"/>
                </a:ext>
              </a:extLst>
            </p:cNvPr>
            <p:cNvSpPr/>
            <p:nvPr/>
          </p:nvSpPr>
          <p:spPr>
            <a:xfrm>
              <a:off x="2381062" y="6622329"/>
              <a:ext cx="9909900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alibri"/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 Statement</a:t>
              </a:r>
              <a:endPara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" name="Google Shape;96;p1">
            <a:extLst>
              <a:ext uri="{FF2B5EF4-FFF2-40B4-BE49-F238E27FC236}">
                <a16:creationId xmlns:a16="http://schemas.microsoft.com/office/drawing/2014/main" id="{4EA10EF9-3509-0654-3480-E74586A0FB03}"/>
              </a:ext>
            </a:extLst>
          </p:cNvPr>
          <p:cNvGrpSpPr/>
          <p:nvPr/>
        </p:nvGrpSpPr>
        <p:grpSpPr>
          <a:xfrm>
            <a:off x="766838" y="19170770"/>
            <a:ext cx="11713500" cy="3434543"/>
            <a:chOff x="1528847" y="16113661"/>
            <a:chExt cx="11713500" cy="3434543"/>
          </a:xfrm>
        </p:grpSpPr>
        <p:sp>
          <p:nvSpPr>
            <p:cNvPr id="8" name="Google Shape;97;p1">
              <a:extLst>
                <a:ext uri="{FF2B5EF4-FFF2-40B4-BE49-F238E27FC236}">
                  <a16:creationId xmlns:a16="http://schemas.microsoft.com/office/drawing/2014/main" id="{64A45D53-9E71-65E1-1A08-06C88089AC2F}"/>
                </a:ext>
              </a:extLst>
            </p:cNvPr>
            <p:cNvSpPr/>
            <p:nvPr/>
          </p:nvSpPr>
          <p:spPr>
            <a:xfrm>
              <a:off x="2207755" y="16113661"/>
              <a:ext cx="10418700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alibri"/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Existing Solutions</a:t>
              </a:r>
              <a:endPara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8;p1">
              <a:extLst>
                <a:ext uri="{FF2B5EF4-FFF2-40B4-BE49-F238E27FC236}">
                  <a16:creationId xmlns:a16="http://schemas.microsoft.com/office/drawing/2014/main" id="{0319E9AC-B231-F72B-2AB0-FCEA67FDE7DD}"/>
                </a:ext>
              </a:extLst>
            </p:cNvPr>
            <p:cNvSpPr txBox="1"/>
            <p:nvPr/>
          </p:nvSpPr>
          <p:spPr>
            <a:xfrm>
              <a:off x="1528847" y="17008404"/>
              <a:ext cx="11713500" cy="2539800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Performance Resource Computing</a:t>
              </a:r>
              <a:endParaRPr sz="4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Heavily Restricted</a:t>
              </a:r>
              <a:endParaRPr sz="4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Requires Approval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oogle Shape;99;p1">
            <a:extLst>
              <a:ext uri="{FF2B5EF4-FFF2-40B4-BE49-F238E27FC236}">
                <a16:creationId xmlns:a16="http://schemas.microsoft.com/office/drawing/2014/main" id="{4E75F501-80C9-41EA-1E6A-92693C75708F}"/>
              </a:ext>
            </a:extLst>
          </p:cNvPr>
          <p:cNvGrpSpPr/>
          <p:nvPr/>
        </p:nvGrpSpPr>
        <p:grpSpPr>
          <a:xfrm>
            <a:off x="766838" y="23199051"/>
            <a:ext cx="11713500" cy="6036762"/>
            <a:chOff x="1224047" y="22916321"/>
            <a:chExt cx="11713500" cy="6036762"/>
          </a:xfrm>
        </p:grpSpPr>
        <p:sp>
          <p:nvSpPr>
            <p:cNvPr id="14" name="Google Shape;100;p1">
              <a:extLst>
                <a:ext uri="{FF2B5EF4-FFF2-40B4-BE49-F238E27FC236}">
                  <a16:creationId xmlns:a16="http://schemas.microsoft.com/office/drawing/2014/main" id="{D0056876-07EF-1B3F-56C9-0CDCF2FB3865}"/>
                </a:ext>
              </a:extLst>
            </p:cNvPr>
            <p:cNvSpPr txBox="1"/>
            <p:nvPr/>
          </p:nvSpPr>
          <p:spPr>
            <a:xfrm>
              <a:off x="1224047" y="23765783"/>
              <a:ext cx="11713500" cy="5187300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Service Catalog provides a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hybrid cloud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development platform in which to st</a:t>
              </a: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udents and faculty can 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collaborate.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Service Catalog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provides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computer resources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teaching, research and collaborative developmen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 between industry, government and education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Google Shape;101;p1">
              <a:extLst>
                <a:ext uri="{FF2B5EF4-FFF2-40B4-BE49-F238E27FC236}">
                  <a16:creationId xmlns:a16="http://schemas.microsoft.com/office/drawing/2014/main" id="{CB85FA8B-3E0F-225E-8FE2-E0205F81DD8C}"/>
                </a:ext>
              </a:extLst>
            </p:cNvPr>
            <p:cNvSpPr/>
            <p:nvPr/>
          </p:nvSpPr>
          <p:spPr>
            <a:xfrm>
              <a:off x="1902955" y="22916321"/>
              <a:ext cx="10418700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alibri"/>
                <a:buNone/>
              </a:pPr>
              <a:r>
                <a:rPr lang="en-US" sz="48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Social Value</a:t>
              </a:r>
              <a:endParaRPr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89;p1">
            <a:extLst>
              <a:ext uri="{FF2B5EF4-FFF2-40B4-BE49-F238E27FC236}">
                <a16:creationId xmlns:a16="http://schemas.microsoft.com/office/drawing/2014/main" id="{D168A83A-D8BA-DE63-A8E7-4B7E658DD40C}"/>
              </a:ext>
            </a:extLst>
          </p:cNvPr>
          <p:cNvSpPr/>
          <p:nvPr/>
        </p:nvSpPr>
        <p:spPr>
          <a:xfrm>
            <a:off x="16088913" y="8167205"/>
            <a:ext cx="11713374" cy="1220100"/>
          </a:xfrm>
          <a:prstGeom prst="parallelogram">
            <a:avLst>
              <a:gd name="adj" fmla="val 25000"/>
            </a:avLst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Illustrations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18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E451B605-7A80-B99B-B919-9564F215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39" y="9931120"/>
            <a:ext cx="18751222" cy="8736364"/>
          </a:xfrm>
          <a:prstGeom prst="rect">
            <a:avLst/>
          </a:prstGeom>
        </p:spPr>
      </p:pic>
      <p:pic>
        <p:nvPicPr>
          <p:cNvPr id="33" name="Picture 3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C1C5052-6802-E46E-9795-5F97B269E1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47" b="7280"/>
          <a:stretch/>
        </p:blipFill>
        <p:spPr>
          <a:xfrm>
            <a:off x="12657952" y="17901713"/>
            <a:ext cx="18751222" cy="12004765"/>
          </a:xfrm>
          <a:prstGeom prst="rect">
            <a:avLst/>
          </a:prstGeom>
        </p:spPr>
      </p:pic>
      <p:grpSp>
        <p:nvGrpSpPr>
          <p:cNvPr id="20" name="Google Shape;102;p1">
            <a:extLst>
              <a:ext uri="{FF2B5EF4-FFF2-40B4-BE49-F238E27FC236}">
                <a16:creationId xmlns:a16="http://schemas.microsoft.com/office/drawing/2014/main" id="{F3A7AC51-A35C-2F2E-994A-F2327EE8D20C}"/>
              </a:ext>
            </a:extLst>
          </p:cNvPr>
          <p:cNvGrpSpPr/>
          <p:nvPr/>
        </p:nvGrpSpPr>
        <p:grpSpPr>
          <a:xfrm>
            <a:off x="31034163" y="8167205"/>
            <a:ext cx="11691900" cy="11234222"/>
            <a:chOff x="30343280" y="11368750"/>
            <a:chExt cx="11691900" cy="16175986"/>
          </a:xfrm>
        </p:grpSpPr>
        <p:sp>
          <p:nvSpPr>
            <p:cNvPr id="21" name="Google Shape;103;p1">
              <a:extLst>
                <a:ext uri="{FF2B5EF4-FFF2-40B4-BE49-F238E27FC236}">
                  <a16:creationId xmlns:a16="http://schemas.microsoft.com/office/drawing/2014/main" id="{2777F32A-F97D-555F-6351-03FF0DD285EC}"/>
                </a:ext>
              </a:extLst>
            </p:cNvPr>
            <p:cNvSpPr txBox="1"/>
            <p:nvPr/>
          </p:nvSpPr>
          <p:spPr>
            <a:xfrm>
              <a:off x="30343280" y="12451436"/>
              <a:ext cx="11691900" cy="15093300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server types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necessary for the service catalog: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 &amp; Natural Language Processing servers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servers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 servers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 environments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Virtual Reality &amp; Augmented Reality servers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marR="0" lvl="1" indent="-482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○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servers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Identify the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needs to be installed for each server and the hardware configuration needed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a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“golden image”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 each server that users can easily deploy and customize within </a:t>
              </a:r>
              <a:r>
                <a:rPr lang="en-US" sz="40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  <a:endParaRPr sz="4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Arial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Utilize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Ansible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 provisioning of each server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104;p1">
              <a:extLst>
                <a:ext uri="{FF2B5EF4-FFF2-40B4-BE49-F238E27FC236}">
                  <a16:creationId xmlns:a16="http://schemas.microsoft.com/office/drawing/2014/main" id="{9760769C-BFAF-04DB-8E18-559D374BD7EC}"/>
                </a:ext>
              </a:extLst>
            </p:cNvPr>
            <p:cNvSpPr/>
            <p:nvPr/>
          </p:nvSpPr>
          <p:spPr>
            <a:xfrm>
              <a:off x="31258339" y="11368750"/>
              <a:ext cx="9909900" cy="17568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alibri"/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</a:t>
              </a:r>
              <a:endPara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90;p1">
            <a:extLst>
              <a:ext uri="{FF2B5EF4-FFF2-40B4-BE49-F238E27FC236}">
                <a16:creationId xmlns:a16="http://schemas.microsoft.com/office/drawing/2014/main" id="{2C44E765-E2FA-5942-01E2-44B7358B02BF}"/>
              </a:ext>
            </a:extLst>
          </p:cNvPr>
          <p:cNvGrpSpPr/>
          <p:nvPr/>
        </p:nvGrpSpPr>
        <p:grpSpPr>
          <a:xfrm>
            <a:off x="31231561" y="19679474"/>
            <a:ext cx="11691492" cy="5219341"/>
            <a:chOff x="30935045" y="13557806"/>
            <a:chExt cx="11460000" cy="5219341"/>
          </a:xfrm>
        </p:grpSpPr>
        <p:sp>
          <p:nvSpPr>
            <p:cNvPr id="24" name="Google Shape;91;p1">
              <a:extLst>
                <a:ext uri="{FF2B5EF4-FFF2-40B4-BE49-F238E27FC236}">
                  <a16:creationId xmlns:a16="http://schemas.microsoft.com/office/drawing/2014/main" id="{5A02A7FF-FE4B-9062-E412-D395D80C42C1}"/>
                </a:ext>
              </a:extLst>
            </p:cNvPr>
            <p:cNvSpPr txBox="1"/>
            <p:nvPr/>
          </p:nvSpPr>
          <p:spPr>
            <a:xfrm>
              <a:off x="30935045" y="14390247"/>
              <a:ext cx="11460000" cy="4386900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Utilize </a:t>
              </a:r>
              <a:r>
                <a:rPr lang="en-US" sz="40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Amazon Web Services 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</a:t>
              </a: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providing the infrastructure and networking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Utilize 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Ansible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for provisioning an instance of a “golden image” virtual server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lvl="0" indent="-482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Utilize </a:t>
              </a:r>
              <a:r>
                <a:rPr lang="en-US" sz="4000" b="1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Google API</a:t>
              </a: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send credentials for the virtual servers to users</a:t>
              </a:r>
              <a:endParaRPr sz="4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Google Shape;92;p1">
              <a:extLst>
                <a:ext uri="{FF2B5EF4-FFF2-40B4-BE49-F238E27FC236}">
                  <a16:creationId xmlns:a16="http://schemas.microsoft.com/office/drawing/2014/main" id="{8030E0AC-6E89-93A1-8D65-11BA6E121500}"/>
                </a:ext>
              </a:extLst>
            </p:cNvPr>
            <p:cNvSpPr/>
            <p:nvPr/>
          </p:nvSpPr>
          <p:spPr>
            <a:xfrm>
              <a:off x="31923081" y="13557806"/>
              <a:ext cx="9909900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alibri"/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Methodology</a:t>
              </a:r>
              <a:endPara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" name="Google Shape;105;p1">
            <a:extLst>
              <a:ext uri="{FF2B5EF4-FFF2-40B4-BE49-F238E27FC236}">
                <a16:creationId xmlns:a16="http://schemas.microsoft.com/office/drawing/2014/main" id="{3724788C-517E-B329-718D-E2BF1A8B5FB7}"/>
              </a:ext>
            </a:extLst>
          </p:cNvPr>
          <p:cNvGrpSpPr/>
          <p:nvPr/>
        </p:nvGrpSpPr>
        <p:grpSpPr>
          <a:xfrm>
            <a:off x="31231309" y="25073965"/>
            <a:ext cx="11691744" cy="4666815"/>
            <a:chOff x="3146884" y="7236064"/>
            <a:chExt cx="11345700" cy="4666815"/>
          </a:xfrm>
        </p:grpSpPr>
        <p:sp>
          <p:nvSpPr>
            <p:cNvPr id="27" name="Google Shape;106;p1">
              <a:extLst>
                <a:ext uri="{FF2B5EF4-FFF2-40B4-BE49-F238E27FC236}">
                  <a16:creationId xmlns:a16="http://schemas.microsoft.com/office/drawing/2014/main" id="{BBD6CD63-8602-2D58-5882-13339010CA3F}"/>
                </a:ext>
              </a:extLst>
            </p:cNvPr>
            <p:cNvSpPr/>
            <p:nvPr/>
          </p:nvSpPr>
          <p:spPr>
            <a:xfrm>
              <a:off x="3678067" y="7236064"/>
              <a:ext cx="9909900" cy="1220100"/>
            </a:xfrm>
            <a:prstGeom prst="parallelogram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800"/>
                <a:buFont typeface="Calibri"/>
                <a:buNone/>
              </a:pPr>
              <a:r>
                <a:rPr lang="en-US" sz="4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Next Steps</a:t>
              </a:r>
              <a:endPara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7;p1">
              <a:extLst>
                <a:ext uri="{FF2B5EF4-FFF2-40B4-BE49-F238E27FC236}">
                  <a16:creationId xmlns:a16="http://schemas.microsoft.com/office/drawing/2014/main" id="{9FA33BE4-61A4-AECE-A369-F199E15424F0}"/>
                </a:ext>
              </a:extLst>
            </p:cNvPr>
            <p:cNvSpPr txBox="1"/>
            <p:nvPr/>
          </p:nvSpPr>
          <p:spPr>
            <a:xfrm>
              <a:off x="3146884" y="8131879"/>
              <a:ext cx="11345700" cy="3771000"/>
            </a:xfrm>
            <a:prstGeom prst="rect">
              <a:avLst/>
            </a:prstGeom>
            <a:noFill/>
            <a:ln w="762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00" tIns="457200" rIns="457200" bIns="228600" anchor="t" anchorCtr="0">
              <a:spAutoFit/>
            </a:bodyPr>
            <a:lstStyle/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Font typeface="Calibri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 “</a:t>
              </a:r>
              <a:r>
                <a:rPr lang="en-US" sz="4000" b="1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golden images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 into the service catalog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0" marR="0" lvl="0" indent="-4572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000"/>
                <a:buChar char="●"/>
              </a:pP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Integrate the </a:t>
              </a: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nsible </a:t>
              </a:r>
              <a:r>
                <a:rPr lang="en-US" sz="4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playbooks</a:t>
              </a:r>
              <a:r>
                <a:rPr lang="en-US" sz="400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the client dashboard to allow clients to provision their own instances from the service catalog</a:t>
              </a:r>
              <a:endParaRPr sz="400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9" name="Google Shape;108;p1" descr="Red Hat Ansible Automation Platform ...">
            <a:extLst>
              <a:ext uri="{FF2B5EF4-FFF2-40B4-BE49-F238E27FC236}">
                <a16:creationId xmlns:a16="http://schemas.microsoft.com/office/drawing/2014/main" id="{E60F6FAA-7116-8814-3399-45E1D55C1C7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19665"/>
          <a:stretch/>
        </p:blipFill>
        <p:spPr>
          <a:xfrm>
            <a:off x="31034163" y="30072442"/>
            <a:ext cx="4812550" cy="2895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09;p1" descr="Amazon Web Services Review | PCMag">
            <a:extLst>
              <a:ext uri="{FF2B5EF4-FFF2-40B4-BE49-F238E27FC236}">
                <a16:creationId xmlns:a16="http://schemas.microsoft.com/office/drawing/2014/main" id="{5C1A572A-4334-D32A-6D5E-440A7582201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46713" y="29931878"/>
            <a:ext cx="4419375" cy="24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11;p1">
            <a:extLst>
              <a:ext uri="{FF2B5EF4-FFF2-40B4-BE49-F238E27FC236}">
                <a16:creationId xmlns:a16="http://schemas.microsoft.com/office/drawing/2014/main" id="{EA517F72-2FE4-BDC3-D32E-215B09C7001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11628" y="29931878"/>
            <a:ext cx="3021631" cy="28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</TotalTime>
  <Words>301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Akhil Manoj</cp:lastModifiedBy>
  <cp:revision>30</cp:revision>
  <cp:lastPrinted>2020-02-13T13:03:36Z</cp:lastPrinted>
  <dcterms:created xsi:type="dcterms:W3CDTF">2018-02-06T18:12:23Z</dcterms:created>
  <dcterms:modified xsi:type="dcterms:W3CDTF">2025-03-28T22:26:30Z</dcterms:modified>
</cp:coreProperties>
</file>