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631d3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3631d3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fe435f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fe435f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fe435f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fe435f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fe435f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fe435f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fe435f5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fe435f5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fe435f5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fe435f5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3631d3d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3631d3d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fe435f5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fe435f5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e435f5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fe435f5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CS-23-313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/>
              <a:t>Elementary School Computer Science Engagement</a:t>
            </a:r>
            <a:endParaRPr sz="3033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Jared Dawson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Kiersten Kofi AdomFrimpong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Brianna Barrett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Mason Delane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0" y="-9425"/>
            <a:ext cx="91539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40600" y="7772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4" name="Google Shape;134;p22"/>
          <p:cNvGrpSpPr/>
          <p:nvPr/>
        </p:nvGrpSpPr>
        <p:grpSpPr>
          <a:xfrm>
            <a:off x="779419" y="687588"/>
            <a:ext cx="7585163" cy="3920725"/>
            <a:chOff x="608825" y="530325"/>
            <a:chExt cx="7585163" cy="3920725"/>
          </a:xfrm>
        </p:grpSpPr>
        <p:sp>
          <p:nvSpPr>
            <p:cNvPr id="135" name="Google Shape;135;p22"/>
            <p:cNvSpPr txBox="1"/>
            <p:nvPr/>
          </p:nvSpPr>
          <p:spPr>
            <a:xfrm>
              <a:off x="608825" y="1340975"/>
              <a:ext cx="33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Interactive Computer Science </a:t>
              </a:r>
              <a:r>
                <a:rPr b="1" lang="en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Activities</a:t>
              </a:r>
              <a:endParaRPr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36" name="Google Shape;136;p22"/>
            <p:cNvGrpSpPr/>
            <p:nvPr/>
          </p:nvGrpSpPr>
          <p:grpSpPr>
            <a:xfrm>
              <a:off x="703650" y="1845600"/>
              <a:ext cx="2361900" cy="2605450"/>
              <a:chOff x="703650" y="1617000"/>
              <a:chExt cx="2361900" cy="2605450"/>
            </a:xfrm>
          </p:grpSpPr>
          <p:sp>
            <p:nvSpPr>
              <p:cNvPr id="137" name="Google Shape;137;p22"/>
              <p:cNvSpPr/>
              <p:nvPr/>
            </p:nvSpPr>
            <p:spPr>
              <a:xfrm>
                <a:off x="703650" y="161700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</a:t>
                </a:r>
                <a:r>
                  <a:rPr b="1" lang="en" sz="13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</a:t>
                </a: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Lawn Care </a:t>
                </a:r>
                <a:b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</a:b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  Problem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03650" y="2293983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  </a:t>
                </a: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Positive </a:t>
                </a:r>
                <a:b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</a:b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  Negative Zero</a:t>
                </a:r>
                <a:endParaRPr b="1" sz="1200">
                  <a:solidFill>
                    <a:srgbClr val="02132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703650" y="2970967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</a:t>
                </a:r>
                <a:r>
                  <a:rPr b="1" lang="en" sz="13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</a:t>
                </a: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Calculator Program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703650" y="364795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</a:t>
                </a:r>
                <a:r>
                  <a:rPr b="1" lang="en" sz="13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</a:t>
                </a: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Input Output Table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41" name="Google Shape;141;p22"/>
            <p:cNvGrpSpPr/>
            <p:nvPr/>
          </p:nvGrpSpPr>
          <p:grpSpPr>
            <a:xfrm>
              <a:off x="3267869" y="1845600"/>
              <a:ext cx="2361900" cy="2605450"/>
              <a:chOff x="703650" y="1617000"/>
              <a:chExt cx="2361900" cy="2605450"/>
            </a:xfrm>
          </p:grpSpPr>
          <p:sp>
            <p:nvSpPr>
              <p:cNvPr id="142" name="Google Shape;142;p22"/>
              <p:cNvSpPr/>
              <p:nvPr/>
            </p:nvSpPr>
            <p:spPr>
              <a:xfrm>
                <a:off x="703650" y="161700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 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703650" y="2293983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rgbClr val="02132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703650" y="2970967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703650" y="364795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46" name="Google Shape;146;p22"/>
            <p:cNvGrpSpPr/>
            <p:nvPr/>
          </p:nvGrpSpPr>
          <p:grpSpPr>
            <a:xfrm>
              <a:off x="5832088" y="1845600"/>
              <a:ext cx="2361900" cy="2605450"/>
              <a:chOff x="703650" y="1617000"/>
              <a:chExt cx="2361900" cy="2605450"/>
            </a:xfrm>
          </p:grpSpPr>
          <p:sp>
            <p:nvSpPr>
              <p:cNvPr id="147" name="Google Shape;147;p22"/>
              <p:cNvSpPr/>
              <p:nvPr/>
            </p:nvSpPr>
            <p:spPr>
              <a:xfrm>
                <a:off x="703650" y="161700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 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703650" y="2293983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rgbClr val="02132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703650" y="2970967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703650" y="364795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pic>
          <p:nvPicPr>
            <p:cNvPr id="151" name="Google Shape;151;p22"/>
            <p:cNvPicPr preferRelativeResize="0"/>
            <p:nvPr/>
          </p:nvPicPr>
          <p:blipFill rotWithShape="1">
            <a:blip r:embed="rId3">
              <a:alphaModFix/>
            </a:blip>
            <a:srcRect b="53250" l="8402" r="50407" t="7490"/>
            <a:stretch/>
          </p:blipFill>
          <p:spPr>
            <a:xfrm>
              <a:off x="779925" y="1845600"/>
              <a:ext cx="602756" cy="57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2"/>
            <p:cNvPicPr preferRelativeResize="0"/>
            <p:nvPr/>
          </p:nvPicPr>
          <p:blipFill rotWithShape="1">
            <a:blip r:embed="rId3">
              <a:alphaModFix/>
            </a:blip>
            <a:srcRect b="6903" l="14200" r="57471" t="56801"/>
            <a:stretch/>
          </p:blipFill>
          <p:spPr>
            <a:xfrm>
              <a:off x="843275" y="3247670"/>
              <a:ext cx="376125" cy="481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2"/>
            <p:cNvPicPr preferRelativeResize="0"/>
            <p:nvPr/>
          </p:nvPicPr>
          <p:blipFill rotWithShape="1">
            <a:blip r:embed="rId3">
              <a:alphaModFix/>
            </a:blip>
            <a:srcRect b="51184" l="57970" r="8992" t="10232"/>
            <a:stretch/>
          </p:blipFill>
          <p:spPr>
            <a:xfrm>
              <a:off x="843275" y="2580713"/>
              <a:ext cx="376125" cy="4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2"/>
            <p:cNvPicPr preferRelativeResize="0"/>
            <p:nvPr/>
          </p:nvPicPr>
          <p:blipFill rotWithShape="1">
            <a:blip r:embed="rId3">
              <a:alphaModFix/>
            </a:blip>
            <a:srcRect b="6032" l="49702" r="7805" t="56638"/>
            <a:stretch/>
          </p:blipFill>
          <p:spPr>
            <a:xfrm>
              <a:off x="781313" y="3957250"/>
              <a:ext cx="500044" cy="43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2"/>
            <p:cNvSpPr txBox="1"/>
            <p:nvPr/>
          </p:nvSpPr>
          <p:spPr>
            <a:xfrm>
              <a:off x="608825" y="530325"/>
              <a:ext cx="33543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Welcome</a:t>
              </a:r>
              <a:endParaRPr b="1"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703650" y="1251250"/>
              <a:ext cx="2997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22"/>
          <p:cNvSpPr/>
          <p:nvPr/>
        </p:nvSpPr>
        <p:spPr>
          <a:xfrm>
            <a:off x="229050" y="211675"/>
            <a:ext cx="146400" cy="1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Objective/Problem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2167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Objective : </a:t>
            </a:r>
            <a:r>
              <a:rPr lang="en" sz="6173"/>
              <a:t>Build a website that stores engaging </a:t>
            </a:r>
            <a:r>
              <a:rPr lang="en" sz="6173"/>
              <a:t>activities</a:t>
            </a:r>
            <a:r>
              <a:rPr lang="en" sz="6173"/>
              <a:t> in the domain of Computer Science in which teachers can easily access to teach there classes’ lessons following SOL with limited </a:t>
            </a:r>
            <a:r>
              <a:rPr lang="en" sz="6173"/>
              <a:t>knowledge</a:t>
            </a:r>
            <a:r>
              <a:rPr lang="en" sz="6173"/>
              <a:t> on the subject matter itself.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Student Ages :</a:t>
            </a:r>
            <a:r>
              <a:rPr lang="en" sz="6173"/>
              <a:t> Elementary and Middle School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What is SOL:</a:t>
            </a:r>
            <a:r>
              <a:rPr lang="en" sz="6173"/>
              <a:t> </a:t>
            </a:r>
            <a:r>
              <a:rPr lang="en" sz="6173"/>
              <a:t>Standards of Learning (SOL) assessments are the main part of the Virginia            Assessment Program for grades 3-12. SOL tests are used to fulfill: Federal requirements for annual testing in reading, mathematics, and science. State requirements for testing in writing and social studies.  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Why : </a:t>
            </a:r>
            <a:r>
              <a:rPr lang="en" sz="6173"/>
              <a:t>Alleviate the fear that most teacher feel when faced with Computer Science topics. Make computer science teachable in early education instead of only present in higher grade levels.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(First Semester)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Finalize Website utilizing HTML, CSS that will store lessons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Organize Research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Established system inside drive to store research utilizing excel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</a:t>
            </a:r>
            <a:r>
              <a:rPr lang="en"/>
              <a:t>Storyboard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Documentation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worksheets for kids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direction for teacher following SOL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actual exercises themselves and have step by step direction for teachers who will be teaching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Phase 2 (Second Semester)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 to schools around Richmond and implement exercises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Process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079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Go into google excel sheet and fill out the activity currently researching</a:t>
            </a:r>
            <a:endParaRPr sz="5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a lesson plan document </a:t>
            </a:r>
            <a:r>
              <a:rPr lang="en" sz="5500"/>
              <a:t>following</a:t>
            </a:r>
            <a:r>
              <a:rPr lang="en" sz="5500"/>
              <a:t> the SOL 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a worksheet for students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a answer key for teacher with links for completed </a:t>
            </a:r>
            <a:r>
              <a:rPr lang="en" sz="5500"/>
              <a:t>activity</a:t>
            </a:r>
            <a:r>
              <a:rPr lang="en" sz="5500"/>
              <a:t> itself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step by step non technical instructions for teacher to follow to teach the lesson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Once proper documents are created that are necessary for each lesson change status in sheets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75" y="1588075"/>
            <a:ext cx="379830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00" y="1499543"/>
            <a:ext cx="1380275" cy="3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Plans / Worksheets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tab in the website will have pairings of lesson plans and worksheets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 plans are used as an introduction to each topic and identify key learning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key learning points correspond to the Virginia SOL’s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Teachers will give the lesson plan then provide worksheets/activities to the students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00" y="3374750"/>
            <a:ext cx="3562374" cy="1194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776" y="3176650"/>
            <a:ext cx="3256975" cy="139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Process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69250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an activity is created it goes through a series of revisions before being added to the website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people with no technical </a:t>
            </a:r>
            <a:r>
              <a:rPr lang="en"/>
              <a:t>background</a:t>
            </a:r>
            <a:r>
              <a:rPr lang="en"/>
              <a:t> complete activities to ensure 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members complete activities and provide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Edits are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all revisions are completed it is added to the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Web Development </a:t>
            </a:r>
            <a:endParaRPr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657550" y="1927300"/>
            <a:ext cx="7827938" cy="1816875"/>
            <a:chOff x="464100" y="2142900"/>
            <a:chExt cx="7827938" cy="1816875"/>
          </a:xfrm>
        </p:grpSpPr>
        <p:pic>
          <p:nvPicPr>
            <p:cNvPr id="101" name="Google Shape;101;p19"/>
            <p:cNvPicPr preferRelativeResize="0"/>
            <p:nvPr/>
          </p:nvPicPr>
          <p:blipFill rotWithShape="1">
            <a:blip r:embed="rId3">
              <a:alphaModFix/>
            </a:blip>
            <a:srcRect b="13233" l="26481" r="24269" t="14922"/>
            <a:stretch/>
          </p:blipFill>
          <p:spPr>
            <a:xfrm>
              <a:off x="2397738" y="2202275"/>
              <a:ext cx="760500" cy="738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2" name="Google Shape;10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7863" y="2225965"/>
              <a:ext cx="959475" cy="691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9"/>
            <p:cNvSpPr txBox="1"/>
            <p:nvPr/>
          </p:nvSpPr>
          <p:spPr>
            <a:xfrm>
              <a:off x="464100" y="3097875"/>
              <a:ext cx="15042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Content Writing </a:t>
              </a:r>
              <a:br>
                <a:rPr lang="en" sz="1100"/>
              </a:br>
              <a:r>
                <a:rPr lang="en" sz="1100"/>
                <a:t>&amp; Assembly </a:t>
              </a:r>
              <a:endParaRPr sz="1100"/>
            </a:p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Design &amp; Code</a:t>
              </a:r>
              <a:endParaRPr sz="1100"/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5821463" y="3000600"/>
              <a:ext cx="61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Deploy</a:t>
              </a:r>
              <a:endParaRPr sz="1000"/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7580600" y="2951975"/>
              <a:ext cx="662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La</a:t>
              </a:r>
              <a:r>
                <a:rPr lang="en" sz="1100"/>
                <a:t>unch </a:t>
              </a:r>
              <a:endParaRPr sz="1100"/>
            </a:p>
          </p:txBody>
        </p:sp>
        <p:pic>
          <p:nvPicPr>
            <p:cNvPr id="106" name="Google Shape;106;p19"/>
            <p:cNvPicPr preferRelativeResize="0"/>
            <p:nvPr/>
          </p:nvPicPr>
          <p:blipFill rotWithShape="1">
            <a:blip r:embed="rId5">
              <a:alphaModFix/>
            </a:blip>
            <a:srcRect b="0" l="18085" r="18985" t="0"/>
            <a:stretch/>
          </p:blipFill>
          <p:spPr>
            <a:xfrm>
              <a:off x="3888788" y="2142900"/>
              <a:ext cx="959473" cy="857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1950" y="2191500"/>
              <a:ext cx="760474" cy="76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9"/>
            <p:cNvPicPr preferRelativeResize="0"/>
            <p:nvPr/>
          </p:nvPicPr>
          <p:blipFill rotWithShape="1">
            <a:blip r:embed="rId3">
              <a:alphaModFix/>
            </a:blip>
            <a:srcRect b="13233" l="26481" r="24269" t="14922"/>
            <a:stretch/>
          </p:blipFill>
          <p:spPr>
            <a:xfrm>
              <a:off x="7531538" y="2202438"/>
              <a:ext cx="760500" cy="738900"/>
            </a:xfrm>
            <a:prstGeom prst="ellipse">
              <a:avLst/>
            </a:prstGeom>
            <a:noFill/>
            <a:ln>
              <a:noFill/>
            </a:ln>
          </p:spPr>
        </p:pic>
        <p:cxnSp>
          <p:nvCxnSpPr>
            <p:cNvPr id="109" name="Google Shape;109;p19"/>
            <p:cNvCxnSpPr/>
            <p:nvPr/>
          </p:nvCxnSpPr>
          <p:spPr>
            <a:xfrm>
              <a:off x="1698938" y="2566225"/>
              <a:ext cx="6123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9"/>
            <p:cNvCxnSpPr/>
            <p:nvPr/>
          </p:nvCxnSpPr>
          <p:spPr>
            <a:xfrm flipH="1" rot="10800000">
              <a:off x="3213125" y="2568275"/>
              <a:ext cx="696900" cy="6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9"/>
            <p:cNvCxnSpPr/>
            <p:nvPr/>
          </p:nvCxnSpPr>
          <p:spPr>
            <a:xfrm flipH="1" rot="10800000">
              <a:off x="4773425" y="2568275"/>
              <a:ext cx="696900" cy="6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9"/>
            <p:cNvCxnSpPr/>
            <p:nvPr/>
          </p:nvCxnSpPr>
          <p:spPr>
            <a:xfrm flipH="1" rot="10800000">
              <a:off x="6721000" y="2568450"/>
              <a:ext cx="696900" cy="6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9"/>
            <p:cNvSpPr txBox="1"/>
            <p:nvPr/>
          </p:nvSpPr>
          <p:spPr>
            <a:xfrm>
              <a:off x="2525250" y="2951975"/>
              <a:ext cx="50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Test</a:t>
              </a:r>
              <a:endParaRPr sz="1100"/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3616425" y="3097875"/>
              <a:ext cx="1504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Sharing Documentation &amp; Accessibility </a:t>
              </a:r>
              <a:endParaRPr sz="1100"/>
            </a:p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Maintenance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4" y="260250"/>
            <a:ext cx="7338375" cy="44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902825" y="1075175"/>
            <a:ext cx="330900" cy="3363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924250" y="4564600"/>
            <a:ext cx="515700" cy="1653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19" y="1093925"/>
            <a:ext cx="6947163" cy="35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Iteration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