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B577"/>
    <a:srgbClr val="77C1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D50B9E-1910-48CD-8577-693A759FAE9E}" v="87" dt="2024-11-14T20:34:41.866"/>
    <p1510:client id="{50D0F716-D132-4A5C-AC66-91AEBE3E3289}" v="15" dt="2024-11-14T20:31:14.725"/>
    <p1510:client id="{64E94D6E-4AB7-4CE9-86DC-832CCCF6C654}" v="67" dt="2024-11-14T21:22:28.630"/>
    <p1510:client id="{7A9F7498-0404-4919-80E3-685D9770B27F}" v="2156" dt="2024-11-14T21:27:49.548"/>
    <p1510:client id="{912F7678-4A89-4AB7-A100-6216158905BC}" v="177" dt="2024-11-14T19:08:32.176"/>
    <p1510:client id="{94CC1C13-1234-41E3-8123-53CA5281212C}" v="851" dt="2024-11-14T21:20:40.798"/>
    <p1510:client id="{963F0747-34CD-4281-91A5-8674D2FCF097}" v="96" dt="2024-11-14T20:22:54.2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 d="100"/>
          <a:sy n="16" d="100"/>
        </p:scale>
        <p:origin x="1637" y="9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7091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743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0625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descr="A yellow rectangular object with black background&#10;&#10;Description automatically generated">
            <a:extLst>
              <a:ext uri="{FF2B5EF4-FFF2-40B4-BE49-F238E27FC236}">
                <a16:creationId xmlns:a16="http://schemas.microsoft.com/office/drawing/2014/main" id="{40E9780F-F612-3649-A833-6515E5B5B0FF}"/>
              </a:ext>
            </a:extLst>
          </p:cNvPr>
          <p:cNvPicPr>
            <a:picLocks noChangeAspect="1"/>
          </p:cNvPicPr>
          <p:nvPr userDrawn="1"/>
        </p:nvPicPr>
        <p:blipFill>
          <a:blip r:embed="rId2"/>
          <a:stretch>
            <a:fillRect/>
          </a:stretch>
        </p:blipFill>
        <p:spPr>
          <a:xfrm>
            <a:off x="2184401" y="29499339"/>
            <a:ext cx="15298498" cy="1876010"/>
          </a:xfrm>
          <a:prstGeom prst="rect">
            <a:avLst/>
          </a:prstGeom>
        </p:spPr>
      </p:pic>
      <p:pic>
        <p:nvPicPr>
          <p:cNvPr id="4" name="Picture 3">
            <a:extLst>
              <a:ext uri="{FF2B5EF4-FFF2-40B4-BE49-F238E27FC236}">
                <a16:creationId xmlns:a16="http://schemas.microsoft.com/office/drawing/2014/main" id="{3F16FE16-DFAD-4351-85E3-26E8B92A8D3D}"/>
              </a:ext>
            </a:extLst>
          </p:cNvPr>
          <p:cNvPicPr>
            <a:picLocks noChangeAspect="1"/>
          </p:cNvPicPr>
          <p:nvPr userDrawn="1"/>
        </p:nvPicPr>
        <p:blipFill>
          <a:blip r:embed="rId3"/>
          <a:stretch>
            <a:fillRect/>
          </a:stretch>
        </p:blipFill>
        <p:spPr>
          <a:xfrm>
            <a:off x="0" y="0"/>
            <a:ext cx="43891200" cy="2743200"/>
          </a:xfrm>
          <a:prstGeom prst="rect">
            <a:avLst/>
          </a:prstGeom>
        </p:spPr>
      </p:pic>
    </p:spTree>
    <p:extLst>
      <p:ext uri="{BB962C8B-B14F-4D97-AF65-F5344CB8AC3E}">
        <p14:creationId xmlns:p14="http://schemas.microsoft.com/office/powerpoint/2010/main" val="74000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705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4425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0600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8713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4205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654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727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252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11/14/2024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7039687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E749D3-026C-48C5-BB40-7BC647348A5A}"/>
              </a:ext>
            </a:extLst>
          </p:cNvPr>
          <p:cNvSpPr txBox="1"/>
          <p:nvPr/>
        </p:nvSpPr>
        <p:spPr>
          <a:xfrm>
            <a:off x="37966022" y="830849"/>
            <a:ext cx="4963886" cy="1323439"/>
          </a:xfrm>
          <a:prstGeom prst="rect">
            <a:avLst/>
          </a:prstGeom>
          <a:noFill/>
        </p:spPr>
        <p:txBody>
          <a:bodyPr wrap="square">
            <a:spAutoFit/>
          </a:bodyPr>
          <a:lstStyle/>
          <a:p>
            <a:r>
              <a:rPr lang="en-US" sz="8000" b="0" i="0">
                <a:solidFill>
                  <a:srgbClr val="77C159"/>
                </a:solidFill>
                <a:effectLst/>
                <a:latin typeface="Arial" panose="020B0604020202020204" pitchFamily="34" charset="0"/>
              </a:rPr>
              <a:t>25-302</a:t>
            </a:r>
            <a:endParaRPr lang="en-US" sz="8000">
              <a:solidFill>
                <a:srgbClr val="77C159"/>
              </a:solidFill>
            </a:endParaRPr>
          </a:p>
        </p:txBody>
      </p:sp>
      <p:sp>
        <p:nvSpPr>
          <p:cNvPr id="3" name="Google Shape;24;g11a88963fa4_0_0">
            <a:extLst>
              <a:ext uri="{FF2B5EF4-FFF2-40B4-BE49-F238E27FC236}">
                <a16:creationId xmlns:a16="http://schemas.microsoft.com/office/drawing/2014/main" id="{0897E437-D8B2-49E9-A742-5FF909F2BCF3}"/>
              </a:ext>
            </a:extLst>
          </p:cNvPr>
          <p:cNvSpPr txBox="1"/>
          <p:nvPr/>
        </p:nvSpPr>
        <p:spPr>
          <a:xfrm>
            <a:off x="348343" y="3235235"/>
            <a:ext cx="43107427" cy="3078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000"/>
              <a:buFont typeface="Arial"/>
              <a:buNone/>
            </a:pPr>
            <a:r>
              <a:rPr lang="en-US" sz="11000" b="1">
                <a:solidFill>
                  <a:schemeClr val="dk1"/>
                </a:solidFill>
                <a:latin typeface="Arial"/>
                <a:ea typeface="Arial"/>
                <a:cs typeface="Arial"/>
                <a:sym typeface="Arial"/>
              </a:rPr>
              <a:t>M</a:t>
            </a:r>
            <a:r>
              <a:rPr lang="en-US" sz="11000" b="1" i="0" u="none" strike="noStrike" cap="none">
                <a:solidFill>
                  <a:schemeClr val="dk1"/>
                </a:solidFill>
                <a:latin typeface="Arial"/>
                <a:ea typeface="Arial"/>
                <a:cs typeface="Arial"/>
                <a:sym typeface="Arial"/>
              </a:rPr>
              <a:t>obile Health and Wellness Program - Patient Portal</a:t>
            </a:r>
            <a:endParaRPr sz="24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3C3C3B"/>
                </a:solidFill>
                <a:latin typeface="Arial"/>
                <a:ea typeface="Arial"/>
                <a:cs typeface="Arial"/>
                <a:sym typeface="Arial"/>
              </a:rPr>
              <a:t>Team members: 	</a:t>
            </a:r>
            <a:r>
              <a:rPr lang="en-US" sz="3600" b="0" i="0" u="none" strike="noStrike" cap="none">
                <a:solidFill>
                  <a:srgbClr val="3C3C3B"/>
                </a:solidFill>
                <a:latin typeface="Arial"/>
                <a:ea typeface="Arial"/>
                <a:cs typeface="Arial"/>
                <a:sym typeface="Arial"/>
              </a:rPr>
              <a:t>Prakash Chatlani, Rachel Farzan, Isaiah Hill, Angela Tran  |  </a:t>
            </a:r>
            <a:r>
              <a:rPr lang="en-US" sz="3600" b="1" i="0" u="none" strike="noStrike" cap="none">
                <a:solidFill>
                  <a:srgbClr val="3C3C3B"/>
                </a:solidFill>
                <a:latin typeface="Arial"/>
                <a:ea typeface="Arial"/>
                <a:cs typeface="Arial"/>
                <a:sym typeface="Arial"/>
              </a:rPr>
              <a:t>Faculty </a:t>
            </a:r>
            <a:r>
              <a:rPr lang="en-US" sz="3600" b="1">
                <a:solidFill>
                  <a:srgbClr val="3C3C3B"/>
                </a:solidFill>
                <a:latin typeface="Arial"/>
                <a:ea typeface="Arial"/>
                <a:cs typeface="Arial"/>
                <a:sym typeface="Arial"/>
              </a:rPr>
              <a:t>advisor</a:t>
            </a:r>
            <a:r>
              <a:rPr lang="en-US" sz="3600" b="1" i="0" u="none" strike="noStrike" cap="none">
                <a:solidFill>
                  <a:srgbClr val="3C3C3B"/>
                </a:solidFill>
                <a:latin typeface="Arial"/>
                <a:ea typeface="Arial"/>
                <a:cs typeface="Arial"/>
                <a:sym typeface="Arial"/>
              </a:rPr>
              <a:t>: </a:t>
            </a:r>
            <a:r>
              <a:rPr lang="en-US" sz="3600">
                <a:solidFill>
                  <a:srgbClr val="3C3C3B"/>
                </a:solidFill>
                <a:latin typeface="Arial"/>
                <a:ea typeface="Arial"/>
                <a:cs typeface="Arial"/>
                <a:sym typeface="Arial"/>
              </a:rPr>
              <a:t>John Leonard</a:t>
            </a:r>
            <a:r>
              <a:rPr lang="en-US" sz="3600" b="0" i="0" u="none" strike="noStrike" cap="none">
                <a:solidFill>
                  <a:srgbClr val="3C3C3B"/>
                </a:solidFill>
                <a:latin typeface="Arial"/>
                <a:ea typeface="Arial"/>
                <a:cs typeface="Arial"/>
                <a:sym typeface="Arial"/>
              </a:rPr>
              <a:t> |  </a:t>
            </a:r>
            <a:r>
              <a:rPr lang="en-US" sz="3600" b="1" i="0" u="none" strike="noStrike" cap="none">
                <a:solidFill>
                  <a:srgbClr val="3C3C3B"/>
                </a:solidFill>
                <a:latin typeface="Arial"/>
                <a:ea typeface="Arial"/>
                <a:cs typeface="Arial"/>
                <a:sym typeface="Arial"/>
              </a:rPr>
              <a:t>Sponsor: </a:t>
            </a:r>
            <a:r>
              <a:rPr lang="en-US" sz="3600">
                <a:solidFill>
                  <a:srgbClr val="3C3C3B"/>
                </a:solidFill>
                <a:latin typeface="Arial"/>
                <a:ea typeface="Arial"/>
                <a:cs typeface="Arial"/>
                <a:sym typeface="Arial"/>
              </a:rPr>
              <a:t>Jered Wendte</a:t>
            </a:r>
            <a:endParaRPr sz="3600" i="0" u="none" strike="noStrike" cap="none">
              <a:solidFill>
                <a:srgbClr val="3C3C3B"/>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 </a:t>
            </a:r>
            <a:r>
              <a:rPr lang="en-US" sz="4800" b="1" i="0" u="none" strike="noStrike" cap="none">
                <a:solidFill>
                  <a:schemeClr val="dk1"/>
                </a:solidFill>
                <a:latin typeface="Arial"/>
                <a:ea typeface="Arial"/>
                <a:cs typeface="Arial"/>
                <a:sym typeface="Arial"/>
              </a:rPr>
              <a:t> </a:t>
            </a:r>
            <a:endParaRPr sz="4800" b="1" i="0" u="none" strike="noStrike" cap="none">
              <a:solidFill>
                <a:schemeClr val="dk1"/>
              </a:solidFill>
              <a:latin typeface="Arial"/>
              <a:ea typeface="Arial"/>
              <a:cs typeface="Arial"/>
              <a:sym typeface="Arial"/>
            </a:endParaRPr>
          </a:p>
        </p:txBody>
      </p:sp>
      <p:sp>
        <p:nvSpPr>
          <p:cNvPr id="8" name="AutoShape 4" descr="React Native Vector Logo - Download Free SVG Icon | Worldvectorlogo">
            <a:extLst>
              <a:ext uri="{FF2B5EF4-FFF2-40B4-BE49-F238E27FC236}">
                <a16:creationId xmlns:a16="http://schemas.microsoft.com/office/drawing/2014/main" id="{A4AA8AA6-8F4C-F859-91AE-6A518025D1AB}"/>
              </a:ext>
            </a:extLst>
          </p:cNvPr>
          <p:cNvSpPr>
            <a:spLocks noChangeAspect="1" noChangeArrowheads="1"/>
          </p:cNvSpPr>
          <p:nvPr/>
        </p:nvSpPr>
        <p:spPr bwMode="auto">
          <a:xfrm>
            <a:off x="21793200" y="16306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sdk react native&quot; Icon - Download for free – Iconduck">
            <a:extLst>
              <a:ext uri="{FF2B5EF4-FFF2-40B4-BE49-F238E27FC236}">
                <a16:creationId xmlns:a16="http://schemas.microsoft.com/office/drawing/2014/main" id="{34D6C0C2-14C6-1111-B3E9-35FBA9CC34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70586" y="30483076"/>
            <a:ext cx="1676513" cy="16044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ree High-Quality Expo Logo for Creative Design">
            <a:extLst>
              <a:ext uri="{FF2B5EF4-FFF2-40B4-BE49-F238E27FC236}">
                <a16:creationId xmlns:a16="http://schemas.microsoft.com/office/drawing/2014/main" id="{6A002BA1-C59F-690E-C36D-D8B9493A91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77032" y="30483076"/>
            <a:ext cx="3414978" cy="12157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49FF4CD-8AC7-15A8-DD52-3DB44DE193D1}"/>
              </a:ext>
            </a:extLst>
          </p:cNvPr>
          <p:cNvSpPr txBox="1"/>
          <p:nvPr/>
        </p:nvSpPr>
        <p:spPr>
          <a:xfrm>
            <a:off x="529216" y="6403873"/>
            <a:ext cx="9582778" cy="830997"/>
          </a:xfrm>
          <a:prstGeom prst="rect">
            <a:avLst/>
          </a:prstGeom>
          <a:solidFill>
            <a:schemeClr val="accent6"/>
          </a:solidFill>
        </p:spPr>
        <p:txBody>
          <a:bodyPr wrap="square" rtlCol="0">
            <a:spAutoFit/>
          </a:bodyPr>
          <a:lstStyle/>
          <a:p>
            <a:r>
              <a:rPr lang="en-US" sz="4800" b="1">
                <a:latin typeface="Arial" panose="020B0604020202020204" pitchFamily="34" charset="0"/>
                <a:cs typeface="Arial" panose="020B0604020202020204" pitchFamily="34" charset="0"/>
              </a:rPr>
              <a:t>Problem</a:t>
            </a:r>
          </a:p>
        </p:txBody>
      </p:sp>
      <p:sp>
        <p:nvSpPr>
          <p:cNvPr id="12" name="TextBox 11">
            <a:extLst>
              <a:ext uri="{FF2B5EF4-FFF2-40B4-BE49-F238E27FC236}">
                <a16:creationId xmlns:a16="http://schemas.microsoft.com/office/drawing/2014/main" id="{381911AA-EC7C-E9DA-3C1B-9549DA5AC8AE}"/>
              </a:ext>
            </a:extLst>
          </p:cNvPr>
          <p:cNvSpPr txBox="1"/>
          <p:nvPr/>
        </p:nvSpPr>
        <p:spPr>
          <a:xfrm>
            <a:off x="435431" y="7440311"/>
            <a:ext cx="9673388" cy="12834283"/>
          </a:xfrm>
          <a:prstGeom prst="rect">
            <a:avLst/>
          </a:prstGeom>
          <a:noFill/>
        </p:spPr>
        <p:txBody>
          <a:bodyPr wrap="square" lIns="91440" tIns="45720" rIns="91440" bIns="45720" rtlCol="0" anchor="t">
            <a:spAutoFit/>
          </a:bodyPr>
          <a:lstStyle/>
          <a:p>
            <a:r>
              <a:rPr lang="en-US" sz="3600">
                <a:latin typeface="Arial"/>
                <a:ea typeface="+mn-lt"/>
                <a:cs typeface="+mn-lt"/>
              </a:rPr>
              <a:t>The Mobile Health and Wellness Program (MHWP) run by VCU’s School of Nursing sets up wellness clinics in nine Richmond community spots, providing health check-ups, monitoring, and coaching. Right now, a big issue is that patients don’t have a simple way to look back at their past visits or get ready for upcoming ones. While both patients and clinicians fill out surveys during appointments, there’s no easy way for patients to review that information.</a:t>
            </a:r>
          </a:p>
          <a:p>
            <a:endParaRPr lang="en-US" sz="3600">
              <a:latin typeface="Arial"/>
              <a:cs typeface="Arial"/>
            </a:endParaRPr>
          </a:p>
          <a:p>
            <a:pPr marL="571500" indent="-571500">
              <a:buFont typeface="Arial"/>
              <a:buChar char="•"/>
            </a:pPr>
            <a:r>
              <a:rPr lang="en-US" sz="3600" b="1">
                <a:latin typeface="Arial"/>
                <a:ea typeface="+mn-lt"/>
                <a:cs typeface="+mn-lt"/>
              </a:rPr>
              <a:t>Program Overview: </a:t>
            </a:r>
            <a:r>
              <a:rPr lang="en-US" sz="3600">
                <a:latin typeface="Arial"/>
                <a:ea typeface="+mn-lt"/>
                <a:cs typeface="+mn-lt"/>
              </a:rPr>
              <a:t>MHWP offers wellness clinics in nine community locations across Richmond.</a:t>
            </a:r>
            <a:endParaRPr lang="en-US" sz="3600">
              <a:latin typeface="Arial"/>
              <a:cs typeface="Arial"/>
            </a:endParaRPr>
          </a:p>
          <a:p>
            <a:pPr marL="571500" indent="-571500">
              <a:buFont typeface="Arial"/>
              <a:buChar char="•"/>
            </a:pPr>
            <a:r>
              <a:rPr lang="en-US" sz="3600" b="1">
                <a:latin typeface="Arial"/>
                <a:ea typeface="+mn-lt"/>
                <a:cs typeface="+mn-lt"/>
              </a:rPr>
              <a:t>Services Provided:</a:t>
            </a:r>
            <a:r>
              <a:rPr lang="en-US" sz="3600">
                <a:latin typeface="Arial"/>
                <a:ea typeface="+mn-lt"/>
                <a:cs typeface="+mn-lt"/>
              </a:rPr>
              <a:t> Health assessments, monitoring, and coaching.</a:t>
            </a:r>
            <a:endParaRPr lang="en-US" sz="3600">
              <a:latin typeface="Arial"/>
              <a:cs typeface="Arial"/>
            </a:endParaRPr>
          </a:p>
          <a:p>
            <a:pPr marL="571500" indent="-571500">
              <a:buFont typeface="Arial"/>
              <a:buChar char="•"/>
            </a:pPr>
            <a:r>
              <a:rPr lang="en-US" sz="3600" b="1">
                <a:latin typeface="Arial"/>
                <a:ea typeface="+mn-lt"/>
                <a:cs typeface="+mn-lt"/>
              </a:rPr>
              <a:t>Current Gap:</a:t>
            </a:r>
            <a:r>
              <a:rPr lang="en-US" sz="3600">
                <a:latin typeface="Arial"/>
                <a:ea typeface="+mn-lt"/>
                <a:cs typeface="+mn-lt"/>
              </a:rPr>
              <a:t> Lack of a user-friendly way for patients to view past visits and prepare for future ones.</a:t>
            </a:r>
            <a:endParaRPr lang="en-US" sz="3600">
              <a:latin typeface="Arial"/>
              <a:cs typeface="Arial"/>
            </a:endParaRPr>
          </a:p>
          <a:p>
            <a:pPr marL="571500" indent="-571500">
              <a:buFont typeface="Arial"/>
              <a:buChar char="•"/>
            </a:pPr>
            <a:r>
              <a:rPr lang="en-US" sz="3600" b="1">
                <a:latin typeface="Arial"/>
                <a:ea typeface="+mn-lt"/>
                <a:cs typeface="+mn-lt"/>
              </a:rPr>
              <a:t>Data Usage:</a:t>
            </a:r>
            <a:r>
              <a:rPr lang="en-US" sz="3600">
                <a:latin typeface="Arial"/>
                <a:ea typeface="+mn-lt"/>
                <a:cs typeface="+mn-lt"/>
              </a:rPr>
              <a:t> Patients and clinicians complete surveys during appointments, but there's no accessible summary for patients.</a:t>
            </a:r>
          </a:p>
        </p:txBody>
      </p:sp>
      <p:sp>
        <p:nvSpPr>
          <p:cNvPr id="13" name="TextBox 12">
            <a:extLst>
              <a:ext uri="{FF2B5EF4-FFF2-40B4-BE49-F238E27FC236}">
                <a16:creationId xmlns:a16="http://schemas.microsoft.com/office/drawing/2014/main" id="{E72CAFA8-AA30-128B-58BD-B4992B5DBA80}"/>
              </a:ext>
            </a:extLst>
          </p:cNvPr>
          <p:cNvSpPr txBox="1"/>
          <p:nvPr/>
        </p:nvSpPr>
        <p:spPr>
          <a:xfrm>
            <a:off x="12540342" y="6369990"/>
            <a:ext cx="16678503" cy="830997"/>
          </a:xfrm>
          <a:prstGeom prst="rect">
            <a:avLst/>
          </a:prstGeom>
          <a:solidFill>
            <a:schemeClr val="accent6"/>
          </a:solidFill>
        </p:spPr>
        <p:txBody>
          <a:bodyPr wrap="square" lIns="91440" tIns="45720" rIns="91440" bIns="45720" rtlCol="0" anchor="t">
            <a:spAutoFit/>
          </a:bodyPr>
          <a:lstStyle>
            <a:defPPr>
              <a:defRPr lang="en-US"/>
            </a:defPPr>
            <a:lvl1pPr>
              <a:defRPr sz="4800" b="1">
                <a:latin typeface="Arial" panose="020B0604020202020204" pitchFamily="34" charset="0"/>
                <a:cs typeface="Arial" panose="020B0604020202020204" pitchFamily="34" charset="0"/>
              </a:defRPr>
            </a:lvl1pPr>
          </a:lstStyle>
          <a:p>
            <a:r>
              <a:rPr lang="en-US">
                <a:latin typeface="Arial"/>
                <a:cs typeface="Arial"/>
              </a:rPr>
              <a:t>Figma Prototypes</a:t>
            </a:r>
            <a:endParaRPr lang="en-US"/>
          </a:p>
        </p:txBody>
      </p:sp>
      <p:sp>
        <p:nvSpPr>
          <p:cNvPr id="14" name="TextBox 13">
            <a:extLst>
              <a:ext uri="{FF2B5EF4-FFF2-40B4-BE49-F238E27FC236}">
                <a16:creationId xmlns:a16="http://schemas.microsoft.com/office/drawing/2014/main" id="{40D574D6-31DA-C9EF-3F20-06E450FF27C0}"/>
              </a:ext>
            </a:extLst>
          </p:cNvPr>
          <p:cNvSpPr txBox="1"/>
          <p:nvPr/>
        </p:nvSpPr>
        <p:spPr>
          <a:xfrm>
            <a:off x="31461391" y="6371892"/>
            <a:ext cx="11494194" cy="831716"/>
          </a:xfrm>
          <a:prstGeom prst="rect">
            <a:avLst/>
          </a:prstGeom>
          <a:solidFill>
            <a:schemeClr val="accent6"/>
          </a:solidFill>
        </p:spPr>
        <p:txBody>
          <a:bodyPr wrap="square" rtlCol="0">
            <a:spAutoFit/>
          </a:bodyPr>
          <a:lstStyle/>
          <a:p>
            <a:r>
              <a:rPr lang="en-US" sz="4800" b="1">
                <a:latin typeface="Arial" panose="020B0604020202020204" pitchFamily="34" charset="0"/>
                <a:cs typeface="Arial" panose="020B0604020202020204" pitchFamily="34" charset="0"/>
              </a:rPr>
              <a:t>Approach</a:t>
            </a:r>
          </a:p>
        </p:txBody>
      </p:sp>
      <p:sp>
        <p:nvSpPr>
          <p:cNvPr id="15" name="TextBox 14">
            <a:extLst>
              <a:ext uri="{FF2B5EF4-FFF2-40B4-BE49-F238E27FC236}">
                <a16:creationId xmlns:a16="http://schemas.microsoft.com/office/drawing/2014/main" id="{4317CDB5-35D1-0AE9-1B08-A58285CDA4FE}"/>
              </a:ext>
            </a:extLst>
          </p:cNvPr>
          <p:cNvSpPr txBox="1"/>
          <p:nvPr/>
        </p:nvSpPr>
        <p:spPr>
          <a:xfrm>
            <a:off x="631954" y="20713581"/>
            <a:ext cx="9280341" cy="830997"/>
          </a:xfrm>
          <a:prstGeom prst="rect">
            <a:avLst/>
          </a:prstGeom>
          <a:solidFill>
            <a:schemeClr val="accent6"/>
          </a:solidFill>
        </p:spPr>
        <p:txBody>
          <a:bodyPr wrap="square" lIns="91440" tIns="45720" rIns="91440" bIns="45720" rtlCol="0" anchor="t">
            <a:spAutoFit/>
          </a:bodyPr>
          <a:lstStyle/>
          <a:p>
            <a:r>
              <a:rPr lang="en-US" sz="4800" b="1">
                <a:latin typeface="Arial"/>
                <a:cs typeface="Arial"/>
              </a:rPr>
              <a:t>Objectives</a:t>
            </a:r>
            <a:endParaRPr lang="en-US" sz="4800" b="1">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8197AB26-9672-7198-16D7-181A1BD4BA73}"/>
              </a:ext>
            </a:extLst>
          </p:cNvPr>
          <p:cNvSpPr txBox="1"/>
          <p:nvPr/>
        </p:nvSpPr>
        <p:spPr>
          <a:xfrm>
            <a:off x="31461392" y="16487133"/>
            <a:ext cx="11501097" cy="862258"/>
          </a:xfrm>
          <a:prstGeom prst="rect">
            <a:avLst/>
          </a:prstGeom>
          <a:solidFill>
            <a:schemeClr val="accent6"/>
          </a:solidFill>
        </p:spPr>
        <p:txBody>
          <a:bodyPr wrap="square" rtlCol="0">
            <a:spAutoFit/>
          </a:bodyPr>
          <a:lstStyle/>
          <a:p>
            <a:r>
              <a:rPr lang="en-US" sz="4800" b="1">
                <a:latin typeface="Arial" panose="020B0604020202020204" pitchFamily="34" charset="0"/>
                <a:cs typeface="Arial" panose="020B0604020202020204" pitchFamily="34" charset="0"/>
              </a:rPr>
              <a:t>Relational Database -- MySQL</a:t>
            </a:r>
          </a:p>
        </p:txBody>
      </p:sp>
      <p:pic>
        <p:nvPicPr>
          <p:cNvPr id="1038" name="Picture 14" descr="What is MySQL? - MySQL Relational Databases Explained - AWS">
            <a:extLst>
              <a:ext uri="{FF2B5EF4-FFF2-40B4-BE49-F238E27FC236}">
                <a16:creationId xmlns:a16="http://schemas.microsoft.com/office/drawing/2014/main" id="{993DA72B-9D2C-023F-EC3A-4D6EFF32D1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32106" y="27823263"/>
            <a:ext cx="3559904" cy="184252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Figma, logo, brand icon - Free download on Iconfinder">
            <a:extLst>
              <a:ext uri="{FF2B5EF4-FFF2-40B4-BE49-F238E27FC236}">
                <a16:creationId xmlns:a16="http://schemas.microsoft.com/office/drawing/2014/main" id="{66F66D82-69C5-34B0-A0EE-4E4ECE3D04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39817" y="27716811"/>
            <a:ext cx="1938052" cy="193805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E4791102-C9AF-AF23-B8F5-547519104E5A}"/>
              </a:ext>
            </a:extLst>
          </p:cNvPr>
          <p:cNvSpPr txBox="1"/>
          <p:nvPr/>
        </p:nvSpPr>
        <p:spPr>
          <a:xfrm>
            <a:off x="625797" y="22107268"/>
            <a:ext cx="9698675" cy="6740307"/>
          </a:xfrm>
          <a:prstGeom prst="rect">
            <a:avLst/>
          </a:prstGeom>
          <a:noFill/>
        </p:spPr>
        <p:txBody>
          <a:bodyPr wrap="square" lIns="91440" tIns="45720" rIns="91440" bIns="45720" rtlCol="0" anchor="t">
            <a:spAutoFit/>
          </a:bodyPr>
          <a:lstStyle/>
          <a:p>
            <a:pPr marL="571500" indent="-571500">
              <a:buFont typeface="Arial"/>
              <a:buChar char="•"/>
            </a:pPr>
            <a:r>
              <a:rPr lang="en-US" sz="3600">
                <a:latin typeface="Arial"/>
                <a:ea typeface="+mn-lt"/>
                <a:cs typeface="+mn-lt"/>
              </a:rPr>
              <a:t>Create a user-friendly health app that helps older adults prepare for check-ups by making health data—such as blood sugar, blood pressure, weight, and health goals—easily accessible.</a:t>
            </a:r>
          </a:p>
          <a:p>
            <a:pPr marL="571500" indent="-571500">
              <a:buFont typeface="Arial"/>
              <a:buChar char="•"/>
            </a:pPr>
            <a:r>
              <a:rPr lang="en-US" sz="3600">
                <a:latin typeface="Arial"/>
                <a:ea typeface="+mn-lt"/>
                <a:cs typeface="+mn-lt"/>
              </a:rPr>
              <a:t>Include features for improved legibility, support for limited dexterity, and options for printing health information to accommodate varying needs.</a:t>
            </a:r>
          </a:p>
          <a:p>
            <a:pPr marL="571500" indent="-571500">
              <a:buFont typeface="Arial"/>
              <a:buChar char="•"/>
            </a:pPr>
            <a:r>
              <a:rPr lang="en-US" sz="3600">
                <a:latin typeface="Arial"/>
                <a:ea typeface="+mn-lt"/>
                <a:cs typeface="+mn-lt"/>
              </a:rPr>
              <a:t>Enhance health literacy and empower elderly users to make informed decisions about their well-being.</a:t>
            </a:r>
            <a:endParaRPr lang="en-US">
              <a:latin typeface="Arial"/>
              <a:ea typeface="+mn-lt"/>
              <a:cs typeface="+mn-lt"/>
            </a:endParaRPr>
          </a:p>
        </p:txBody>
      </p:sp>
      <p:sp>
        <p:nvSpPr>
          <p:cNvPr id="20" name="TextBox 19">
            <a:extLst>
              <a:ext uri="{FF2B5EF4-FFF2-40B4-BE49-F238E27FC236}">
                <a16:creationId xmlns:a16="http://schemas.microsoft.com/office/drawing/2014/main" id="{3E6B1373-E7F0-69D6-2F7C-C1661084818E}"/>
              </a:ext>
            </a:extLst>
          </p:cNvPr>
          <p:cNvSpPr txBox="1"/>
          <p:nvPr/>
        </p:nvSpPr>
        <p:spPr>
          <a:xfrm>
            <a:off x="31430131" y="7509005"/>
            <a:ext cx="11977603" cy="8781133"/>
          </a:xfrm>
          <a:prstGeom prst="rect">
            <a:avLst/>
          </a:prstGeom>
          <a:noFill/>
        </p:spPr>
        <p:txBody>
          <a:bodyPr wrap="square" lIns="91440" tIns="45720" rIns="91440" bIns="45720" rtlCol="0" anchor="t">
            <a:spAutoFit/>
          </a:bodyPr>
          <a:lstStyle/>
          <a:p>
            <a:pPr marL="571500" marR="0" indent="-571500">
              <a:lnSpc>
                <a:spcPct val="107000"/>
              </a:lnSpc>
              <a:spcAft>
                <a:spcPts val="800"/>
              </a:spcAft>
              <a:buFont typeface="Arial" panose="020B0604020202020204" pitchFamily="34" charset="0"/>
              <a:buChar char="•"/>
            </a:pPr>
            <a:r>
              <a:rPr lang="en-US" sz="3600" b="1">
                <a:latin typeface="Arial"/>
                <a:cs typeface="Arial"/>
              </a:rPr>
              <a:t>Research: </a:t>
            </a:r>
            <a:r>
              <a:rPr lang="en-US" sz="3600">
                <a:latin typeface="Arial"/>
                <a:cs typeface="Arial"/>
              </a:rPr>
              <a:t>Our team analyzed similar mobile health applications, identified design elements that cater specifically to our target demographic, and interviewed patients for desired features.</a:t>
            </a:r>
          </a:p>
          <a:p>
            <a:pPr marL="571500" indent="-571500">
              <a:lnSpc>
                <a:spcPct val="107000"/>
              </a:lnSpc>
              <a:spcAft>
                <a:spcPts val="800"/>
              </a:spcAft>
              <a:buFont typeface="Arial" panose="020B0604020202020204" pitchFamily="34" charset="0"/>
              <a:buChar char="•"/>
            </a:pPr>
            <a:r>
              <a:rPr lang="en-US" sz="3600" b="1">
                <a:latin typeface="Arial"/>
                <a:cs typeface="Arial"/>
              </a:rPr>
              <a:t>Prototype:</a:t>
            </a:r>
            <a:r>
              <a:rPr lang="en-US" sz="3600">
                <a:latin typeface="Arial"/>
                <a:cs typeface="Arial"/>
              </a:rPr>
              <a:t> Our next step was to create a series of Figma prototypes, pictured to the left. We will continue to evaluate with the patients to decide on the best, most intuitive design. </a:t>
            </a:r>
          </a:p>
          <a:p>
            <a:pPr marL="571500" indent="-571500">
              <a:lnSpc>
                <a:spcPct val="107000"/>
              </a:lnSpc>
              <a:spcAft>
                <a:spcPts val="800"/>
              </a:spcAft>
              <a:buFont typeface="Arial" panose="020B0604020202020204" pitchFamily="34" charset="0"/>
              <a:buChar char="•"/>
            </a:pPr>
            <a:r>
              <a:rPr lang="en-US" sz="3600" b="1">
                <a:latin typeface="Arial"/>
                <a:cs typeface="Arial"/>
              </a:rPr>
              <a:t>Database:</a:t>
            </a:r>
            <a:r>
              <a:rPr lang="en-US" sz="3600">
                <a:latin typeface="Arial"/>
                <a:cs typeface="Arial"/>
              </a:rPr>
              <a:t> We decided to use MySQL for our database to store all the information about our patients and clinicians.</a:t>
            </a:r>
          </a:p>
          <a:p>
            <a:pPr marL="571500" indent="-571500">
              <a:lnSpc>
                <a:spcPct val="107000"/>
              </a:lnSpc>
              <a:spcAft>
                <a:spcPts val="800"/>
              </a:spcAft>
              <a:buFont typeface="Arial" panose="020B0604020202020204" pitchFamily="34" charset="0"/>
              <a:buChar char="•"/>
            </a:pPr>
            <a:r>
              <a:rPr lang="en-US" sz="3600" b="1">
                <a:latin typeface="Arial"/>
                <a:cs typeface="Arial"/>
              </a:rPr>
              <a:t>Application:</a:t>
            </a:r>
            <a:r>
              <a:rPr lang="en-US" sz="3600">
                <a:latin typeface="Arial"/>
                <a:cs typeface="Arial"/>
              </a:rPr>
              <a:t> Our final application will utilize React Native, a flexible tool that works with Expo to allow us to view our application on our devices.</a:t>
            </a:r>
          </a:p>
        </p:txBody>
      </p:sp>
      <p:sp>
        <p:nvSpPr>
          <p:cNvPr id="5" name="TextBox 4">
            <a:extLst>
              <a:ext uri="{FF2B5EF4-FFF2-40B4-BE49-F238E27FC236}">
                <a16:creationId xmlns:a16="http://schemas.microsoft.com/office/drawing/2014/main" id="{4A63C56D-68BC-8A03-ADBE-084883BE69CE}"/>
              </a:ext>
            </a:extLst>
          </p:cNvPr>
          <p:cNvSpPr txBox="1"/>
          <p:nvPr/>
        </p:nvSpPr>
        <p:spPr>
          <a:xfrm>
            <a:off x="12523909" y="7476227"/>
            <a:ext cx="7516343" cy="1816849"/>
          </a:xfrm>
          <a:prstGeom prst="rect">
            <a:avLst/>
          </a:prstGeom>
          <a:noFill/>
        </p:spPr>
        <p:txBody>
          <a:bodyPr wrap="square" lIns="91440" tIns="45720" rIns="91440" bIns="45720" rtlCol="0" anchor="t">
            <a:spAutoFit/>
          </a:bodyPr>
          <a:lstStyle/>
          <a:p>
            <a:r>
              <a:rPr lang="en-US" sz="3600" b="1" u="sng">
                <a:latin typeface="Arial"/>
                <a:cs typeface="Calibri"/>
              </a:rPr>
              <a:t>Version 1</a:t>
            </a:r>
            <a:r>
              <a:rPr lang="en-US" sz="3600" b="1">
                <a:latin typeface="Arial"/>
                <a:cs typeface="Calibri"/>
              </a:rPr>
              <a:t>:</a:t>
            </a:r>
            <a:r>
              <a:rPr lang="en-US" sz="3600">
                <a:latin typeface="Arial"/>
                <a:cs typeface="Calibri"/>
              </a:rPr>
              <a:t> Health stats and health goals on </a:t>
            </a:r>
            <a:r>
              <a:rPr lang="en-US" sz="3600" b="1">
                <a:latin typeface="Arial"/>
                <a:cs typeface="Calibri"/>
              </a:rPr>
              <a:t>different pages</a:t>
            </a:r>
            <a:r>
              <a:rPr lang="en-US" sz="3600">
                <a:latin typeface="Arial"/>
                <a:cs typeface="Calibri"/>
              </a:rPr>
              <a:t>, click on graphs to see close up.</a:t>
            </a:r>
          </a:p>
        </p:txBody>
      </p:sp>
      <p:pic>
        <p:nvPicPr>
          <p:cNvPr id="6" name="Picture 5" descr="A graph of blood sugar&#10;&#10;Description automatically generated">
            <a:extLst>
              <a:ext uri="{FF2B5EF4-FFF2-40B4-BE49-F238E27FC236}">
                <a16:creationId xmlns:a16="http://schemas.microsoft.com/office/drawing/2014/main" id="{B72AB12E-6BE2-468D-67B9-4A9DB19F008B}"/>
              </a:ext>
            </a:extLst>
          </p:cNvPr>
          <p:cNvPicPr>
            <a:picLocks noChangeAspect="1"/>
          </p:cNvPicPr>
          <p:nvPr/>
        </p:nvPicPr>
        <p:blipFill>
          <a:blip r:embed="rId6"/>
          <a:stretch>
            <a:fillRect/>
          </a:stretch>
        </p:blipFill>
        <p:spPr>
          <a:xfrm>
            <a:off x="12557980" y="9221787"/>
            <a:ext cx="6895856" cy="4721226"/>
          </a:xfrm>
          <a:prstGeom prst="rect">
            <a:avLst/>
          </a:prstGeom>
        </p:spPr>
      </p:pic>
      <p:pic>
        <p:nvPicPr>
          <p:cNvPr id="22" name="Picture 21" descr="A screenshot of a health goals&#10;&#10;Description automatically generated">
            <a:extLst>
              <a:ext uri="{FF2B5EF4-FFF2-40B4-BE49-F238E27FC236}">
                <a16:creationId xmlns:a16="http://schemas.microsoft.com/office/drawing/2014/main" id="{44910B85-EF8A-3324-839F-79265F2BE749}"/>
              </a:ext>
            </a:extLst>
          </p:cNvPr>
          <p:cNvPicPr>
            <a:picLocks noChangeAspect="1"/>
          </p:cNvPicPr>
          <p:nvPr/>
        </p:nvPicPr>
        <p:blipFill>
          <a:blip r:embed="rId7"/>
          <a:stretch>
            <a:fillRect/>
          </a:stretch>
        </p:blipFill>
        <p:spPr>
          <a:xfrm>
            <a:off x="12531481" y="14086376"/>
            <a:ext cx="6886331" cy="4745649"/>
          </a:xfrm>
          <a:prstGeom prst="rect">
            <a:avLst/>
          </a:prstGeom>
        </p:spPr>
      </p:pic>
      <p:sp>
        <p:nvSpPr>
          <p:cNvPr id="23" name="TextBox 22">
            <a:extLst>
              <a:ext uri="{FF2B5EF4-FFF2-40B4-BE49-F238E27FC236}">
                <a16:creationId xmlns:a16="http://schemas.microsoft.com/office/drawing/2014/main" id="{4C6287B6-A5FC-8BF8-442A-220ECF4780F8}"/>
              </a:ext>
            </a:extLst>
          </p:cNvPr>
          <p:cNvSpPr txBox="1"/>
          <p:nvPr/>
        </p:nvSpPr>
        <p:spPr>
          <a:xfrm>
            <a:off x="12543692" y="18800362"/>
            <a:ext cx="6953635" cy="1754326"/>
          </a:xfrm>
          <a:prstGeom prst="rect">
            <a:avLst/>
          </a:prstGeom>
          <a:noFill/>
        </p:spPr>
        <p:txBody>
          <a:bodyPr wrap="square" lIns="91440" tIns="45720" rIns="91440" bIns="45720" rtlCol="0" anchor="t">
            <a:spAutoFit/>
          </a:bodyPr>
          <a:lstStyle/>
          <a:p>
            <a:r>
              <a:rPr lang="en-US" sz="3600" b="1" u="sng">
                <a:latin typeface="Arial"/>
                <a:cs typeface="Calibri"/>
              </a:rPr>
              <a:t>Version 2</a:t>
            </a:r>
            <a:r>
              <a:rPr lang="en-US" sz="3600" b="1">
                <a:latin typeface="Arial"/>
                <a:cs typeface="Calibri"/>
              </a:rPr>
              <a:t>: </a:t>
            </a:r>
            <a:r>
              <a:rPr lang="en-US" sz="3600">
                <a:latin typeface="Arial"/>
                <a:cs typeface="Calibri"/>
              </a:rPr>
              <a:t>Health stats and health goals on the </a:t>
            </a:r>
            <a:r>
              <a:rPr lang="en-US" sz="3600" b="1">
                <a:latin typeface="Arial"/>
                <a:cs typeface="Calibri"/>
              </a:rPr>
              <a:t>same page</a:t>
            </a:r>
            <a:r>
              <a:rPr lang="en-US" sz="3600">
                <a:latin typeface="Arial"/>
                <a:cs typeface="Calibri"/>
              </a:rPr>
              <a:t>, click on graphs to see close up.</a:t>
            </a:r>
          </a:p>
        </p:txBody>
      </p:sp>
      <p:pic>
        <p:nvPicPr>
          <p:cNvPr id="24" name="Picture 23" descr="A close up of a chart&#10;&#10;Description automatically generated">
            <a:extLst>
              <a:ext uri="{FF2B5EF4-FFF2-40B4-BE49-F238E27FC236}">
                <a16:creationId xmlns:a16="http://schemas.microsoft.com/office/drawing/2014/main" id="{D39F3EDC-1BE8-2357-31AF-B8EBABC5E484}"/>
              </a:ext>
            </a:extLst>
          </p:cNvPr>
          <p:cNvPicPr>
            <a:picLocks noChangeAspect="1"/>
          </p:cNvPicPr>
          <p:nvPr/>
        </p:nvPicPr>
        <p:blipFill>
          <a:blip r:embed="rId8"/>
          <a:stretch>
            <a:fillRect/>
          </a:stretch>
        </p:blipFill>
        <p:spPr>
          <a:xfrm>
            <a:off x="12576297" y="20569237"/>
            <a:ext cx="6765436" cy="4753464"/>
          </a:xfrm>
          <a:prstGeom prst="rect">
            <a:avLst/>
          </a:prstGeom>
        </p:spPr>
      </p:pic>
      <p:pic>
        <p:nvPicPr>
          <p:cNvPr id="25" name="Picture 24" descr="A screenshot of a medical report&#10;&#10;Description automatically generated">
            <a:extLst>
              <a:ext uri="{FF2B5EF4-FFF2-40B4-BE49-F238E27FC236}">
                <a16:creationId xmlns:a16="http://schemas.microsoft.com/office/drawing/2014/main" id="{ECDB6621-4F02-42DC-18E2-5073544B8D7C}"/>
              </a:ext>
            </a:extLst>
          </p:cNvPr>
          <p:cNvPicPr>
            <a:picLocks noChangeAspect="1"/>
          </p:cNvPicPr>
          <p:nvPr/>
        </p:nvPicPr>
        <p:blipFill>
          <a:blip r:embed="rId9"/>
          <a:stretch>
            <a:fillRect/>
          </a:stretch>
        </p:blipFill>
        <p:spPr>
          <a:xfrm>
            <a:off x="12586433" y="25477422"/>
            <a:ext cx="6870212" cy="4753220"/>
          </a:xfrm>
          <a:prstGeom prst="rect">
            <a:avLst/>
          </a:prstGeom>
        </p:spPr>
      </p:pic>
      <p:sp>
        <p:nvSpPr>
          <p:cNvPr id="27" name="TextBox 26">
            <a:extLst>
              <a:ext uri="{FF2B5EF4-FFF2-40B4-BE49-F238E27FC236}">
                <a16:creationId xmlns:a16="http://schemas.microsoft.com/office/drawing/2014/main" id="{B2705026-D492-B68E-E3A6-8A8DF1605612}"/>
              </a:ext>
            </a:extLst>
          </p:cNvPr>
          <p:cNvSpPr txBox="1"/>
          <p:nvPr/>
        </p:nvSpPr>
        <p:spPr>
          <a:xfrm>
            <a:off x="21834135" y="7449945"/>
            <a:ext cx="7453819" cy="1754326"/>
          </a:xfrm>
          <a:prstGeom prst="rect">
            <a:avLst/>
          </a:prstGeom>
          <a:noFill/>
        </p:spPr>
        <p:txBody>
          <a:bodyPr wrap="square" lIns="91440" tIns="45720" rIns="91440" bIns="45720" rtlCol="0" anchor="t">
            <a:spAutoFit/>
          </a:bodyPr>
          <a:lstStyle/>
          <a:p>
            <a:r>
              <a:rPr lang="en-US" sz="3600" b="1" u="sng">
                <a:latin typeface="Arial"/>
                <a:cs typeface="Calibri"/>
              </a:rPr>
              <a:t>Version 3</a:t>
            </a:r>
            <a:r>
              <a:rPr lang="en-US" sz="3600" b="1">
                <a:latin typeface="Arial"/>
                <a:cs typeface="Calibri"/>
              </a:rPr>
              <a:t>:</a:t>
            </a:r>
            <a:r>
              <a:rPr lang="en-US" sz="3600">
                <a:latin typeface="Arial"/>
                <a:cs typeface="Calibri"/>
              </a:rPr>
              <a:t> Health stats and health goals on the same </a:t>
            </a:r>
            <a:r>
              <a:rPr lang="en-US" sz="3600" b="1">
                <a:latin typeface="Arial"/>
                <a:cs typeface="Calibri"/>
              </a:rPr>
              <a:t>scrollable page </a:t>
            </a:r>
            <a:r>
              <a:rPr lang="en-US" sz="3600" b="1" err="1">
                <a:latin typeface="Arial"/>
                <a:cs typeface="Calibri"/>
              </a:rPr>
              <a:t>page</a:t>
            </a:r>
            <a:r>
              <a:rPr lang="en-US" sz="3600">
                <a:latin typeface="Arial"/>
                <a:cs typeface="Calibri"/>
              </a:rPr>
              <a:t>.</a:t>
            </a:r>
          </a:p>
        </p:txBody>
      </p:sp>
      <p:pic>
        <p:nvPicPr>
          <p:cNvPr id="28" name="Picture 27" descr="A screenshot of a screen with a graph&#10;&#10;Description automatically generated">
            <a:extLst>
              <a:ext uri="{FF2B5EF4-FFF2-40B4-BE49-F238E27FC236}">
                <a16:creationId xmlns:a16="http://schemas.microsoft.com/office/drawing/2014/main" id="{3060576A-B59D-EAE8-761B-B04D6902D9CC}"/>
              </a:ext>
            </a:extLst>
          </p:cNvPr>
          <p:cNvPicPr>
            <a:picLocks noChangeAspect="1"/>
          </p:cNvPicPr>
          <p:nvPr/>
        </p:nvPicPr>
        <p:blipFill>
          <a:blip r:embed="rId10"/>
          <a:stretch>
            <a:fillRect/>
          </a:stretch>
        </p:blipFill>
        <p:spPr>
          <a:xfrm>
            <a:off x="21956130" y="8665256"/>
            <a:ext cx="6986799" cy="17639771"/>
          </a:xfrm>
          <a:prstGeom prst="rect">
            <a:avLst/>
          </a:prstGeom>
        </p:spPr>
      </p:pic>
      <p:sp>
        <p:nvSpPr>
          <p:cNvPr id="31" name="TextBox 30">
            <a:extLst>
              <a:ext uri="{FF2B5EF4-FFF2-40B4-BE49-F238E27FC236}">
                <a16:creationId xmlns:a16="http://schemas.microsoft.com/office/drawing/2014/main" id="{ADCD4DE1-E1BB-5292-5B8E-3C1C37726DE8}"/>
              </a:ext>
            </a:extLst>
          </p:cNvPr>
          <p:cNvSpPr txBox="1"/>
          <p:nvPr/>
        </p:nvSpPr>
        <p:spPr>
          <a:xfrm>
            <a:off x="21959181" y="26488899"/>
            <a:ext cx="7422557" cy="5203359"/>
          </a:xfrm>
          <a:prstGeom prst="rect">
            <a:avLst/>
          </a:prstGeom>
          <a:noFill/>
        </p:spPr>
        <p:txBody>
          <a:bodyPr wrap="square" lIns="91440" tIns="45720" rIns="91440" bIns="45720" rtlCol="0" anchor="t">
            <a:spAutoFit/>
          </a:bodyPr>
          <a:lstStyle/>
          <a:p>
            <a:r>
              <a:rPr lang="en-US" sz="3600" b="1" u="sng">
                <a:latin typeface="Arial"/>
                <a:cs typeface="Calibri"/>
              </a:rPr>
              <a:t>Other Features:</a:t>
            </a:r>
            <a:endParaRPr lang="en-US" sz="3600" u="sng">
              <a:latin typeface="Arial"/>
              <a:cs typeface="Calibri"/>
            </a:endParaRPr>
          </a:p>
          <a:p>
            <a:pPr marL="571500" indent="-571500">
              <a:buFont typeface="Arial"/>
              <a:buChar char="•"/>
            </a:pPr>
            <a:r>
              <a:rPr lang="en-US" sz="3600">
                <a:latin typeface="Arial"/>
                <a:cs typeface="Calibri"/>
              </a:rPr>
              <a:t>Patient lookup using name and birthday</a:t>
            </a:r>
          </a:p>
          <a:p>
            <a:pPr marL="571500" indent="-571500">
              <a:buFont typeface="Arial"/>
              <a:buChar char="•"/>
            </a:pPr>
            <a:r>
              <a:rPr lang="en-US" sz="3600">
                <a:latin typeface="Arial"/>
                <a:cs typeface="Calibri"/>
              </a:rPr>
              <a:t>Patient home screen</a:t>
            </a:r>
          </a:p>
          <a:p>
            <a:pPr marL="1028700" lvl="1" indent="-571500">
              <a:buFont typeface="Courier New"/>
              <a:buChar char="o"/>
            </a:pPr>
            <a:r>
              <a:rPr lang="en-US" sz="3600">
                <a:latin typeface="Arial"/>
                <a:cs typeface="Calibri"/>
              </a:rPr>
              <a:t>To be used by clinician</a:t>
            </a:r>
          </a:p>
          <a:p>
            <a:pPr marL="571500" indent="-571500">
              <a:buFont typeface="Arial"/>
              <a:buChar char="•"/>
            </a:pPr>
            <a:r>
              <a:rPr lang="en-US" sz="3600">
                <a:latin typeface="Arial"/>
                <a:cs typeface="Calibri"/>
              </a:rPr>
              <a:t>Settings screen</a:t>
            </a:r>
          </a:p>
          <a:p>
            <a:pPr marL="1028700" lvl="1" indent="-571500">
              <a:buFont typeface="Courier New"/>
              <a:buChar char="o"/>
            </a:pPr>
            <a:r>
              <a:rPr lang="en-US" sz="3600">
                <a:latin typeface="Arial"/>
                <a:cs typeface="Calibri"/>
              </a:rPr>
              <a:t>Text size adjustment</a:t>
            </a:r>
          </a:p>
          <a:p>
            <a:pPr marL="1028700" lvl="1" indent="-571500">
              <a:buFont typeface="Courier New"/>
              <a:buChar char="o"/>
            </a:pPr>
            <a:r>
              <a:rPr lang="en-US" sz="3600">
                <a:latin typeface="Arial"/>
                <a:cs typeface="Calibri"/>
              </a:rPr>
              <a:t>Color modes</a:t>
            </a:r>
          </a:p>
          <a:p>
            <a:pPr marL="571500" indent="-571500">
              <a:buFont typeface="Arial"/>
              <a:buChar char="•"/>
            </a:pPr>
            <a:r>
              <a:rPr lang="en-US" sz="3600">
                <a:latin typeface="Arial"/>
                <a:cs typeface="Calibri"/>
              </a:rPr>
              <a:t>Print PDF button</a:t>
            </a:r>
          </a:p>
        </p:txBody>
      </p:sp>
      <p:pic>
        <p:nvPicPr>
          <p:cNvPr id="33" name="Picture 32" descr="A screenshot of a computer screen&#10;&#10;Description automatically generated">
            <a:extLst>
              <a:ext uri="{FF2B5EF4-FFF2-40B4-BE49-F238E27FC236}">
                <a16:creationId xmlns:a16="http://schemas.microsoft.com/office/drawing/2014/main" id="{93862AE1-8264-93F9-5364-C313124CE670}"/>
              </a:ext>
            </a:extLst>
          </p:cNvPr>
          <p:cNvPicPr>
            <a:picLocks noChangeAspect="1"/>
          </p:cNvPicPr>
          <p:nvPr/>
        </p:nvPicPr>
        <p:blipFill>
          <a:blip r:embed="rId11"/>
          <a:stretch>
            <a:fillRect/>
          </a:stretch>
        </p:blipFill>
        <p:spPr>
          <a:xfrm>
            <a:off x="31407145" y="17823247"/>
            <a:ext cx="12096962" cy="13875561"/>
          </a:xfrm>
          <a:prstGeom prst="rect">
            <a:avLst/>
          </a:prstGeom>
        </p:spPr>
      </p:pic>
    </p:spTree>
    <p:extLst>
      <p:ext uri="{BB962C8B-B14F-4D97-AF65-F5344CB8AC3E}">
        <p14:creationId xmlns:p14="http://schemas.microsoft.com/office/powerpoint/2010/main" val="1181939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461</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Courier New</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Prakash Chatlani</cp:lastModifiedBy>
  <cp:revision>1</cp:revision>
  <cp:lastPrinted>2020-02-13T13:03:36Z</cp:lastPrinted>
  <dcterms:created xsi:type="dcterms:W3CDTF">2018-02-06T18:12:23Z</dcterms:created>
  <dcterms:modified xsi:type="dcterms:W3CDTF">2024-11-14T21:27:49Z</dcterms:modified>
</cp:coreProperties>
</file>