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C259"/>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5B8D9-2334-4010-BE18-D8EA1681033B}" v="241" dt="2024-11-15T01:02:02.515"/>
    <p1510:client id="{F006233D-FA1D-99D4-5DC7-5D9DB7E57944}" v="9" dt="2024-11-15T00:58:48.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32" d="100"/>
          <a:sy n="32" d="100"/>
        </p:scale>
        <p:origin x="2472" y="12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3A7AE-5084-4670-9523-3E2D2A03B3B5}"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B6E37-1716-4239-911D-D5606603FAF8}" type="slidenum">
              <a:rPr lang="en-US" smtClean="0"/>
              <a:t>‹#›</a:t>
            </a:fld>
            <a:endParaRPr lang="en-US"/>
          </a:p>
        </p:txBody>
      </p:sp>
    </p:spTree>
    <p:extLst>
      <p:ext uri="{BB962C8B-B14F-4D97-AF65-F5344CB8AC3E}">
        <p14:creationId xmlns:p14="http://schemas.microsoft.com/office/powerpoint/2010/main" val="180846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11/14/2024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C796370-3092-E029-2D9A-95EF374451A2}"/>
              </a:ext>
            </a:extLst>
          </p:cNvPr>
          <p:cNvSpPr/>
          <p:nvPr/>
        </p:nvSpPr>
        <p:spPr>
          <a:xfrm>
            <a:off x="957945" y="11933682"/>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Expanding the Goals</a:t>
            </a:r>
          </a:p>
        </p:txBody>
      </p:sp>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Tablet-based Application For Clinicians</a:t>
            </a:r>
          </a:p>
          <a:p>
            <a:pPr marL="0" marR="0" lvl="0" indent="0" rtl="0">
              <a:lnSpc>
                <a:spcPct val="100000"/>
              </a:lnSpc>
              <a:spcBef>
                <a:spcPts val="0"/>
              </a:spcBef>
              <a:spcAft>
                <a:spcPts val="0"/>
              </a:spcAft>
              <a:buClr>
                <a:srgbClr val="000000"/>
              </a:buClr>
              <a:buSzPts val="11000"/>
              <a:buFont typeface="Arial"/>
              <a:buNone/>
            </a:pPr>
            <a:endParaRPr lang="en-US"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Tyree Carpenter, </a:t>
            </a:r>
            <a:r>
              <a:rPr lang="en-US" sz="3600" i="0" u="none" strike="noStrike" cap="none" dirty="0" err="1">
                <a:solidFill>
                  <a:srgbClr val="3C3C3B"/>
                </a:solidFill>
                <a:latin typeface="Arial"/>
                <a:ea typeface="Arial"/>
                <a:cs typeface="Arial"/>
                <a:sym typeface="Arial"/>
              </a:rPr>
              <a:t>Shikriti</a:t>
            </a:r>
            <a:r>
              <a:rPr lang="en-US" sz="3600" i="0" u="none" strike="noStrike" cap="none" dirty="0">
                <a:solidFill>
                  <a:srgbClr val="3C3C3B"/>
                </a:solidFill>
                <a:latin typeface="Arial"/>
                <a:ea typeface="Arial"/>
                <a:cs typeface="Arial"/>
                <a:sym typeface="Arial"/>
              </a:rPr>
              <a:t> Ghosh, Ebenezer Hailu, and Wyatt Herkamp</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John Leonard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b="0" i="0" u="none" strike="noStrike" cap="none" dirty="0">
                <a:solidFill>
                  <a:srgbClr val="3C3C3B"/>
                </a:solidFill>
                <a:latin typeface="Arial"/>
                <a:ea typeface="Arial"/>
                <a:cs typeface="Arial"/>
                <a:sym typeface="Arial"/>
              </a:rPr>
              <a:t>VCU School of Nursing |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Jered </a:t>
            </a:r>
            <a:r>
              <a:rPr lang="en-US" sz="3600" dirty="0" err="1">
                <a:solidFill>
                  <a:srgbClr val="3C3C3B"/>
                </a:solidFill>
                <a:latin typeface="Arial"/>
                <a:ea typeface="Arial"/>
                <a:cs typeface="Arial"/>
                <a:sym typeface="Arial"/>
              </a:rPr>
              <a:t>Wendte</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25-303</a:t>
            </a:r>
            <a:endParaRPr lang="en-US" sz="8000" dirty="0">
              <a:solidFill>
                <a:srgbClr val="77C159"/>
              </a:solidFill>
            </a:endParaRPr>
          </a:p>
        </p:txBody>
      </p:sp>
      <p:sp>
        <p:nvSpPr>
          <p:cNvPr id="4" name="TextBox 3">
            <a:extLst>
              <a:ext uri="{FF2B5EF4-FFF2-40B4-BE49-F238E27FC236}">
                <a16:creationId xmlns:a16="http://schemas.microsoft.com/office/drawing/2014/main" id="{2E7B324F-8AFD-5D9A-B69E-4B1BA72A67AA}"/>
              </a:ext>
            </a:extLst>
          </p:cNvPr>
          <p:cNvSpPr txBox="1"/>
          <p:nvPr/>
        </p:nvSpPr>
        <p:spPr>
          <a:xfrm>
            <a:off x="1104898" y="8111583"/>
            <a:ext cx="11729355" cy="317009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Design, implement, and document a prototype for a tablet-based application that can be used by clinicians prior to their meeting with patients that can summarize past survey responses and better prepare the clinician for their meeting with the patient.</a:t>
            </a:r>
          </a:p>
        </p:txBody>
      </p:sp>
      <p:sp>
        <p:nvSpPr>
          <p:cNvPr id="17" name="TextBox 16">
            <a:extLst>
              <a:ext uri="{FF2B5EF4-FFF2-40B4-BE49-F238E27FC236}">
                <a16:creationId xmlns:a16="http://schemas.microsoft.com/office/drawing/2014/main" id="{B1EF49AB-F9E4-6D0F-8D18-C784EDDDC200}"/>
              </a:ext>
            </a:extLst>
          </p:cNvPr>
          <p:cNvSpPr txBox="1"/>
          <p:nvPr/>
        </p:nvSpPr>
        <p:spPr>
          <a:xfrm>
            <a:off x="957945" y="22745801"/>
            <a:ext cx="11729355" cy="563231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The expected impact of this project is to enhance the efficiency and quality of care within the MHWP by ensuring clinicians have quick and reliable access to accurate participant information. This will reduce the risk of lost data, minimize delays, and improve continuity of care, even with rotating clinicians. Ultimately, the solution will lead to better participant outcomes, streamlined clinician workflow, and a more effective mobile healthcare experience.</a:t>
            </a:r>
          </a:p>
        </p:txBody>
      </p:sp>
      <p:pic>
        <p:nvPicPr>
          <p:cNvPr id="30" name="Picture 29" descr="A screenshot of a computer screen&#10;&#10;Description automatically generated">
            <a:extLst>
              <a:ext uri="{FF2B5EF4-FFF2-40B4-BE49-F238E27FC236}">
                <a16:creationId xmlns:a16="http://schemas.microsoft.com/office/drawing/2014/main" id="{B9F7497B-1F65-4AE6-DE11-60AF0442A6C9}"/>
              </a:ext>
            </a:extLst>
          </p:cNvPr>
          <p:cNvPicPr>
            <a:picLocks noChangeAspect="1"/>
          </p:cNvPicPr>
          <p:nvPr/>
        </p:nvPicPr>
        <p:blipFill>
          <a:blip r:embed="rId2"/>
          <a:stretch>
            <a:fillRect/>
          </a:stretch>
        </p:blipFill>
        <p:spPr>
          <a:xfrm>
            <a:off x="15366597" y="8111583"/>
            <a:ext cx="14046604" cy="12988769"/>
          </a:xfrm>
          <a:prstGeom prst="rect">
            <a:avLst/>
          </a:prstGeom>
        </p:spPr>
      </p:pic>
      <p:sp>
        <p:nvSpPr>
          <p:cNvPr id="32" name="TextBox 31">
            <a:extLst>
              <a:ext uri="{FF2B5EF4-FFF2-40B4-BE49-F238E27FC236}">
                <a16:creationId xmlns:a16="http://schemas.microsoft.com/office/drawing/2014/main" id="{AA9DE997-3D4B-F8D8-9706-92DAB58908E3}"/>
              </a:ext>
            </a:extLst>
          </p:cNvPr>
          <p:cNvSpPr txBox="1"/>
          <p:nvPr/>
        </p:nvSpPr>
        <p:spPr>
          <a:xfrm>
            <a:off x="15225763" y="21518173"/>
            <a:ext cx="14046604" cy="7478970"/>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This database design is based on the previously existing database that is being utilized by the MHWP currently, with changes to ensure for interoperability &amp; future scalability as well. We have made some changes that allow for more consistent data, while at the same time entirely mapping to the forms that the clinicians are already accustomed to interacting with. Also, by making a full mapping of the data that already exists in the database, it has allowed us to broaden the scope of our project to allow for editing of patient data in real time. This would be helpful because at the same time as they read the data about the patient, if they realize that some information is outdated, they could edit it as well while being consistent with historical data.</a:t>
            </a:r>
          </a:p>
        </p:txBody>
      </p:sp>
      <p:pic>
        <p:nvPicPr>
          <p:cNvPr id="34" name="Picture 33" descr="A screenshot of a computer&#10;&#10;Description automatically generated">
            <a:extLst>
              <a:ext uri="{FF2B5EF4-FFF2-40B4-BE49-F238E27FC236}">
                <a16:creationId xmlns:a16="http://schemas.microsoft.com/office/drawing/2014/main" id="{4636AFE1-AE7B-4EAF-5386-48AA661E64CF}"/>
              </a:ext>
            </a:extLst>
          </p:cNvPr>
          <p:cNvPicPr>
            <a:picLocks noChangeAspect="1"/>
          </p:cNvPicPr>
          <p:nvPr/>
        </p:nvPicPr>
        <p:blipFill>
          <a:blip r:embed="rId3"/>
          <a:stretch>
            <a:fillRect/>
          </a:stretch>
        </p:blipFill>
        <p:spPr>
          <a:xfrm>
            <a:off x="31311834" y="8416210"/>
            <a:ext cx="11506791" cy="8674546"/>
          </a:xfrm>
          <a:prstGeom prst="rect">
            <a:avLst/>
          </a:prstGeom>
        </p:spPr>
      </p:pic>
      <p:sp>
        <p:nvSpPr>
          <p:cNvPr id="36" name="Rectangle 35">
            <a:extLst>
              <a:ext uri="{FF2B5EF4-FFF2-40B4-BE49-F238E27FC236}">
                <a16:creationId xmlns:a16="http://schemas.microsoft.com/office/drawing/2014/main" id="{89C06824-5480-1F55-2E52-F5F28BE56CD3}"/>
              </a:ext>
            </a:extLst>
          </p:cNvPr>
          <p:cNvSpPr/>
          <p:nvPr/>
        </p:nvSpPr>
        <p:spPr>
          <a:xfrm>
            <a:off x="31200553" y="668588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Prototype and Future Work</a:t>
            </a:r>
            <a:endParaRPr lang="en-US" dirty="0"/>
          </a:p>
        </p:txBody>
      </p:sp>
      <p:sp>
        <p:nvSpPr>
          <p:cNvPr id="37" name="Rectangle 36">
            <a:extLst>
              <a:ext uri="{FF2B5EF4-FFF2-40B4-BE49-F238E27FC236}">
                <a16:creationId xmlns:a16="http://schemas.microsoft.com/office/drawing/2014/main" id="{1B061E49-FA04-3C12-88DD-EE1434C4B7FB}"/>
              </a:ext>
            </a:extLst>
          </p:cNvPr>
          <p:cNvSpPr/>
          <p:nvPr/>
        </p:nvSpPr>
        <p:spPr>
          <a:xfrm>
            <a:off x="957939" y="21132516"/>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Expected Impact</a:t>
            </a:r>
          </a:p>
        </p:txBody>
      </p:sp>
      <p:sp>
        <p:nvSpPr>
          <p:cNvPr id="38" name="Rectangle 37">
            <a:extLst>
              <a:ext uri="{FF2B5EF4-FFF2-40B4-BE49-F238E27FC236}">
                <a16:creationId xmlns:a16="http://schemas.microsoft.com/office/drawing/2014/main" id="{0555DCE0-3CC3-D514-4660-9F5D2526AAE3}"/>
              </a:ext>
            </a:extLst>
          </p:cNvPr>
          <p:cNvSpPr/>
          <p:nvPr/>
        </p:nvSpPr>
        <p:spPr>
          <a:xfrm>
            <a:off x="957944" y="6685883"/>
            <a:ext cx="11729355"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Problem Statement</a:t>
            </a:r>
          </a:p>
        </p:txBody>
      </p:sp>
      <p:sp>
        <p:nvSpPr>
          <p:cNvPr id="39" name="Rectangle 38">
            <a:extLst>
              <a:ext uri="{FF2B5EF4-FFF2-40B4-BE49-F238E27FC236}">
                <a16:creationId xmlns:a16="http://schemas.microsoft.com/office/drawing/2014/main" id="{44B3AD5E-0E93-0303-11E3-CC0C0CBFD78E}"/>
              </a:ext>
            </a:extLst>
          </p:cNvPr>
          <p:cNvSpPr/>
          <p:nvPr/>
        </p:nvSpPr>
        <p:spPr>
          <a:xfrm>
            <a:off x="14721841" y="6685883"/>
            <a:ext cx="14691360" cy="1060537"/>
          </a:xfrm>
          <a:prstGeom prst="rect">
            <a:avLst/>
          </a:prstGeom>
          <a:solidFill>
            <a:srgbClr val="76C259"/>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5400" b="1" dirty="0">
                <a:solidFill>
                  <a:schemeClr val="tx1"/>
                </a:solidFill>
                <a:latin typeface="Times New Roman" panose="02020603050405020304" pitchFamily="18" charset="0"/>
                <a:cs typeface="Times New Roman" panose="02020603050405020304" pitchFamily="18" charset="0"/>
              </a:rPr>
              <a:t>Design and Technical Progress</a:t>
            </a:r>
          </a:p>
        </p:txBody>
      </p:sp>
      <p:sp>
        <p:nvSpPr>
          <p:cNvPr id="40" name="TextBox 39">
            <a:extLst>
              <a:ext uri="{FF2B5EF4-FFF2-40B4-BE49-F238E27FC236}">
                <a16:creationId xmlns:a16="http://schemas.microsoft.com/office/drawing/2014/main" id="{1F105D91-2FF5-E9FB-DA81-B7070910CACE}"/>
              </a:ext>
            </a:extLst>
          </p:cNvPr>
          <p:cNvSpPr txBox="1"/>
          <p:nvPr/>
        </p:nvSpPr>
        <p:spPr>
          <a:xfrm>
            <a:off x="957939" y="13353907"/>
            <a:ext cx="11729357" cy="6863417"/>
          </a:xfrm>
          <a:prstGeom prst="rect">
            <a:avLst/>
          </a:prstGeom>
          <a:noFill/>
        </p:spPr>
        <p:txBody>
          <a:bodyPr wrap="square" rtlCol="0">
            <a:spAutoFit/>
          </a:bodyPr>
          <a:lstStyle/>
          <a:p>
            <a:pPr algn="l" fontAlgn="base"/>
            <a:r>
              <a:rPr lang="en-US" sz="4000" b="0" i="0" dirty="0">
                <a:effectLst/>
                <a:latin typeface="Times New Roman" panose="02020603050405020304" pitchFamily="18" charset="0"/>
                <a:cs typeface="Times New Roman" panose="02020603050405020304" pitchFamily="18" charset="0"/>
              </a:rPr>
              <a:t>After visiting the MHWP site, we observed that our project only partially addresses the clinicians' challenges. While our app would help clinicians prepare for meetings with patients more efficiently, it currently requires them to switch back to their outdated system to enter new data, which our app would read in future sessions. A more effective solution would be to enable clinicians to both prepare for meetings and directly input new data into our app, seamlessly integrating with their existing records. This approach would offer significant benefits to the clinicians.</a:t>
            </a:r>
          </a:p>
        </p:txBody>
      </p:sp>
      <p:sp>
        <p:nvSpPr>
          <p:cNvPr id="41" name="TextBox 40">
            <a:extLst>
              <a:ext uri="{FF2B5EF4-FFF2-40B4-BE49-F238E27FC236}">
                <a16:creationId xmlns:a16="http://schemas.microsoft.com/office/drawing/2014/main" id="{B89EC133-15B3-5986-11FD-D062F595B2AD}"/>
              </a:ext>
            </a:extLst>
          </p:cNvPr>
          <p:cNvSpPr txBox="1"/>
          <p:nvPr/>
        </p:nvSpPr>
        <p:spPr>
          <a:xfrm>
            <a:off x="31311834" y="17760546"/>
            <a:ext cx="11618074" cy="11787842"/>
          </a:xfrm>
          <a:prstGeom prst="rect">
            <a:avLst/>
          </a:prstGeom>
          <a:noFill/>
        </p:spPr>
        <p:txBody>
          <a:bodyPr wrap="square" rtlCol="0">
            <a:spAutoFit/>
          </a:bodyPr>
          <a:lstStyle/>
          <a:p>
            <a:r>
              <a:rPr lang="en-US" sz="4000" b="0" i="0" dirty="0">
                <a:effectLst/>
                <a:latin typeface="Times New Roman" panose="02020603050405020304" pitchFamily="18" charset="0"/>
                <a:cs typeface="Times New Roman" panose="02020603050405020304" pitchFamily="18" charset="0"/>
              </a:rPr>
              <a:t>Though our prototype is not fully built at current, we have a foundation to work with using the legacy </a:t>
            </a:r>
            <a:r>
              <a:rPr lang="en-US" sz="4000" b="0" i="0" dirty="0" err="1">
                <a:effectLst/>
                <a:latin typeface="Times New Roman" panose="02020603050405020304" pitchFamily="18" charset="0"/>
                <a:cs typeface="Times New Roman" panose="02020603050405020304" pitchFamily="18" charset="0"/>
              </a:rPr>
              <a:t>REDCap</a:t>
            </a:r>
            <a:r>
              <a:rPr lang="en-US" sz="4000" b="0" i="0" dirty="0">
                <a:effectLst/>
                <a:latin typeface="Times New Roman" panose="02020603050405020304" pitchFamily="18" charset="0"/>
                <a:cs typeface="Times New Roman" panose="02020603050405020304" pitchFamily="18" charset="0"/>
              </a:rPr>
              <a:t> system. The </a:t>
            </a:r>
            <a:r>
              <a:rPr lang="en-US" sz="4000" b="0" i="0" dirty="0" err="1">
                <a:effectLst/>
                <a:latin typeface="Times New Roman" panose="02020603050405020304" pitchFamily="18" charset="0"/>
                <a:cs typeface="Times New Roman" panose="02020603050405020304" pitchFamily="18" charset="0"/>
              </a:rPr>
              <a:t>REDCap</a:t>
            </a:r>
            <a:r>
              <a:rPr lang="en-US" sz="4000" b="0" i="0" dirty="0">
                <a:effectLst/>
                <a:latin typeface="Times New Roman" panose="02020603050405020304" pitchFamily="18" charset="0"/>
                <a:cs typeface="Times New Roman" panose="02020603050405020304" pitchFamily="18" charset="0"/>
              </a:rPr>
              <a:t> system is outdated &amp; oftentimes makes it more difficult for the clinicians as they are editing patient data. Our solution aims to make this a more efficient process, modeling after the already existing system, while making it more tailored to the clinicians needs &amp; looking more modern at the same time. The ways that we plan on improving are generally enhancing user experience by placing the most pertinent information for the clinicians in easy to access parts of the page that are readily available. As well adding the capability to add new case notes in the same places that allow for the clinician to see existing ones. There are numerous examples where adding dropdown menus could be beneficial instead of laborious scrolling, as well as where the dimensions of certain text fields become pain points for the users. These are all things that we want to address in our prototypes.</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221</TotalTime>
  <Words>601</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Times New Roman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Wyatt Herkamp</cp:lastModifiedBy>
  <cp:revision>31</cp:revision>
  <cp:lastPrinted>2020-02-13T13:03:36Z</cp:lastPrinted>
  <dcterms:created xsi:type="dcterms:W3CDTF">2018-02-06T18:12:23Z</dcterms:created>
  <dcterms:modified xsi:type="dcterms:W3CDTF">2024-11-15T01:02:02Z</dcterms:modified>
</cp:coreProperties>
</file>