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2918400" cx="43891200"/>
  <p:notesSz cx="6858000" cy="9144000"/>
  <p:embeddedFontLst>
    <p:embeddedFont>
      <p:font typeface="Roboto"/>
      <p:regular r:id="rId7"/>
      <p:bold r:id="rId8"/>
      <p:italic r:id="rId9"/>
      <p:boldItalic r:id="rId10"/>
    </p:embeddedFont>
    <p:embeddedFont>
      <p:font typeface="Oswald"/>
      <p:regular r:id="rId11"/>
      <p:bold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824">
          <p15:clr>
            <a:srgbClr val="A4A3A4"/>
          </p15:clr>
        </p15:guide>
      </p15:sldGuideLst>
    </p:ext>
    <p:ext uri="GoogleSlidesCustomDataVersion2">
      <go:slidesCustomData xmlns:go="http://customooxmlschemas.google.com/" r:id="rId13" roundtripDataSignature="AMtx7mguji8w2LcFk1J/DdCuekj4nr6/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Oswald-regular.fntdata"/><Relationship Id="rId10" Type="http://schemas.openxmlformats.org/officeDocument/2006/relationships/font" Target="fonts/Roboto-boldItalic.fntdata"/><Relationship Id="rId13" Type="http://customschemas.google.com/relationships/presentationmetadata" Target="metadata"/><Relationship Id="rId12"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oboto-regular.fntdata"/><Relationship Id="rId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050">
                <a:solidFill>
                  <a:srgbClr val="1F1F1F"/>
                </a:solidFill>
                <a:highlight>
                  <a:srgbClr val="FFFFFF"/>
                </a:highlight>
                <a:latin typeface="Roboto"/>
                <a:ea typeface="Roboto"/>
                <a:cs typeface="Roboto"/>
                <a:sym typeface="Roboto"/>
              </a:rPr>
              <a:t>Problem Statement, Project Overview, and layout/design:(Alina)</a:t>
            </a:r>
            <a:endParaRPr sz="1050">
              <a:solidFill>
                <a:srgbClr val="1F1F1F"/>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US" sz="1050">
                <a:solidFill>
                  <a:srgbClr val="1F1F1F"/>
                </a:solidFill>
                <a:highlight>
                  <a:srgbClr val="FFFFFF"/>
                </a:highlight>
                <a:latin typeface="Roboto"/>
                <a:ea typeface="Roboto"/>
                <a:cs typeface="Roboto"/>
                <a:sym typeface="Roboto"/>
              </a:rPr>
              <a:t>Project Plan: (Insert name)</a:t>
            </a:r>
            <a:endParaRPr sz="1050">
              <a:solidFill>
                <a:srgbClr val="1F1F1F"/>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US" sz="1050">
                <a:solidFill>
                  <a:srgbClr val="1F1F1F"/>
                </a:solidFill>
                <a:highlight>
                  <a:srgbClr val="FFFFFF"/>
                </a:highlight>
                <a:latin typeface="Roboto"/>
                <a:ea typeface="Roboto"/>
                <a:cs typeface="Roboto"/>
                <a:sym typeface="Roboto"/>
              </a:rPr>
              <a:t>Activities for this Semester:(Insert name)</a:t>
            </a:r>
            <a:endParaRPr sz="1050">
              <a:solidFill>
                <a:srgbClr val="1F1F1F"/>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US" sz="1050">
                <a:solidFill>
                  <a:srgbClr val="1F1F1F"/>
                </a:solidFill>
                <a:highlight>
                  <a:srgbClr val="FFFFFF"/>
                </a:highlight>
                <a:latin typeface="Roboto"/>
                <a:ea typeface="Roboto"/>
                <a:cs typeface="Roboto"/>
                <a:sym typeface="Roboto"/>
              </a:rPr>
              <a:t>Current Application screenshot/Future Directions:(Stef)</a:t>
            </a:r>
            <a:endParaRPr sz="1050">
              <a:solidFill>
                <a:srgbClr val="1F1F1F"/>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
        <p:nvSpPr>
          <p:cNvPr id="85" name="Google Shape;8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1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1" name="Shape 11"/>
        <p:cNvGrpSpPr/>
        <p:nvPr/>
      </p:nvGrpSpPr>
      <p:grpSpPr>
        <a:xfrm>
          <a:off x="0" y="0"/>
          <a:ext cx="0" cy="0"/>
          <a:chOff x="0" y="0"/>
          <a:chExt cx="0" cy="0"/>
        </a:xfrm>
      </p:grpSpPr>
      <p:pic>
        <p:nvPicPr>
          <p:cNvPr descr="A yellow rectangular object with black background&#10;&#10;Description automatically generated" id="12" name="Google Shape;12;p3"/>
          <p:cNvPicPr preferRelativeResize="0"/>
          <p:nvPr/>
        </p:nvPicPr>
        <p:blipFill rotWithShape="1">
          <a:blip r:embed="rId2">
            <a:alphaModFix/>
          </a:blip>
          <a:srcRect b="0" l="0" r="0" t="0"/>
          <a:stretch/>
        </p:blipFill>
        <p:spPr>
          <a:xfrm>
            <a:off x="2184401" y="29499339"/>
            <a:ext cx="15298498" cy="1876010"/>
          </a:xfrm>
          <a:prstGeom prst="rect">
            <a:avLst/>
          </a:prstGeom>
          <a:noFill/>
          <a:ln>
            <a:noFill/>
          </a:ln>
        </p:spPr>
      </p:pic>
      <p:pic>
        <p:nvPicPr>
          <p:cNvPr id="13" name="Google Shape;13;p3"/>
          <p:cNvPicPr preferRelativeResize="0"/>
          <p:nvPr/>
        </p:nvPicPr>
        <p:blipFill rotWithShape="1">
          <a:blip r:embed="rId3">
            <a:alphaModFix/>
          </a:blip>
          <a:srcRect b="0" l="0" r="0" t="0"/>
          <a:stretch/>
        </p:blipFill>
        <p:spPr>
          <a:xfrm>
            <a:off x="0" y="0"/>
            <a:ext cx="43891200" cy="27432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2"/>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2"/>
          <p:cNvSpPr/>
          <p:nvPr>
            <p:ph idx="2" type="pic"/>
          </p:nvPr>
        </p:nvSpPr>
        <p:spPr>
          <a:xfrm>
            <a:off x="18659477" y="4739647"/>
            <a:ext cx="22219920" cy="23393400"/>
          </a:xfrm>
          <a:prstGeom prst="rect">
            <a:avLst/>
          </a:prstGeom>
          <a:noFill/>
          <a:ln>
            <a:noFill/>
          </a:ln>
        </p:spPr>
      </p:sp>
      <p:sp>
        <p:nvSpPr>
          <p:cNvPr id="67" name="Google Shape;67;p12"/>
          <p:cNvSpPr txBox="1"/>
          <p:nvPr>
            <p:ph idx="1" type="body"/>
          </p:nvPr>
        </p:nvSpPr>
        <p:spPr>
          <a:xfrm>
            <a:off x="3023237" y="9875520"/>
            <a:ext cx="14156054"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68" name="Google Shape;68;p12"/>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2"/>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2"/>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13"/>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3"/>
          <p:cNvSpPr txBox="1"/>
          <p:nvPr>
            <p:ph idx="1" type="body"/>
          </p:nvPr>
        </p:nvSpPr>
        <p:spPr>
          <a:xfrm rot="5400000">
            <a:off x="11502389" y="278131"/>
            <a:ext cx="20886422" cy="378561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74" name="Google Shape;74;p13"/>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3"/>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3"/>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14"/>
          <p:cNvSpPr txBox="1"/>
          <p:nvPr>
            <p:ph type="title"/>
          </p:nvPr>
        </p:nvSpPr>
        <p:spPr>
          <a:xfrm rot="5400000">
            <a:off x="22193251" y="10968991"/>
            <a:ext cx="27896822" cy="94640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4"/>
          <p:cNvSpPr txBox="1"/>
          <p:nvPr>
            <p:ph idx="1" type="body"/>
          </p:nvPr>
        </p:nvSpPr>
        <p:spPr>
          <a:xfrm rot="5400000">
            <a:off x="2990851" y="1779271"/>
            <a:ext cx="27896822" cy="2784348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80" name="Google Shape;80;p14"/>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4"/>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4"/>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4"/>
          <p:cNvSpPr txBox="1"/>
          <p:nvPr>
            <p:ph type="ctrTitle"/>
          </p:nvPr>
        </p:nvSpPr>
        <p:spPr>
          <a:xfrm>
            <a:off x="3291840" y="5387342"/>
            <a:ext cx="37307520" cy="1146048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4"/>
          <p:cNvSpPr txBox="1"/>
          <p:nvPr>
            <p:ph idx="1" type="subTitle"/>
          </p:nvPr>
        </p:nvSpPr>
        <p:spPr>
          <a:xfrm>
            <a:off x="5486400" y="17289782"/>
            <a:ext cx="32918400" cy="794765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p:txBody>
      </p:sp>
      <p:sp>
        <p:nvSpPr>
          <p:cNvPr id="17" name="Google Shape;17;p4"/>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4"/>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5"/>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5"/>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23" name="Google Shape;23;p5"/>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5"/>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6"/>
          <p:cNvSpPr txBox="1"/>
          <p:nvPr>
            <p:ph type="title"/>
          </p:nvPr>
        </p:nvSpPr>
        <p:spPr>
          <a:xfrm>
            <a:off x="2994662" y="8206749"/>
            <a:ext cx="37856160" cy="1369313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6"/>
          <p:cNvSpPr txBox="1"/>
          <p:nvPr>
            <p:ph idx="1" type="body"/>
          </p:nvPr>
        </p:nvSpPr>
        <p:spPr>
          <a:xfrm>
            <a:off x="2994662" y="22029429"/>
            <a:ext cx="37856160" cy="72008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sz="11520">
                <a:solidFill>
                  <a:schemeClr val="dk1"/>
                </a:solidFill>
              </a:defRPr>
            </a:lvl1pPr>
            <a:lvl2pPr indent="-228600" lvl="1" marL="914400" algn="l">
              <a:lnSpc>
                <a:spcPct val="90000"/>
              </a:lnSpc>
              <a:spcBef>
                <a:spcPts val="2400"/>
              </a:spcBef>
              <a:spcAft>
                <a:spcPts val="0"/>
              </a:spcAft>
              <a:buClr>
                <a:srgbClr val="888888"/>
              </a:buClr>
              <a:buSzPts val="9600"/>
              <a:buNone/>
              <a:defRPr sz="9600">
                <a:solidFill>
                  <a:srgbClr val="888888"/>
                </a:solidFill>
              </a:defRPr>
            </a:lvl2pPr>
            <a:lvl3pPr indent="-228600" lvl="2" marL="1371600" algn="l">
              <a:lnSpc>
                <a:spcPct val="90000"/>
              </a:lnSpc>
              <a:spcBef>
                <a:spcPts val="2400"/>
              </a:spcBef>
              <a:spcAft>
                <a:spcPts val="0"/>
              </a:spcAft>
              <a:buClr>
                <a:srgbClr val="888888"/>
              </a:buClr>
              <a:buSzPts val="8640"/>
              <a:buNone/>
              <a:defRPr sz="8640">
                <a:solidFill>
                  <a:srgbClr val="888888"/>
                </a:solidFill>
              </a:defRPr>
            </a:lvl3pPr>
            <a:lvl4pPr indent="-228600" lvl="3" marL="1828800" algn="l">
              <a:lnSpc>
                <a:spcPct val="90000"/>
              </a:lnSpc>
              <a:spcBef>
                <a:spcPts val="2400"/>
              </a:spcBef>
              <a:spcAft>
                <a:spcPts val="0"/>
              </a:spcAft>
              <a:buClr>
                <a:srgbClr val="888888"/>
              </a:buClr>
              <a:buSzPts val="7680"/>
              <a:buNone/>
              <a:defRPr sz="7680">
                <a:solidFill>
                  <a:srgbClr val="888888"/>
                </a:solidFill>
              </a:defRPr>
            </a:lvl4pPr>
            <a:lvl5pPr indent="-228600" lvl="4" marL="2286000" algn="l">
              <a:lnSpc>
                <a:spcPct val="90000"/>
              </a:lnSpc>
              <a:spcBef>
                <a:spcPts val="2400"/>
              </a:spcBef>
              <a:spcAft>
                <a:spcPts val="0"/>
              </a:spcAft>
              <a:buClr>
                <a:srgbClr val="888888"/>
              </a:buClr>
              <a:buSzPts val="7680"/>
              <a:buNone/>
              <a:defRPr sz="7680">
                <a:solidFill>
                  <a:srgbClr val="888888"/>
                </a:solidFill>
              </a:defRPr>
            </a:lvl5pPr>
            <a:lvl6pPr indent="-228600" lvl="5" marL="2743200" algn="l">
              <a:lnSpc>
                <a:spcPct val="90000"/>
              </a:lnSpc>
              <a:spcBef>
                <a:spcPts val="2400"/>
              </a:spcBef>
              <a:spcAft>
                <a:spcPts val="0"/>
              </a:spcAft>
              <a:buClr>
                <a:srgbClr val="888888"/>
              </a:buClr>
              <a:buSzPts val="7680"/>
              <a:buNone/>
              <a:defRPr sz="7680">
                <a:solidFill>
                  <a:srgbClr val="888888"/>
                </a:solidFill>
              </a:defRPr>
            </a:lvl6pPr>
            <a:lvl7pPr indent="-228600" lvl="6" marL="3200400" algn="l">
              <a:lnSpc>
                <a:spcPct val="90000"/>
              </a:lnSpc>
              <a:spcBef>
                <a:spcPts val="2400"/>
              </a:spcBef>
              <a:spcAft>
                <a:spcPts val="0"/>
              </a:spcAft>
              <a:buClr>
                <a:srgbClr val="888888"/>
              </a:buClr>
              <a:buSzPts val="7680"/>
              <a:buNone/>
              <a:defRPr sz="7680">
                <a:solidFill>
                  <a:srgbClr val="888888"/>
                </a:solidFill>
              </a:defRPr>
            </a:lvl7pPr>
            <a:lvl8pPr indent="-228600" lvl="7" marL="3657600" algn="l">
              <a:lnSpc>
                <a:spcPct val="90000"/>
              </a:lnSpc>
              <a:spcBef>
                <a:spcPts val="2400"/>
              </a:spcBef>
              <a:spcAft>
                <a:spcPts val="0"/>
              </a:spcAft>
              <a:buClr>
                <a:srgbClr val="888888"/>
              </a:buClr>
              <a:buSzPts val="7680"/>
              <a:buNone/>
              <a:defRPr sz="7680">
                <a:solidFill>
                  <a:srgbClr val="888888"/>
                </a:solidFill>
              </a:defRPr>
            </a:lvl8pPr>
            <a:lvl9pPr indent="-228600" lvl="8" marL="4114800" algn="l">
              <a:lnSpc>
                <a:spcPct val="90000"/>
              </a:lnSpc>
              <a:spcBef>
                <a:spcPts val="2400"/>
              </a:spcBef>
              <a:spcAft>
                <a:spcPts val="0"/>
              </a:spcAft>
              <a:buClr>
                <a:srgbClr val="888888"/>
              </a:buClr>
              <a:buSzPts val="7680"/>
              <a:buNone/>
              <a:defRPr sz="7680">
                <a:solidFill>
                  <a:srgbClr val="888888"/>
                </a:solidFill>
              </a:defRPr>
            </a:lvl9pPr>
          </a:lstStyle>
          <a:p/>
        </p:txBody>
      </p:sp>
      <p:sp>
        <p:nvSpPr>
          <p:cNvPr id="29" name="Google Shape;29;p6"/>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6"/>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7"/>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7"/>
          <p:cNvSpPr txBox="1"/>
          <p:nvPr>
            <p:ph idx="1" type="body"/>
          </p:nvPr>
        </p:nvSpPr>
        <p:spPr>
          <a:xfrm>
            <a:off x="3017520" y="8763000"/>
            <a:ext cx="186537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5" name="Google Shape;35;p7"/>
          <p:cNvSpPr txBox="1"/>
          <p:nvPr>
            <p:ph idx="2" type="body"/>
          </p:nvPr>
        </p:nvSpPr>
        <p:spPr>
          <a:xfrm>
            <a:off x="22219920" y="8763000"/>
            <a:ext cx="186537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6" name="Google Shape;36;p7"/>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7"/>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8"/>
          <p:cNvSpPr txBox="1"/>
          <p:nvPr>
            <p:ph type="title"/>
          </p:nvPr>
        </p:nvSpPr>
        <p:spPr>
          <a:xfrm>
            <a:off x="3023237"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8"/>
          <p:cNvSpPr txBox="1"/>
          <p:nvPr>
            <p:ph idx="1" type="body"/>
          </p:nvPr>
        </p:nvSpPr>
        <p:spPr>
          <a:xfrm>
            <a:off x="3023242" y="8069582"/>
            <a:ext cx="18568032"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2" name="Google Shape;42;p8"/>
          <p:cNvSpPr txBox="1"/>
          <p:nvPr>
            <p:ph idx="2" type="body"/>
          </p:nvPr>
        </p:nvSpPr>
        <p:spPr>
          <a:xfrm>
            <a:off x="3023242" y="12024360"/>
            <a:ext cx="18568032" cy="176860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3" name="Google Shape;43;p8"/>
          <p:cNvSpPr txBox="1"/>
          <p:nvPr>
            <p:ph idx="3" type="body"/>
          </p:nvPr>
        </p:nvSpPr>
        <p:spPr>
          <a:xfrm>
            <a:off x="22219922" y="8069582"/>
            <a:ext cx="18659477"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4" name="Google Shape;44;p8"/>
          <p:cNvSpPr txBox="1"/>
          <p:nvPr>
            <p:ph idx="4" type="body"/>
          </p:nvPr>
        </p:nvSpPr>
        <p:spPr>
          <a:xfrm>
            <a:off x="22219922" y="12024360"/>
            <a:ext cx="18659477" cy="176860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5" name="Google Shape;45;p8"/>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8"/>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9"/>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9"/>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9"/>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0"/>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0"/>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0"/>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11"/>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1"/>
          <p:cNvSpPr txBox="1"/>
          <p:nvPr>
            <p:ph idx="1" type="body"/>
          </p:nvPr>
        </p:nvSpPr>
        <p:spPr>
          <a:xfrm>
            <a:off x="18659477" y="4739647"/>
            <a:ext cx="22219920" cy="23393400"/>
          </a:xfrm>
          <a:prstGeom prst="rect">
            <a:avLst/>
          </a:prstGeom>
          <a:noFill/>
          <a:ln>
            <a:noFill/>
          </a:ln>
        </p:spPr>
        <p:txBody>
          <a:bodyPr anchorCtr="0" anchor="t" bIns="45700" lIns="91425" spcFirstLastPara="1" rIns="91425" wrap="square" tIns="45700">
            <a:normAutofit/>
          </a:bodyPr>
          <a:lstStyle>
            <a:lvl1pPr indent="-1203960" lvl="0" marL="457200" algn="l">
              <a:lnSpc>
                <a:spcPct val="90000"/>
              </a:lnSpc>
              <a:spcBef>
                <a:spcPts val="4800"/>
              </a:spcBef>
              <a:spcAft>
                <a:spcPts val="0"/>
              </a:spcAft>
              <a:buClr>
                <a:schemeClr val="dk1"/>
              </a:buClr>
              <a:buSzPts val="15360"/>
              <a:buChar char="•"/>
              <a:defRPr sz="15360"/>
            </a:lvl1pPr>
            <a:lvl2pPr indent="-1082040" lvl="1" marL="914400" algn="l">
              <a:lnSpc>
                <a:spcPct val="90000"/>
              </a:lnSpc>
              <a:spcBef>
                <a:spcPts val="2400"/>
              </a:spcBef>
              <a:spcAft>
                <a:spcPts val="0"/>
              </a:spcAft>
              <a:buClr>
                <a:schemeClr val="dk1"/>
              </a:buClr>
              <a:buSzPts val="13440"/>
              <a:buChar char="•"/>
              <a:defRPr sz="13439"/>
            </a:lvl2pPr>
            <a:lvl3pPr indent="-960120" lvl="2" marL="1371600" algn="l">
              <a:lnSpc>
                <a:spcPct val="90000"/>
              </a:lnSpc>
              <a:spcBef>
                <a:spcPts val="2400"/>
              </a:spcBef>
              <a:spcAft>
                <a:spcPts val="0"/>
              </a:spcAft>
              <a:buClr>
                <a:schemeClr val="dk1"/>
              </a:buClr>
              <a:buSzPts val="11520"/>
              <a:buChar char="•"/>
              <a:defRPr sz="11520"/>
            </a:lvl3pPr>
            <a:lvl4pPr indent="-838200" lvl="3" marL="1828800" algn="l">
              <a:lnSpc>
                <a:spcPct val="90000"/>
              </a:lnSpc>
              <a:spcBef>
                <a:spcPts val="2400"/>
              </a:spcBef>
              <a:spcAft>
                <a:spcPts val="0"/>
              </a:spcAft>
              <a:buClr>
                <a:schemeClr val="dk1"/>
              </a:buClr>
              <a:buSzPts val="9600"/>
              <a:buChar char="•"/>
              <a:defRPr sz="9600"/>
            </a:lvl4pPr>
            <a:lvl5pPr indent="-838200" lvl="4" marL="2286000" algn="l">
              <a:lnSpc>
                <a:spcPct val="90000"/>
              </a:lnSpc>
              <a:spcBef>
                <a:spcPts val="2400"/>
              </a:spcBef>
              <a:spcAft>
                <a:spcPts val="0"/>
              </a:spcAft>
              <a:buClr>
                <a:schemeClr val="dk1"/>
              </a:buClr>
              <a:buSzPts val="9600"/>
              <a:buChar char="•"/>
              <a:defRPr sz="9600"/>
            </a:lvl5pPr>
            <a:lvl6pPr indent="-838200" lvl="5" marL="2743200" algn="l">
              <a:lnSpc>
                <a:spcPct val="90000"/>
              </a:lnSpc>
              <a:spcBef>
                <a:spcPts val="2400"/>
              </a:spcBef>
              <a:spcAft>
                <a:spcPts val="0"/>
              </a:spcAft>
              <a:buClr>
                <a:schemeClr val="dk1"/>
              </a:buClr>
              <a:buSzPts val="9600"/>
              <a:buChar char="•"/>
              <a:defRPr sz="9600"/>
            </a:lvl6pPr>
            <a:lvl7pPr indent="-838200" lvl="6" marL="3200400" algn="l">
              <a:lnSpc>
                <a:spcPct val="90000"/>
              </a:lnSpc>
              <a:spcBef>
                <a:spcPts val="2400"/>
              </a:spcBef>
              <a:spcAft>
                <a:spcPts val="0"/>
              </a:spcAft>
              <a:buClr>
                <a:schemeClr val="dk1"/>
              </a:buClr>
              <a:buSzPts val="9600"/>
              <a:buChar char="•"/>
              <a:defRPr sz="9600"/>
            </a:lvl7pPr>
            <a:lvl8pPr indent="-838200" lvl="7" marL="3657600" algn="l">
              <a:lnSpc>
                <a:spcPct val="90000"/>
              </a:lnSpc>
              <a:spcBef>
                <a:spcPts val="2400"/>
              </a:spcBef>
              <a:spcAft>
                <a:spcPts val="0"/>
              </a:spcAft>
              <a:buClr>
                <a:schemeClr val="dk1"/>
              </a:buClr>
              <a:buSzPts val="9600"/>
              <a:buChar char="•"/>
              <a:defRPr sz="9600"/>
            </a:lvl8pPr>
            <a:lvl9pPr indent="-838200" lvl="8" marL="4114800" algn="l">
              <a:lnSpc>
                <a:spcPct val="90000"/>
              </a:lnSpc>
              <a:spcBef>
                <a:spcPts val="2400"/>
              </a:spcBef>
              <a:spcAft>
                <a:spcPts val="0"/>
              </a:spcAft>
              <a:buClr>
                <a:schemeClr val="dk1"/>
              </a:buClr>
              <a:buSzPts val="9600"/>
              <a:buChar char="•"/>
              <a:defRPr sz="9600"/>
            </a:lvl9pPr>
          </a:lstStyle>
          <a:p/>
        </p:txBody>
      </p:sp>
      <p:sp>
        <p:nvSpPr>
          <p:cNvPr id="60" name="Google Shape;60;p11"/>
          <p:cNvSpPr txBox="1"/>
          <p:nvPr>
            <p:ph idx="2" type="body"/>
          </p:nvPr>
        </p:nvSpPr>
        <p:spPr>
          <a:xfrm>
            <a:off x="3023237" y="9875520"/>
            <a:ext cx="14156054"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61" name="Google Shape;61;p11"/>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1"/>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1"/>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21120"/>
              <a:buFont typeface="Calibri"/>
              <a:buNone/>
              <a:defRPr b="0" i="0" sz="2112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normAutofit/>
          </a:bodyPr>
          <a:lstStyle>
            <a:lvl1pPr indent="-1082040" lvl="0" marL="457200" marR="0" rtl="0" algn="l">
              <a:lnSpc>
                <a:spcPct val="90000"/>
              </a:lnSpc>
              <a:spcBef>
                <a:spcPts val="4800"/>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1pPr>
            <a:lvl2pPr indent="-960120" lvl="1" marL="9144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57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57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5760" u="none" cap="none" strike="noStrike">
                <a:solidFill>
                  <a:srgbClr val="888888"/>
                </a:solidFill>
                <a:latin typeface="Calibri"/>
                <a:ea typeface="Calibri"/>
                <a:cs typeface="Calibri"/>
                <a:sym typeface="Calibri"/>
              </a:defRPr>
            </a:lvl1pPr>
            <a:lvl2pPr indent="0" lvl="1" marL="0" marR="0" rtl="0" algn="r">
              <a:spcBef>
                <a:spcPts val="0"/>
              </a:spcBef>
              <a:buNone/>
              <a:defRPr b="0" i="0" sz="5760" u="none" cap="none" strike="noStrike">
                <a:solidFill>
                  <a:srgbClr val="888888"/>
                </a:solidFill>
                <a:latin typeface="Calibri"/>
                <a:ea typeface="Calibri"/>
                <a:cs typeface="Calibri"/>
                <a:sym typeface="Calibri"/>
              </a:defRPr>
            </a:lvl2pPr>
            <a:lvl3pPr indent="0" lvl="2" marL="0" marR="0" rtl="0" algn="r">
              <a:spcBef>
                <a:spcPts val="0"/>
              </a:spcBef>
              <a:buNone/>
              <a:defRPr b="0" i="0" sz="5760" u="none" cap="none" strike="noStrike">
                <a:solidFill>
                  <a:srgbClr val="888888"/>
                </a:solidFill>
                <a:latin typeface="Calibri"/>
                <a:ea typeface="Calibri"/>
                <a:cs typeface="Calibri"/>
                <a:sym typeface="Calibri"/>
              </a:defRPr>
            </a:lvl3pPr>
            <a:lvl4pPr indent="0" lvl="3" marL="0" marR="0" rtl="0" algn="r">
              <a:spcBef>
                <a:spcPts val="0"/>
              </a:spcBef>
              <a:buNone/>
              <a:defRPr b="0" i="0" sz="5760" u="none" cap="none" strike="noStrike">
                <a:solidFill>
                  <a:srgbClr val="888888"/>
                </a:solidFill>
                <a:latin typeface="Calibri"/>
                <a:ea typeface="Calibri"/>
                <a:cs typeface="Calibri"/>
                <a:sym typeface="Calibri"/>
              </a:defRPr>
            </a:lvl4pPr>
            <a:lvl5pPr indent="0" lvl="4" marL="0" marR="0" rtl="0" algn="r">
              <a:spcBef>
                <a:spcPts val="0"/>
              </a:spcBef>
              <a:buNone/>
              <a:defRPr b="0" i="0" sz="5760" u="none" cap="none" strike="noStrike">
                <a:solidFill>
                  <a:srgbClr val="888888"/>
                </a:solidFill>
                <a:latin typeface="Calibri"/>
                <a:ea typeface="Calibri"/>
                <a:cs typeface="Calibri"/>
                <a:sym typeface="Calibri"/>
              </a:defRPr>
            </a:lvl5pPr>
            <a:lvl6pPr indent="0" lvl="5" marL="0" marR="0" rtl="0" algn="r">
              <a:spcBef>
                <a:spcPts val="0"/>
              </a:spcBef>
              <a:buNone/>
              <a:defRPr b="0" i="0" sz="5760" u="none" cap="none" strike="noStrike">
                <a:solidFill>
                  <a:srgbClr val="888888"/>
                </a:solidFill>
                <a:latin typeface="Calibri"/>
                <a:ea typeface="Calibri"/>
                <a:cs typeface="Calibri"/>
                <a:sym typeface="Calibri"/>
              </a:defRPr>
            </a:lvl6pPr>
            <a:lvl7pPr indent="0" lvl="6" marL="0" marR="0" rtl="0" algn="r">
              <a:spcBef>
                <a:spcPts val="0"/>
              </a:spcBef>
              <a:buNone/>
              <a:defRPr b="0" i="0" sz="5760" u="none" cap="none" strike="noStrike">
                <a:solidFill>
                  <a:srgbClr val="888888"/>
                </a:solidFill>
                <a:latin typeface="Calibri"/>
                <a:ea typeface="Calibri"/>
                <a:cs typeface="Calibri"/>
                <a:sym typeface="Calibri"/>
              </a:defRPr>
            </a:lvl7pPr>
            <a:lvl8pPr indent="0" lvl="7" marL="0" marR="0" rtl="0" algn="r">
              <a:spcBef>
                <a:spcPts val="0"/>
              </a:spcBef>
              <a:buNone/>
              <a:defRPr b="0" i="0" sz="5760" u="none" cap="none" strike="noStrike">
                <a:solidFill>
                  <a:srgbClr val="888888"/>
                </a:solidFill>
                <a:latin typeface="Calibri"/>
                <a:ea typeface="Calibri"/>
                <a:cs typeface="Calibri"/>
                <a:sym typeface="Calibri"/>
              </a:defRPr>
            </a:lvl8pPr>
            <a:lvl9pPr indent="0" lvl="8" marL="0" marR="0" rtl="0" algn="r">
              <a:spcBef>
                <a:spcPts val="0"/>
              </a:spcBef>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1.png"/><Relationship Id="rId13" Type="http://schemas.openxmlformats.org/officeDocument/2006/relationships/image" Target="../media/image8.png"/><Relationship Id="rId12"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png"/><Relationship Id="rId15" Type="http://schemas.openxmlformats.org/officeDocument/2006/relationships/image" Target="../media/image14.png"/><Relationship Id="rId14" Type="http://schemas.openxmlformats.org/officeDocument/2006/relationships/image" Target="../media/image13.png"/><Relationship Id="rId5" Type="http://schemas.openxmlformats.org/officeDocument/2006/relationships/image" Target="../media/image10.png"/><Relationship Id="rId6" Type="http://schemas.openxmlformats.org/officeDocument/2006/relationships/image" Target="../media/image5.png"/><Relationship Id="rId7" Type="http://schemas.openxmlformats.org/officeDocument/2006/relationships/image" Target="../media/image2.jpg"/><Relationship Id="rId8"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
          <p:cNvSpPr txBox="1"/>
          <p:nvPr/>
        </p:nvSpPr>
        <p:spPr>
          <a:xfrm>
            <a:off x="37966022" y="830849"/>
            <a:ext cx="49638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8000" u="none" cap="none" strike="noStrike">
                <a:solidFill>
                  <a:srgbClr val="77C159"/>
                </a:solidFill>
                <a:latin typeface="Arial"/>
                <a:ea typeface="Arial"/>
                <a:cs typeface="Arial"/>
                <a:sym typeface="Arial"/>
              </a:rPr>
              <a:t>25-</a:t>
            </a:r>
            <a:r>
              <a:rPr lang="en-US" sz="8000">
                <a:solidFill>
                  <a:srgbClr val="77C159"/>
                </a:solidFill>
              </a:rPr>
              <a:t>307</a:t>
            </a:r>
            <a:endParaRPr sz="8000">
              <a:solidFill>
                <a:srgbClr val="77C159"/>
              </a:solidFill>
              <a:latin typeface="Calibri"/>
              <a:ea typeface="Calibri"/>
              <a:cs typeface="Calibri"/>
              <a:sym typeface="Calibri"/>
            </a:endParaRPr>
          </a:p>
        </p:txBody>
      </p:sp>
      <p:sp>
        <p:nvSpPr>
          <p:cNvPr id="88" name="Google Shape;88;p1"/>
          <p:cNvSpPr txBox="1"/>
          <p:nvPr/>
        </p:nvSpPr>
        <p:spPr>
          <a:xfrm>
            <a:off x="391943" y="3115247"/>
            <a:ext cx="43107300" cy="4463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000"/>
              <a:buFont typeface="Arial"/>
              <a:buNone/>
            </a:pPr>
            <a:r>
              <a:rPr b="1" lang="en-US" sz="10000">
                <a:solidFill>
                  <a:schemeClr val="dk1"/>
                </a:solidFill>
                <a:latin typeface="Oswald"/>
                <a:ea typeface="Oswald"/>
                <a:cs typeface="Oswald"/>
                <a:sym typeface="Oswald"/>
              </a:rPr>
              <a:t>Developing a Central Repository for Gender Outcome Programs in STEMM: AGIE Follow-on</a:t>
            </a:r>
            <a:endParaRPr b="1" i="0" sz="10000" u="none" cap="none" strike="noStrike">
              <a:solidFill>
                <a:schemeClr val="dk1"/>
              </a:solidFill>
              <a:latin typeface="Oswald"/>
              <a:ea typeface="Oswald"/>
              <a:cs typeface="Oswald"/>
              <a:sym typeface="Oswald"/>
            </a:endParaRPr>
          </a:p>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3C3C3B"/>
                </a:solidFill>
                <a:latin typeface="Comic Sans MS"/>
                <a:ea typeface="Comic Sans MS"/>
                <a:cs typeface="Comic Sans MS"/>
                <a:sym typeface="Comic Sans MS"/>
              </a:rPr>
              <a:t>Team members: </a:t>
            </a:r>
            <a:r>
              <a:rPr lang="en-US" sz="3600">
                <a:solidFill>
                  <a:srgbClr val="3C3C3B"/>
                </a:solidFill>
                <a:latin typeface="Comic Sans MS"/>
                <a:ea typeface="Comic Sans MS"/>
                <a:cs typeface="Comic Sans MS"/>
                <a:sym typeface="Comic Sans MS"/>
              </a:rPr>
              <a:t>Stef Henry</a:t>
            </a:r>
            <a:r>
              <a:rPr i="0" lang="en-US" sz="3600" u="none" cap="none" strike="noStrike">
                <a:solidFill>
                  <a:srgbClr val="3C3C3B"/>
                </a:solidFill>
                <a:latin typeface="Comic Sans MS"/>
                <a:ea typeface="Comic Sans MS"/>
                <a:cs typeface="Comic Sans MS"/>
                <a:sym typeface="Comic Sans MS"/>
              </a:rPr>
              <a:t>, </a:t>
            </a:r>
            <a:r>
              <a:rPr lang="en-US" sz="3600">
                <a:solidFill>
                  <a:srgbClr val="3C3C3B"/>
                </a:solidFill>
                <a:latin typeface="Comic Sans MS"/>
                <a:ea typeface="Comic Sans MS"/>
                <a:cs typeface="Comic Sans MS"/>
                <a:sym typeface="Comic Sans MS"/>
              </a:rPr>
              <a:t>Sofanyas Genene</a:t>
            </a:r>
            <a:r>
              <a:rPr i="0" lang="en-US" sz="3600" u="none" cap="none" strike="noStrike">
                <a:solidFill>
                  <a:srgbClr val="3C3C3B"/>
                </a:solidFill>
                <a:latin typeface="Comic Sans MS"/>
                <a:ea typeface="Comic Sans MS"/>
                <a:cs typeface="Comic Sans MS"/>
                <a:sym typeface="Comic Sans MS"/>
              </a:rPr>
              <a:t>,</a:t>
            </a:r>
            <a:r>
              <a:rPr lang="en-US" sz="3600">
                <a:solidFill>
                  <a:srgbClr val="3C3C3B"/>
                </a:solidFill>
                <a:latin typeface="Comic Sans MS"/>
                <a:ea typeface="Comic Sans MS"/>
                <a:cs typeface="Comic Sans MS"/>
                <a:sym typeface="Comic Sans MS"/>
              </a:rPr>
              <a:t> Nahome Kifle</a:t>
            </a:r>
            <a:r>
              <a:rPr i="0" lang="en-US" sz="3600" u="none" cap="none" strike="noStrike">
                <a:solidFill>
                  <a:srgbClr val="3C3C3B"/>
                </a:solidFill>
                <a:latin typeface="Comic Sans MS"/>
                <a:ea typeface="Comic Sans MS"/>
                <a:cs typeface="Comic Sans MS"/>
                <a:sym typeface="Comic Sans MS"/>
              </a:rPr>
              <a:t>, </a:t>
            </a:r>
            <a:r>
              <a:rPr lang="en-US" sz="3600">
                <a:solidFill>
                  <a:srgbClr val="3C3C3B"/>
                </a:solidFill>
                <a:latin typeface="Comic Sans MS"/>
                <a:ea typeface="Comic Sans MS"/>
                <a:cs typeface="Comic Sans MS"/>
                <a:sym typeface="Comic Sans MS"/>
              </a:rPr>
              <a:t>Alina Minor</a:t>
            </a:r>
            <a:r>
              <a:rPr i="0" lang="en-US" sz="3600" u="none" cap="none" strike="noStrike">
                <a:solidFill>
                  <a:srgbClr val="3C3C3B"/>
                </a:solidFill>
                <a:latin typeface="Comic Sans MS"/>
                <a:ea typeface="Comic Sans MS"/>
                <a:cs typeface="Comic Sans MS"/>
                <a:sym typeface="Comic Sans MS"/>
              </a:rPr>
              <a:t>  |  </a:t>
            </a:r>
            <a:r>
              <a:rPr b="1" i="0" lang="en-US" sz="3600" u="none" cap="none" strike="noStrike">
                <a:solidFill>
                  <a:srgbClr val="3C3C3B"/>
                </a:solidFill>
                <a:latin typeface="Comic Sans MS"/>
                <a:ea typeface="Comic Sans MS"/>
                <a:cs typeface="Comic Sans MS"/>
                <a:sym typeface="Comic Sans MS"/>
              </a:rPr>
              <a:t>Faculty adviser: </a:t>
            </a:r>
            <a:r>
              <a:rPr lang="en-US" sz="3600">
                <a:solidFill>
                  <a:srgbClr val="3C3C3B"/>
                </a:solidFill>
                <a:latin typeface="Comic Sans MS"/>
                <a:ea typeface="Comic Sans MS"/>
                <a:cs typeface="Comic Sans MS"/>
                <a:sym typeface="Comic Sans MS"/>
              </a:rPr>
              <a:t>Dr. John Leonard</a:t>
            </a:r>
            <a:r>
              <a:rPr i="0" lang="en-US" sz="3600" u="none" cap="none" strike="noStrike">
                <a:solidFill>
                  <a:srgbClr val="3C3C3B"/>
                </a:solidFill>
                <a:latin typeface="Comic Sans MS"/>
                <a:ea typeface="Comic Sans MS"/>
                <a:cs typeface="Comic Sans MS"/>
                <a:sym typeface="Comic Sans MS"/>
              </a:rPr>
              <a:t>  |  </a:t>
            </a:r>
            <a:r>
              <a:rPr b="1" i="0" lang="en-US" sz="3600" u="none" cap="none" strike="noStrike">
                <a:solidFill>
                  <a:srgbClr val="3C3C3B"/>
                </a:solidFill>
                <a:latin typeface="Comic Sans MS"/>
                <a:ea typeface="Comic Sans MS"/>
                <a:cs typeface="Comic Sans MS"/>
                <a:sym typeface="Comic Sans MS"/>
              </a:rPr>
              <a:t>Sponsor: </a:t>
            </a:r>
            <a:r>
              <a:rPr lang="en-US" sz="3600">
                <a:solidFill>
                  <a:srgbClr val="3C3C3B"/>
                </a:solidFill>
                <a:latin typeface="Comic Sans MS"/>
                <a:ea typeface="Comic Sans MS"/>
                <a:cs typeface="Comic Sans MS"/>
                <a:sym typeface="Comic Sans MS"/>
              </a:rPr>
              <a:t>VCU Health</a:t>
            </a:r>
            <a:r>
              <a:rPr i="0" lang="en-US" sz="3600" u="none" cap="none" strike="noStrike">
                <a:solidFill>
                  <a:srgbClr val="3C3C3B"/>
                </a:solidFill>
                <a:latin typeface="Comic Sans MS"/>
                <a:ea typeface="Comic Sans MS"/>
                <a:cs typeface="Comic Sans MS"/>
                <a:sym typeface="Comic Sans MS"/>
              </a:rPr>
              <a:t> |  </a:t>
            </a:r>
            <a:r>
              <a:rPr b="1" i="0" lang="en-US" sz="3600" u="none" cap="none" strike="noStrike">
                <a:solidFill>
                  <a:srgbClr val="3C3C3B"/>
                </a:solidFill>
                <a:latin typeface="Comic Sans MS"/>
                <a:ea typeface="Comic Sans MS"/>
                <a:cs typeface="Comic Sans MS"/>
                <a:sym typeface="Comic Sans MS"/>
              </a:rPr>
              <a:t>Mentor: </a:t>
            </a:r>
            <a:r>
              <a:rPr lang="en-US" sz="3600">
                <a:solidFill>
                  <a:srgbClr val="3C3C3B"/>
                </a:solidFill>
                <a:latin typeface="Comic Sans MS"/>
                <a:ea typeface="Comic Sans MS"/>
                <a:cs typeface="Comic Sans MS"/>
                <a:sym typeface="Comic Sans MS"/>
              </a:rPr>
              <a:t>Susan Kornstein</a:t>
            </a:r>
            <a:endParaRPr i="0" sz="3600" u="none" cap="none" strike="noStrike">
              <a:solidFill>
                <a:srgbClr val="3C3C3B"/>
              </a:solidFill>
              <a:latin typeface="Comic Sans MS"/>
              <a:ea typeface="Comic Sans MS"/>
              <a:cs typeface="Comic Sans MS"/>
              <a:sym typeface="Comic Sans MS"/>
            </a:endParaRPr>
          </a:p>
          <a:p>
            <a:pPr indent="0" lvl="0" marL="0" marR="0" rtl="0" algn="ctr">
              <a:lnSpc>
                <a:spcPct val="100000"/>
              </a:lnSpc>
              <a:spcBef>
                <a:spcPts val="0"/>
              </a:spcBef>
              <a:spcAft>
                <a:spcPts val="0"/>
              </a:spcAft>
              <a:buClr>
                <a:srgbClr val="000000"/>
              </a:buClr>
              <a:buSzPts val="4800"/>
              <a:buFont typeface="Arial"/>
              <a:buNone/>
            </a:pPr>
            <a:r>
              <a:rPr b="0" i="0" lang="en-US" sz="4800" u="none" cap="none" strike="noStrike">
                <a:solidFill>
                  <a:schemeClr val="dk1"/>
                </a:solidFill>
                <a:latin typeface="Arial"/>
                <a:ea typeface="Arial"/>
                <a:cs typeface="Arial"/>
                <a:sym typeface="Arial"/>
              </a:rPr>
              <a:t> </a:t>
            </a:r>
            <a:r>
              <a:rPr b="1" i="0" lang="en-US" sz="4800" u="none" cap="none" strike="noStrike">
                <a:solidFill>
                  <a:schemeClr val="dk1"/>
                </a:solidFill>
                <a:latin typeface="Arial"/>
                <a:ea typeface="Arial"/>
                <a:cs typeface="Arial"/>
                <a:sym typeface="Arial"/>
              </a:rPr>
              <a:t> </a:t>
            </a:r>
            <a:endParaRPr b="1" i="0" sz="4800" u="none" cap="none" strike="noStrike">
              <a:solidFill>
                <a:schemeClr val="dk1"/>
              </a:solidFill>
              <a:latin typeface="Arial"/>
              <a:ea typeface="Arial"/>
              <a:cs typeface="Arial"/>
              <a:sym typeface="Arial"/>
            </a:endParaRPr>
          </a:p>
        </p:txBody>
      </p:sp>
      <p:sp>
        <p:nvSpPr>
          <p:cNvPr id="89" name="Google Shape;89;p1"/>
          <p:cNvSpPr txBox="1"/>
          <p:nvPr/>
        </p:nvSpPr>
        <p:spPr>
          <a:xfrm>
            <a:off x="2530150" y="7018000"/>
            <a:ext cx="7334700" cy="13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7000">
                <a:solidFill>
                  <a:schemeClr val="dk1"/>
                </a:solidFill>
                <a:latin typeface="Oswald"/>
                <a:ea typeface="Oswald"/>
                <a:cs typeface="Oswald"/>
                <a:sym typeface="Oswald"/>
              </a:rPr>
              <a:t>Problem Statement</a:t>
            </a:r>
            <a:endParaRPr b="1" sz="7000">
              <a:solidFill>
                <a:schemeClr val="dk1"/>
              </a:solidFill>
              <a:latin typeface="Oswald"/>
              <a:ea typeface="Oswald"/>
              <a:cs typeface="Oswald"/>
              <a:sym typeface="Oswald"/>
            </a:endParaRPr>
          </a:p>
        </p:txBody>
      </p:sp>
      <p:sp>
        <p:nvSpPr>
          <p:cNvPr id="90" name="Google Shape;90;p1"/>
          <p:cNvSpPr txBox="1"/>
          <p:nvPr/>
        </p:nvSpPr>
        <p:spPr>
          <a:xfrm>
            <a:off x="2530150" y="8341600"/>
            <a:ext cx="7643100" cy="13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800">
                <a:solidFill>
                  <a:schemeClr val="dk1"/>
                </a:solidFill>
                <a:latin typeface="Comic Sans MS"/>
                <a:ea typeface="Comic Sans MS"/>
                <a:cs typeface="Comic Sans MS"/>
                <a:sym typeface="Comic Sans MS"/>
              </a:rPr>
              <a:t>Women are underrepresented in positions across STEMM fields. </a:t>
            </a:r>
            <a:endParaRPr b="1" sz="3800">
              <a:solidFill>
                <a:schemeClr val="dk1"/>
              </a:solidFill>
              <a:latin typeface="Comic Sans MS"/>
              <a:ea typeface="Comic Sans MS"/>
              <a:cs typeface="Comic Sans MS"/>
              <a:sym typeface="Comic Sans MS"/>
            </a:endParaRPr>
          </a:p>
        </p:txBody>
      </p:sp>
      <p:pic>
        <p:nvPicPr>
          <p:cNvPr id="91" name="Google Shape;91;p1"/>
          <p:cNvPicPr preferRelativeResize="0"/>
          <p:nvPr/>
        </p:nvPicPr>
        <p:blipFill>
          <a:blip r:embed="rId3">
            <a:alphaModFix/>
          </a:blip>
          <a:stretch>
            <a:fillRect/>
          </a:stretch>
        </p:blipFill>
        <p:spPr>
          <a:xfrm>
            <a:off x="1313650" y="9665188"/>
            <a:ext cx="8551199" cy="6826436"/>
          </a:xfrm>
          <a:prstGeom prst="rect">
            <a:avLst/>
          </a:prstGeom>
          <a:noFill/>
          <a:ln>
            <a:noFill/>
          </a:ln>
        </p:spPr>
      </p:pic>
      <p:sp>
        <p:nvSpPr>
          <p:cNvPr id="92" name="Google Shape;92;p1"/>
          <p:cNvSpPr txBox="1"/>
          <p:nvPr/>
        </p:nvSpPr>
        <p:spPr>
          <a:xfrm>
            <a:off x="2946100" y="16047100"/>
            <a:ext cx="6502800" cy="13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7000">
                <a:solidFill>
                  <a:schemeClr val="dk1"/>
                </a:solidFill>
                <a:latin typeface="Oswald"/>
                <a:ea typeface="Oswald"/>
                <a:cs typeface="Oswald"/>
                <a:sym typeface="Oswald"/>
              </a:rPr>
              <a:t>Project Overview</a:t>
            </a:r>
            <a:endParaRPr b="1" sz="7000">
              <a:solidFill>
                <a:schemeClr val="dk1"/>
              </a:solidFill>
              <a:latin typeface="Oswald"/>
              <a:ea typeface="Oswald"/>
              <a:cs typeface="Oswald"/>
              <a:sym typeface="Oswald"/>
            </a:endParaRPr>
          </a:p>
        </p:txBody>
      </p:sp>
      <p:sp>
        <p:nvSpPr>
          <p:cNvPr id="93" name="Google Shape;93;p1"/>
          <p:cNvSpPr txBox="1"/>
          <p:nvPr/>
        </p:nvSpPr>
        <p:spPr>
          <a:xfrm>
            <a:off x="2530150" y="18066850"/>
            <a:ext cx="7643100" cy="118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800">
                <a:solidFill>
                  <a:schemeClr val="dk1"/>
                </a:solidFill>
                <a:latin typeface="Comic Sans MS"/>
                <a:ea typeface="Comic Sans MS"/>
                <a:cs typeface="Comic Sans MS"/>
                <a:sym typeface="Comic Sans MS"/>
              </a:rPr>
              <a:t>Our project enhances a centralized repository to promote gender diversity in STEMM, connecting resources to empower women and highlight the challenges faced by underrepresented genders.</a:t>
            </a:r>
            <a:endParaRPr b="1" sz="3800">
              <a:solidFill>
                <a:schemeClr val="dk1"/>
              </a:solidFill>
              <a:latin typeface="Comic Sans MS"/>
              <a:ea typeface="Comic Sans MS"/>
              <a:cs typeface="Comic Sans MS"/>
              <a:sym typeface="Comic Sans MS"/>
            </a:endParaRPr>
          </a:p>
        </p:txBody>
      </p:sp>
      <p:cxnSp>
        <p:nvCxnSpPr>
          <p:cNvPr id="94" name="Google Shape;94;p1"/>
          <p:cNvCxnSpPr/>
          <p:nvPr/>
        </p:nvCxnSpPr>
        <p:spPr>
          <a:xfrm>
            <a:off x="5037800" y="6847150"/>
            <a:ext cx="34734600" cy="75600"/>
          </a:xfrm>
          <a:prstGeom prst="straightConnector1">
            <a:avLst/>
          </a:prstGeom>
          <a:noFill/>
          <a:ln cap="flat" cmpd="sng" w="9525">
            <a:solidFill>
              <a:schemeClr val="dk2"/>
            </a:solidFill>
            <a:prstDash val="solid"/>
            <a:round/>
            <a:headEnd len="med" w="med" type="none"/>
            <a:tailEnd len="med" w="med" type="none"/>
          </a:ln>
        </p:spPr>
      </p:cxnSp>
      <p:cxnSp>
        <p:nvCxnSpPr>
          <p:cNvPr id="95" name="Google Shape;95;p1"/>
          <p:cNvCxnSpPr/>
          <p:nvPr/>
        </p:nvCxnSpPr>
        <p:spPr>
          <a:xfrm>
            <a:off x="10530763" y="7264750"/>
            <a:ext cx="0" cy="22626600"/>
          </a:xfrm>
          <a:prstGeom prst="straightConnector1">
            <a:avLst/>
          </a:prstGeom>
          <a:noFill/>
          <a:ln cap="flat" cmpd="sng" w="9525">
            <a:solidFill>
              <a:schemeClr val="dk2"/>
            </a:solidFill>
            <a:prstDash val="solid"/>
            <a:round/>
            <a:headEnd len="med" w="med" type="none"/>
            <a:tailEnd len="med" w="med" type="none"/>
          </a:ln>
        </p:spPr>
      </p:cxnSp>
      <p:cxnSp>
        <p:nvCxnSpPr>
          <p:cNvPr id="96" name="Google Shape;96;p1"/>
          <p:cNvCxnSpPr/>
          <p:nvPr/>
        </p:nvCxnSpPr>
        <p:spPr>
          <a:xfrm>
            <a:off x="22554600" y="7708750"/>
            <a:ext cx="65100" cy="22533300"/>
          </a:xfrm>
          <a:prstGeom prst="straightConnector1">
            <a:avLst/>
          </a:prstGeom>
          <a:noFill/>
          <a:ln cap="flat" cmpd="sng" w="9525">
            <a:solidFill>
              <a:schemeClr val="dk2"/>
            </a:solidFill>
            <a:prstDash val="solid"/>
            <a:round/>
            <a:headEnd len="med" w="med" type="none"/>
            <a:tailEnd len="med" w="med" type="none"/>
          </a:ln>
        </p:spPr>
      </p:cxnSp>
      <p:cxnSp>
        <p:nvCxnSpPr>
          <p:cNvPr id="97" name="Google Shape;97;p1"/>
          <p:cNvCxnSpPr/>
          <p:nvPr/>
        </p:nvCxnSpPr>
        <p:spPr>
          <a:xfrm>
            <a:off x="32578700" y="7681000"/>
            <a:ext cx="75600" cy="22588800"/>
          </a:xfrm>
          <a:prstGeom prst="straightConnector1">
            <a:avLst/>
          </a:prstGeom>
          <a:noFill/>
          <a:ln cap="flat" cmpd="sng" w="9525">
            <a:solidFill>
              <a:schemeClr val="dk2"/>
            </a:solidFill>
            <a:prstDash val="solid"/>
            <a:round/>
            <a:headEnd len="med" w="med" type="none"/>
            <a:tailEnd len="med" w="med" type="none"/>
          </a:ln>
        </p:spPr>
      </p:cxnSp>
      <p:sp>
        <p:nvSpPr>
          <p:cNvPr id="98" name="Google Shape;98;p1"/>
          <p:cNvSpPr txBox="1"/>
          <p:nvPr/>
        </p:nvSpPr>
        <p:spPr>
          <a:xfrm>
            <a:off x="14284425" y="11615450"/>
            <a:ext cx="11323800" cy="8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7000">
                <a:solidFill>
                  <a:schemeClr val="dk1"/>
                </a:solidFill>
                <a:latin typeface="Oswald"/>
                <a:ea typeface="Oswald"/>
                <a:cs typeface="Oswald"/>
                <a:sym typeface="Oswald"/>
              </a:rPr>
              <a:t>Project Plan</a:t>
            </a:r>
            <a:endParaRPr b="1" sz="7000">
              <a:solidFill>
                <a:schemeClr val="dk1"/>
              </a:solidFill>
              <a:latin typeface="Oswald"/>
              <a:ea typeface="Oswald"/>
              <a:cs typeface="Oswald"/>
              <a:sym typeface="Oswald"/>
            </a:endParaRPr>
          </a:p>
        </p:txBody>
      </p:sp>
      <p:sp>
        <p:nvSpPr>
          <p:cNvPr id="99" name="Google Shape;99;p1"/>
          <p:cNvSpPr txBox="1"/>
          <p:nvPr/>
        </p:nvSpPr>
        <p:spPr>
          <a:xfrm>
            <a:off x="25768300" y="11615450"/>
            <a:ext cx="3661800" cy="109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7000">
                <a:solidFill>
                  <a:schemeClr val="dk1"/>
                </a:solidFill>
                <a:latin typeface="Oswald"/>
                <a:ea typeface="Oswald"/>
                <a:cs typeface="Oswald"/>
                <a:sym typeface="Oswald"/>
              </a:rPr>
              <a:t>Activities </a:t>
            </a:r>
            <a:endParaRPr b="1" sz="7000">
              <a:solidFill>
                <a:schemeClr val="dk1"/>
              </a:solidFill>
              <a:latin typeface="Oswald"/>
              <a:ea typeface="Oswald"/>
              <a:cs typeface="Oswald"/>
              <a:sym typeface="Oswald"/>
            </a:endParaRPr>
          </a:p>
        </p:txBody>
      </p:sp>
      <p:sp>
        <p:nvSpPr>
          <p:cNvPr id="100" name="Google Shape;100;p1"/>
          <p:cNvSpPr txBox="1"/>
          <p:nvPr/>
        </p:nvSpPr>
        <p:spPr>
          <a:xfrm>
            <a:off x="33880225" y="19676363"/>
            <a:ext cx="7878000" cy="13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7000">
                <a:solidFill>
                  <a:schemeClr val="dk1"/>
                </a:solidFill>
                <a:latin typeface="Oswald"/>
                <a:ea typeface="Oswald"/>
                <a:cs typeface="Oswald"/>
                <a:sym typeface="Oswald"/>
              </a:rPr>
              <a:t>Future Directions</a:t>
            </a:r>
            <a:endParaRPr b="1" sz="7000">
              <a:solidFill>
                <a:schemeClr val="dk1"/>
              </a:solidFill>
              <a:latin typeface="Oswald"/>
              <a:ea typeface="Oswald"/>
              <a:cs typeface="Oswald"/>
              <a:sym typeface="Oswald"/>
            </a:endParaRPr>
          </a:p>
        </p:txBody>
      </p:sp>
      <p:sp>
        <p:nvSpPr>
          <p:cNvPr id="101" name="Google Shape;101;p1"/>
          <p:cNvSpPr txBox="1"/>
          <p:nvPr/>
        </p:nvSpPr>
        <p:spPr>
          <a:xfrm>
            <a:off x="33730975" y="7487500"/>
            <a:ext cx="9768300" cy="13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7000">
                <a:solidFill>
                  <a:schemeClr val="dk1"/>
                </a:solidFill>
                <a:latin typeface="Oswald"/>
                <a:ea typeface="Oswald"/>
                <a:cs typeface="Oswald"/>
                <a:sym typeface="Oswald"/>
              </a:rPr>
              <a:t>Current Application</a:t>
            </a:r>
            <a:endParaRPr b="1" sz="7000">
              <a:solidFill>
                <a:schemeClr val="dk1"/>
              </a:solidFill>
              <a:latin typeface="Oswald"/>
              <a:ea typeface="Oswald"/>
              <a:cs typeface="Oswald"/>
              <a:sym typeface="Oswald"/>
            </a:endParaRPr>
          </a:p>
        </p:txBody>
      </p:sp>
      <p:pic>
        <p:nvPicPr>
          <p:cNvPr id="102" name="Google Shape;102;p1"/>
          <p:cNvPicPr preferRelativeResize="0"/>
          <p:nvPr/>
        </p:nvPicPr>
        <p:blipFill>
          <a:blip r:embed="rId4">
            <a:alphaModFix/>
          </a:blip>
          <a:stretch>
            <a:fillRect/>
          </a:stretch>
        </p:blipFill>
        <p:spPr>
          <a:xfrm>
            <a:off x="33252875" y="13760525"/>
            <a:ext cx="9132677" cy="5217399"/>
          </a:xfrm>
          <a:prstGeom prst="rect">
            <a:avLst/>
          </a:prstGeom>
          <a:noFill/>
          <a:ln>
            <a:noFill/>
          </a:ln>
        </p:spPr>
      </p:pic>
      <p:sp>
        <p:nvSpPr>
          <p:cNvPr id="103" name="Google Shape;103;p1"/>
          <p:cNvSpPr txBox="1"/>
          <p:nvPr/>
        </p:nvSpPr>
        <p:spPr>
          <a:xfrm>
            <a:off x="33179275" y="8862363"/>
            <a:ext cx="9279900" cy="41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800">
                <a:solidFill>
                  <a:schemeClr val="dk1"/>
                </a:solidFill>
                <a:latin typeface="Comic Sans MS"/>
                <a:ea typeface="Comic Sans MS"/>
                <a:cs typeface="Comic Sans MS"/>
                <a:sym typeface="Comic Sans MS"/>
              </a:rPr>
              <a:t>This screenshot shows the application we inherited from last year's project, which had several unfinished pieces that needed further development. Our team is focused on refining these areas to enhance functionality and bring the application to completion.</a:t>
            </a:r>
            <a:endParaRPr b="1" sz="3800">
              <a:solidFill>
                <a:schemeClr val="dk1"/>
              </a:solidFill>
              <a:latin typeface="Comic Sans MS"/>
              <a:ea typeface="Comic Sans MS"/>
              <a:cs typeface="Comic Sans MS"/>
              <a:sym typeface="Comic Sans MS"/>
            </a:endParaRPr>
          </a:p>
        </p:txBody>
      </p:sp>
      <p:sp>
        <p:nvSpPr>
          <p:cNvPr id="104" name="Google Shape;104;p1"/>
          <p:cNvSpPr txBox="1"/>
          <p:nvPr/>
        </p:nvSpPr>
        <p:spPr>
          <a:xfrm>
            <a:off x="33354888" y="20999975"/>
            <a:ext cx="8928600" cy="778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800">
                <a:solidFill>
                  <a:schemeClr val="dk1"/>
                </a:solidFill>
                <a:latin typeface="Comic Sans MS"/>
                <a:ea typeface="Comic Sans MS"/>
                <a:cs typeface="Comic Sans MS"/>
                <a:sym typeface="Comic Sans MS"/>
              </a:rPr>
              <a:t>Our future application will feature:</a:t>
            </a:r>
            <a:endParaRPr b="1" sz="3800">
              <a:solidFill>
                <a:schemeClr val="dk1"/>
              </a:solidFill>
              <a:latin typeface="Comic Sans MS"/>
              <a:ea typeface="Comic Sans MS"/>
              <a:cs typeface="Comic Sans MS"/>
              <a:sym typeface="Comic Sans MS"/>
            </a:endParaRPr>
          </a:p>
          <a:p>
            <a:pPr indent="-469900" lvl="0" marL="457200" rtl="0" algn="l">
              <a:spcBef>
                <a:spcPts val="0"/>
              </a:spcBef>
              <a:spcAft>
                <a:spcPts val="0"/>
              </a:spcAft>
              <a:buClr>
                <a:schemeClr val="dk1"/>
              </a:buClr>
              <a:buSzPts val="3800"/>
              <a:buFont typeface="Comic Sans MS"/>
              <a:buChar char="●"/>
            </a:pPr>
            <a:r>
              <a:rPr b="1" lang="en-US" sz="3800">
                <a:solidFill>
                  <a:schemeClr val="dk1"/>
                </a:solidFill>
                <a:latin typeface="Comic Sans MS"/>
                <a:ea typeface="Comic Sans MS"/>
                <a:cs typeface="Comic Sans MS"/>
                <a:sym typeface="Comic Sans MS"/>
              </a:rPr>
              <a:t>A sleek, modern design inspired by our top landing pages</a:t>
            </a:r>
            <a:endParaRPr b="1" sz="3800">
              <a:solidFill>
                <a:schemeClr val="dk1"/>
              </a:solidFill>
              <a:latin typeface="Comic Sans MS"/>
              <a:ea typeface="Comic Sans MS"/>
              <a:cs typeface="Comic Sans MS"/>
              <a:sym typeface="Comic Sans MS"/>
            </a:endParaRPr>
          </a:p>
          <a:p>
            <a:pPr indent="-469900" lvl="0" marL="457200" rtl="0" algn="l">
              <a:spcBef>
                <a:spcPts val="0"/>
              </a:spcBef>
              <a:spcAft>
                <a:spcPts val="0"/>
              </a:spcAft>
              <a:buClr>
                <a:schemeClr val="dk1"/>
              </a:buClr>
              <a:buSzPts val="3800"/>
              <a:buFont typeface="Comic Sans MS"/>
              <a:buChar char="●"/>
            </a:pPr>
            <a:r>
              <a:rPr b="1" lang="en-US" sz="3800">
                <a:solidFill>
                  <a:schemeClr val="dk1"/>
                </a:solidFill>
                <a:latin typeface="Comic Sans MS"/>
                <a:ea typeface="Comic Sans MS"/>
                <a:cs typeface="Comic Sans MS"/>
                <a:sym typeface="Comic Sans MS"/>
              </a:rPr>
              <a:t>Focus on clean layout and intuitive navigation</a:t>
            </a:r>
            <a:endParaRPr b="1" sz="3800">
              <a:solidFill>
                <a:schemeClr val="dk1"/>
              </a:solidFill>
              <a:latin typeface="Comic Sans MS"/>
              <a:ea typeface="Comic Sans MS"/>
              <a:cs typeface="Comic Sans MS"/>
              <a:sym typeface="Comic Sans MS"/>
            </a:endParaRPr>
          </a:p>
          <a:p>
            <a:pPr indent="-469900" lvl="0" marL="457200" rtl="0" algn="l">
              <a:spcBef>
                <a:spcPts val="0"/>
              </a:spcBef>
              <a:spcAft>
                <a:spcPts val="0"/>
              </a:spcAft>
              <a:buClr>
                <a:schemeClr val="dk1"/>
              </a:buClr>
              <a:buSzPts val="3800"/>
              <a:buFont typeface="Comic Sans MS"/>
              <a:buChar char="●"/>
            </a:pPr>
            <a:r>
              <a:rPr b="1" lang="en-US" sz="3800">
                <a:solidFill>
                  <a:schemeClr val="dk1"/>
                </a:solidFill>
                <a:latin typeface="Comic Sans MS"/>
                <a:ea typeface="Comic Sans MS"/>
                <a:cs typeface="Comic Sans MS"/>
                <a:sym typeface="Comic Sans MS"/>
              </a:rPr>
              <a:t>Database search functionality for easy information filtering</a:t>
            </a:r>
            <a:endParaRPr b="1" sz="3800">
              <a:solidFill>
                <a:schemeClr val="dk1"/>
              </a:solidFill>
              <a:latin typeface="Comic Sans MS"/>
              <a:ea typeface="Comic Sans MS"/>
              <a:cs typeface="Comic Sans MS"/>
              <a:sym typeface="Comic Sans MS"/>
            </a:endParaRPr>
          </a:p>
          <a:p>
            <a:pPr indent="-469900" lvl="0" marL="457200" rtl="0" algn="l">
              <a:spcBef>
                <a:spcPts val="0"/>
              </a:spcBef>
              <a:spcAft>
                <a:spcPts val="0"/>
              </a:spcAft>
              <a:buClr>
                <a:schemeClr val="dk1"/>
              </a:buClr>
              <a:buSzPts val="3800"/>
              <a:buFont typeface="Comic Sans MS"/>
              <a:buChar char="●"/>
            </a:pPr>
            <a:r>
              <a:rPr b="1" lang="en-US" sz="3800">
                <a:solidFill>
                  <a:schemeClr val="dk1"/>
                </a:solidFill>
                <a:latin typeface="Comic Sans MS"/>
                <a:ea typeface="Comic Sans MS"/>
                <a:cs typeface="Comic Sans MS"/>
                <a:sym typeface="Comic Sans MS"/>
              </a:rPr>
              <a:t>Streamlined, visually engaging interface</a:t>
            </a:r>
            <a:endParaRPr b="1" sz="3800">
              <a:solidFill>
                <a:schemeClr val="dk1"/>
              </a:solidFill>
              <a:latin typeface="Comic Sans MS"/>
              <a:ea typeface="Comic Sans MS"/>
              <a:cs typeface="Comic Sans MS"/>
              <a:sym typeface="Comic Sans MS"/>
            </a:endParaRPr>
          </a:p>
          <a:p>
            <a:pPr indent="-469900" lvl="0" marL="457200" rtl="0" algn="l">
              <a:spcBef>
                <a:spcPts val="0"/>
              </a:spcBef>
              <a:spcAft>
                <a:spcPts val="0"/>
              </a:spcAft>
              <a:buClr>
                <a:schemeClr val="dk1"/>
              </a:buClr>
              <a:buSzPts val="3800"/>
              <a:buFont typeface="Comic Sans MS"/>
              <a:buChar char="●"/>
            </a:pPr>
            <a:r>
              <a:rPr b="1" lang="en-US" sz="3800">
                <a:solidFill>
                  <a:schemeClr val="dk1"/>
                </a:solidFill>
                <a:latin typeface="Comic Sans MS"/>
                <a:ea typeface="Comic Sans MS"/>
                <a:cs typeface="Comic Sans MS"/>
                <a:sym typeface="Comic Sans MS"/>
              </a:rPr>
              <a:t>Refined, polished experience to attract users from the first interaction</a:t>
            </a:r>
            <a:endParaRPr b="1" sz="3800">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b="1" lang="en-US" sz="3800">
                <a:solidFill>
                  <a:schemeClr val="dk1"/>
                </a:solidFill>
                <a:latin typeface="Comic Sans MS"/>
                <a:ea typeface="Comic Sans MS"/>
                <a:cs typeface="Comic Sans MS"/>
                <a:sym typeface="Comic Sans MS"/>
              </a:rPr>
              <a:t> </a:t>
            </a:r>
            <a:endParaRPr b="1" sz="3600">
              <a:solidFill>
                <a:schemeClr val="dk1"/>
              </a:solidFill>
              <a:latin typeface="Comic Sans MS"/>
              <a:ea typeface="Comic Sans MS"/>
              <a:cs typeface="Comic Sans MS"/>
              <a:sym typeface="Comic Sans MS"/>
            </a:endParaRPr>
          </a:p>
        </p:txBody>
      </p:sp>
      <p:pic>
        <p:nvPicPr>
          <p:cNvPr id="105" name="Google Shape;105;p1"/>
          <p:cNvPicPr preferRelativeResize="0"/>
          <p:nvPr/>
        </p:nvPicPr>
        <p:blipFill>
          <a:blip r:embed="rId5">
            <a:alphaModFix/>
          </a:blip>
          <a:stretch>
            <a:fillRect/>
          </a:stretch>
        </p:blipFill>
        <p:spPr>
          <a:xfrm>
            <a:off x="40888513" y="29312563"/>
            <a:ext cx="2610725" cy="2610725"/>
          </a:xfrm>
          <a:prstGeom prst="rect">
            <a:avLst/>
          </a:prstGeom>
          <a:noFill/>
          <a:ln>
            <a:noFill/>
          </a:ln>
        </p:spPr>
      </p:pic>
      <p:pic>
        <p:nvPicPr>
          <p:cNvPr id="106" name="Google Shape;106;p1"/>
          <p:cNvPicPr preferRelativeResize="0"/>
          <p:nvPr/>
        </p:nvPicPr>
        <p:blipFill>
          <a:blip r:embed="rId6">
            <a:alphaModFix/>
          </a:blip>
          <a:stretch>
            <a:fillRect/>
          </a:stretch>
        </p:blipFill>
        <p:spPr>
          <a:xfrm>
            <a:off x="21281763" y="14110175"/>
            <a:ext cx="2610725" cy="2816189"/>
          </a:xfrm>
          <a:prstGeom prst="rect">
            <a:avLst/>
          </a:prstGeom>
          <a:noFill/>
          <a:ln>
            <a:noFill/>
          </a:ln>
        </p:spPr>
      </p:pic>
      <p:pic>
        <p:nvPicPr>
          <p:cNvPr id="107" name="Google Shape;107;p1"/>
          <p:cNvPicPr preferRelativeResize="0"/>
          <p:nvPr/>
        </p:nvPicPr>
        <p:blipFill>
          <a:blip r:embed="rId7">
            <a:alphaModFix/>
          </a:blip>
          <a:stretch>
            <a:fillRect/>
          </a:stretch>
        </p:blipFill>
        <p:spPr>
          <a:xfrm>
            <a:off x="12651950" y="7552492"/>
            <a:ext cx="7878000" cy="3853103"/>
          </a:xfrm>
          <a:prstGeom prst="rect">
            <a:avLst/>
          </a:prstGeom>
          <a:noFill/>
          <a:ln>
            <a:noFill/>
          </a:ln>
        </p:spPr>
      </p:pic>
      <p:pic>
        <p:nvPicPr>
          <p:cNvPr id="108" name="Google Shape;108;p1"/>
          <p:cNvPicPr preferRelativeResize="0"/>
          <p:nvPr/>
        </p:nvPicPr>
        <p:blipFill>
          <a:blip r:embed="rId8">
            <a:alphaModFix/>
          </a:blip>
          <a:stretch>
            <a:fillRect/>
          </a:stretch>
        </p:blipFill>
        <p:spPr>
          <a:xfrm>
            <a:off x="20902112" y="21825688"/>
            <a:ext cx="3370075" cy="3370075"/>
          </a:xfrm>
          <a:prstGeom prst="rect">
            <a:avLst/>
          </a:prstGeom>
          <a:noFill/>
          <a:ln>
            <a:noFill/>
          </a:ln>
        </p:spPr>
      </p:pic>
      <p:pic>
        <p:nvPicPr>
          <p:cNvPr id="109" name="Google Shape;109;p1"/>
          <p:cNvPicPr preferRelativeResize="0"/>
          <p:nvPr/>
        </p:nvPicPr>
        <p:blipFill rotWithShape="1">
          <a:blip r:embed="rId9">
            <a:alphaModFix/>
          </a:blip>
          <a:srcRect b="5624" l="0" r="0" t="0"/>
          <a:stretch/>
        </p:blipFill>
        <p:spPr>
          <a:xfrm>
            <a:off x="25914163" y="7584075"/>
            <a:ext cx="3370075" cy="3370050"/>
          </a:xfrm>
          <a:prstGeom prst="rect">
            <a:avLst/>
          </a:prstGeom>
          <a:noFill/>
          <a:ln>
            <a:noFill/>
          </a:ln>
        </p:spPr>
      </p:pic>
      <p:pic>
        <p:nvPicPr>
          <p:cNvPr id="110" name="Google Shape;110;p1"/>
          <p:cNvPicPr preferRelativeResize="0"/>
          <p:nvPr/>
        </p:nvPicPr>
        <p:blipFill>
          <a:blip r:embed="rId10">
            <a:alphaModFix/>
          </a:blip>
          <a:stretch>
            <a:fillRect/>
          </a:stretch>
        </p:blipFill>
        <p:spPr>
          <a:xfrm>
            <a:off x="28711150" y="29546350"/>
            <a:ext cx="2143125" cy="2143125"/>
          </a:xfrm>
          <a:prstGeom prst="rect">
            <a:avLst/>
          </a:prstGeom>
          <a:noFill/>
          <a:ln>
            <a:noFill/>
          </a:ln>
        </p:spPr>
      </p:pic>
      <p:pic>
        <p:nvPicPr>
          <p:cNvPr id="111" name="Google Shape;111;p1"/>
          <p:cNvPicPr preferRelativeResize="0"/>
          <p:nvPr/>
        </p:nvPicPr>
        <p:blipFill>
          <a:blip r:embed="rId11">
            <a:alphaModFix/>
          </a:blip>
          <a:stretch>
            <a:fillRect/>
          </a:stretch>
        </p:blipFill>
        <p:spPr>
          <a:xfrm>
            <a:off x="33730972" y="28932897"/>
            <a:ext cx="6593576" cy="3370050"/>
          </a:xfrm>
          <a:prstGeom prst="rect">
            <a:avLst/>
          </a:prstGeom>
          <a:noFill/>
          <a:ln>
            <a:noFill/>
          </a:ln>
        </p:spPr>
      </p:pic>
      <p:pic>
        <p:nvPicPr>
          <p:cNvPr id="112" name="Google Shape;112;p1"/>
          <p:cNvPicPr preferRelativeResize="0"/>
          <p:nvPr/>
        </p:nvPicPr>
        <p:blipFill>
          <a:blip r:embed="rId12">
            <a:alphaModFix/>
          </a:blip>
          <a:stretch>
            <a:fillRect/>
          </a:stretch>
        </p:blipFill>
        <p:spPr>
          <a:xfrm>
            <a:off x="19051275" y="28386065"/>
            <a:ext cx="7935478" cy="4463700"/>
          </a:xfrm>
          <a:prstGeom prst="rect">
            <a:avLst/>
          </a:prstGeom>
          <a:noFill/>
          <a:ln>
            <a:noFill/>
          </a:ln>
        </p:spPr>
      </p:pic>
      <p:pic>
        <p:nvPicPr>
          <p:cNvPr id="113" name="Google Shape;113;p1"/>
          <p:cNvPicPr preferRelativeResize="0"/>
          <p:nvPr/>
        </p:nvPicPr>
        <p:blipFill>
          <a:blip r:embed="rId13">
            <a:alphaModFix/>
          </a:blip>
          <a:stretch>
            <a:fillRect/>
          </a:stretch>
        </p:blipFill>
        <p:spPr>
          <a:xfrm>
            <a:off x="2337850" y="23475675"/>
            <a:ext cx="6502800" cy="4331738"/>
          </a:xfrm>
          <a:prstGeom prst="rect">
            <a:avLst/>
          </a:prstGeom>
          <a:noFill/>
          <a:ln>
            <a:noFill/>
          </a:ln>
        </p:spPr>
      </p:pic>
      <p:sp>
        <p:nvSpPr>
          <p:cNvPr id="114" name="Google Shape;114;p1"/>
          <p:cNvSpPr txBox="1"/>
          <p:nvPr/>
        </p:nvSpPr>
        <p:spPr>
          <a:xfrm>
            <a:off x="12078388" y="12655400"/>
            <a:ext cx="8928600" cy="13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800">
                <a:solidFill>
                  <a:schemeClr val="dk1"/>
                </a:solidFill>
                <a:latin typeface="Comic Sans MS"/>
                <a:ea typeface="Comic Sans MS"/>
                <a:cs typeface="Comic Sans MS"/>
                <a:sym typeface="Comic Sans MS"/>
              </a:rPr>
              <a:t>Client Needs: </a:t>
            </a:r>
            <a:endParaRPr b="1" sz="3800">
              <a:solidFill>
                <a:schemeClr val="dk1"/>
              </a:solidFill>
              <a:latin typeface="Comic Sans MS"/>
              <a:ea typeface="Comic Sans MS"/>
              <a:cs typeface="Comic Sans MS"/>
              <a:sym typeface="Comic Sans MS"/>
            </a:endParaRPr>
          </a:p>
          <a:p>
            <a:pPr indent="-469900" lvl="0" marL="457200" rtl="0" algn="l">
              <a:spcBef>
                <a:spcPts val="0"/>
              </a:spcBef>
              <a:spcAft>
                <a:spcPts val="0"/>
              </a:spcAft>
              <a:buClr>
                <a:schemeClr val="dk1"/>
              </a:buClr>
              <a:buSzPts val="3800"/>
              <a:buFont typeface="Comic Sans MS"/>
              <a:buChar char="●"/>
            </a:pPr>
            <a:r>
              <a:rPr b="1" lang="en-US" sz="3800">
                <a:solidFill>
                  <a:schemeClr val="dk1"/>
                </a:solidFill>
                <a:latin typeface="Comic Sans MS"/>
                <a:ea typeface="Comic Sans MS"/>
                <a:cs typeface="Comic Sans MS"/>
                <a:sym typeface="Comic Sans MS"/>
              </a:rPr>
              <a:t>Centralized hub for researchers</a:t>
            </a:r>
            <a:endParaRPr b="1" sz="3800">
              <a:solidFill>
                <a:schemeClr val="dk1"/>
              </a:solidFill>
              <a:latin typeface="Comic Sans MS"/>
              <a:ea typeface="Comic Sans MS"/>
              <a:cs typeface="Comic Sans MS"/>
              <a:sym typeface="Comic Sans MS"/>
            </a:endParaRPr>
          </a:p>
          <a:p>
            <a:pPr indent="-469900" lvl="0" marL="457200" rtl="0" algn="l">
              <a:spcBef>
                <a:spcPts val="0"/>
              </a:spcBef>
              <a:spcAft>
                <a:spcPts val="0"/>
              </a:spcAft>
              <a:buClr>
                <a:schemeClr val="dk1"/>
              </a:buClr>
              <a:buSzPts val="3800"/>
              <a:buFont typeface="Comic Sans MS"/>
              <a:buChar char="●"/>
            </a:pPr>
            <a:r>
              <a:rPr b="1" lang="en-US" sz="3800">
                <a:solidFill>
                  <a:schemeClr val="dk1"/>
                </a:solidFill>
                <a:latin typeface="Comic Sans MS"/>
                <a:ea typeface="Comic Sans MS"/>
                <a:cs typeface="Comic Sans MS"/>
                <a:sym typeface="Comic Sans MS"/>
              </a:rPr>
              <a:t>User-friendly navigation for users</a:t>
            </a:r>
            <a:endParaRPr b="1" sz="3800">
              <a:solidFill>
                <a:schemeClr val="dk1"/>
              </a:solidFill>
              <a:latin typeface="Comic Sans MS"/>
              <a:ea typeface="Comic Sans MS"/>
              <a:cs typeface="Comic Sans MS"/>
              <a:sym typeface="Comic Sans MS"/>
            </a:endParaRPr>
          </a:p>
          <a:p>
            <a:pPr indent="-469900" lvl="0" marL="457200" rtl="0" algn="l">
              <a:spcBef>
                <a:spcPts val="0"/>
              </a:spcBef>
              <a:spcAft>
                <a:spcPts val="0"/>
              </a:spcAft>
              <a:buClr>
                <a:schemeClr val="dk1"/>
              </a:buClr>
              <a:buSzPts val="3800"/>
              <a:buFont typeface="Comic Sans MS"/>
              <a:buChar char="●"/>
            </a:pPr>
            <a:r>
              <a:rPr b="1" lang="en-US" sz="3800">
                <a:solidFill>
                  <a:schemeClr val="dk1"/>
                </a:solidFill>
                <a:latin typeface="Comic Sans MS"/>
                <a:ea typeface="Comic Sans MS"/>
                <a:cs typeface="Comic Sans MS"/>
                <a:sym typeface="Comic Sans MS"/>
              </a:rPr>
              <a:t>Refined and complete development</a:t>
            </a:r>
            <a:endParaRPr b="1" sz="3800">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b="1" lang="en-US" sz="3800">
                <a:solidFill>
                  <a:schemeClr val="dk1"/>
                </a:solidFill>
                <a:latin typeface="Comic Sans MS"/>
                <a:ea typeface="Comic Sans MS"/>
                <a:cs typeface="Comic Sans MS"/>
                <a:sym typeface="Comic Sans MS"/>
              </a:rPr>
              <a:t>Website Goals:</a:t>
            </a:r>
            <a:endParaRPr b="1" sz="3800">
              <a:solidFill>
                <a:schemeClr val="dk1"/>
              </a:solidFill>
              <a:latin typeface="Comic Sans MS"/>
              <a:ea typeface="Comic Sans MS"/>
              <a:cs typeface="Comic Sans MS"/>
              <a:sym typeface="Comic Sans MS"/>
            </a:endParaRPr>
          </a:p>
          <a:p>
            <a:pPr indent="-469900" lvl="0" marL="457200" rtl="0" algn="l">
              <a:spcBef>
                <a:spcPts val="0"/>
              </a:spcBef>
              <a:spcAft>
                <a:spcPts val="0"/>
              </a:spcAft>
              <a:buClr>
                <a:schemeClr val="dk1"/>
              </a:buClr>
              <a:buSzPts val="3800"/>
              <a:buFont typeface="Comic Sans MS"/>
              <a:buChar char="●"/>
            </a:pPr>
            <a:r>
              <a:rPr b="1" lang="en-US" sz="3800">
                <a:solidFill>
                  <a:schemeClr val="dk1"/>
                </a:solidFill>
                <a:latin typeface="Comic Sans MS"/>
                <a:ea typeface="Comic Sans MS"/>
                <a:cs typeface="Comic Sans MS"/>
                <a:sym typeface="Comic Sans MS"/>
              </a:rPr>
              <a:t>Modular, flexible design</a:t>
            </a:r>
            <a:endParaRPr b="1" sz="3800">
              <a:solidFill>
                <a:schemeClr val="dk1"/>
              </a:solidFill>
              <a:latin typeface="Comic Sans MS"/>
              <a:ea typeface="Comic Sans MS"/>
              <a:cs typeface="Comic Sans MS"/>
              <a:sym typeface="Comic Sans MS"/>
            </a:endParaRPr>
          </a:p>
          <a:p>
            <a:pPr indent="-469900" lvl="0" marL="457200" rtl="0" algn="l">
              <a:spcBef>
                <a:spcPts val="0"/>
              </a:spcBef>
              <a:spcAft>
                <a:spcPts val="0"/>
              </a:spcAft>
              <a:buClr>
                <a:schemeClr val="dk1"/>
              </a:buClr>
              <a:buSzPts val="3800"/>
              <a:buFont typeface="Comic Sans MS"/>
              <a:buChar char="●"/>
            </a:pPr>
            <a:r>
              <a:rPr b="1" lang="en-US" sz="3800">
                <a:solidFill>
                  <a:schemeClr val="dk1"/>
                </a:solidFill>
                <a:latin typeface="Comic Sans MS"/>
                <a:ea typeface="Comic Sans MS"/>
                <a:cs typeface="Comic Sans MS"/>
                <a:sym typeface="Comic Sans MS"/>
              </a:rPr>
              <a:t>Dynamic interface with robust filtering features</a:t>
            </a:r>
            <a:endParaRPr b="1" sz="3800">
              <a:solidFill>
                <a:schemeClr val="dk1"/>
              </a:solidFill>
              <a:latin typeface="Comic Sans MS"/>
              <a:ea typeface="Comic Sans MS"/>
              <a:cs typeface="Comic Sans MS"/>
              <a:sym typeface="Comic Sans MS"/>
            </a:endParaRPr>
          </a:p>
          <a:p>
            <a:pPr indent="-469900" lvl="0" marL="457200" rtl="0" algn="l">
              <a:spcBef>
                <a:spcPts val="0"/>
              </a:spcBef>
              <a:spcAft>
                <a:spcPts val="0"/>
              </a:spcAft>
              <a:buClr>
                <a:schemeClr val="dk1"/>
              </a:buClr>
              <a:buSzPts val="3800"/>
              <a:buFont typeface="Comic Sans MS"/>
              <a:buChar char="●"/>
            </a:pPr>
            <a:r>
              <a:rPr b="1" lang="en-US" sz="3800">
                <a:solidFill>
                  <a:schemeClr val="dk1"/>
                </a:solidFill>
                <a:latin typeface="Comic Sans MS"/>
                <a:ea typeface="Comic Sans MS"/>
                <a:cs typeface="Comic Sans MS"/>
                <a:sym typeface="Comic Sans MS"/>
              </a:rPr>
              <a:t>Accessibility on all platforms </a:t>
            </a:r>
            <a:endParaRPr b="1" sz="3800">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b="1" lang="en-US" sz="3800">
                <a:solidFill>
                  <a:schemeClr val="dk1"/>
                </a:solidFill>
                <a:latin typeface="Comic Sans MS"/>
                <a:ea typeface="Comic Sans MS"/>
                <a:cs typeface="Comic Sans MS"/>
                <a:sym typeface="Comic Sans MS"/>
              </a:rPr>
              <a:t>Technology Stack:</a:t>
            </a:r>
            <a:endParaRPr b="1" sz="3800">
              <a:solidFill>
                <a:schemeClr val="dk1"/>
              </a:solidFill>
              <a:latin typeface="Comic Sans MS"/>
              <a:ea typeface="Comic Sans MS"/>
              <a:cs typeface="Comic Sans MS"/>
              <a:sym typeface="Comic Sans MS"/>
            </a:endParaRPr>
          </a:p>
          <a:p>
            <a:pPr indent="-469900" lvl="0" marL="457200" rtl="0" algn="l">
              <a:spcBef>
                <a:spcPts val="0"/>
              </a:spcBef>
              <a:spcAft>
                <a:spcPts val="0"/>
              </a:spcAft>
              <a:buClr>
                <a:schemeClr val="dk1"/>
              </a:buClr>
              <a:buSzPts val="3800"/>
              <a:buFont typeface="Comic Sans MS"/>
              <a:buChar char="●"/>
            </a:pPr>
            <a:r>
              <a:rPr b="1" lang="en-US" sz="3800">
                <a:solidFill>
                  <a:schemeClr val="dk1"/>
                </a:solidFill>
                <a:latin typeface="Comic Sans MS"/>
                <a:ea typeface="Comic Sans MS"/>
                <a:cs typeface="Comic Sans MS"/>
                <a:sym typeface="Comic Sans MS"/>
              </a:rPr>
              <a:t>Docker</a:t>
            </a:r>
            <a:r>
              <a:rPr b="1" lang="en-US" sz="3800">
                <a:solidFill>
                  <a:schemeClr val="dk1"/>
                </a:solidFill>
                <a:latin typeface="Comic Sans MS"/>
                <a:ea typeface="Comic Sans MS"/>
                <a:cs typeface="Comic Sans MS"/>
                <a:sym typeface="Comic Sans MS"/>
              </a:rPr>
              <a:t> &amp; </a:t>
            </a:r>
            <a:r>
              <a:rPr b="1" lang="en-US" sz="3800">
                <a:solidFill>
                  <a:schemeClr val="dk1"/>
                </a:solidFill>
                <a:latin typeface="Comic Sans MS"/>
                <a:ea typeface="Comic Sans MS"/>
                <a:cs typeface="Comic Sans MS"/>
                <a:sym typeface="Comic Sans MS"/>
              </a:rPr>
              <a:t>Docker Compose</a:t>
            </a:r>
            <a:endParaRPr b="1" sz="3800">
              <a:solidFill>
                <a:schemeClr val="dk1"/>
              </a:solidFill>
              <a:latin typeface="Comic Sans MS"/>
              <a:ea typeface="Comic Sans MS"/>
              <a:cs typeface="Comic Sans MS"/>
              <a:sym typeface="Comic Sans MS"/>
            </a:endParaRPr>
          </a:p>
          <a:p>
            <a:pPr indent="-469900" lvl="0" marL="457200" rtl="0" algn="l">
              <a:spcBef>
                <a:spcPts val="0"/>
              </a:spcBef>
              <a:spcAft>
                <a:spcPts val="0"/>
              </a:spcAft>
              <a:buClr>
                <a:schemeClr val="dk1"/>
              </a:buClr>
              <a:buSzPts val="3800"/>
              <a:buFont typeface="Comic Sans MS"/>
              <a:buChar char="●"/>
            </a:pPr>
            <a:r>
              <a:rPr b="1" lang="en-US" sz="3800">
                <a:solidFill>
                  <a:schemeClr val="dk1"/>
                </a:solidFill>
                <a:latin typeface="Comic Sans MS"/>
                <a:ea typeface="Comic Sans MS"/>
                <a:cs typeface="Comic Sans MS"/>
                <a:sym typeface="Comic Sans MS"/>
              </a:rPr>
              <a:t>MySQL database</a:t>
            </a:r>
            <a:endParaRPr b="1" sz="3800">
              <a:solidFill>
                <a:schemeClr val="dk1"/>
              </a:solidFill>
              <a:latin typeface="Comic Sans MS"/>
              <a:ea typeface="Comic Sans MS"/>
              <a:cs typeface="Comic Sans MS"/>
              <a:sym typeface="Comic Sans MS"/>
            </a:endParaRPr>
          </a:p>
          <a:p>
            <a:pPr indent="-469900" lvl="0" marL="457200" rtl="0" algn="l">
              <a:spcBef>
                <a:spcPts val="0"/>
              </a:spcBef>
              <a:spcAft>
                <a:spcPts val="0"/>
              </a:spcAft>
              <a:buClr>
                <a:schemeClr val="dk1"/>
              </a:buClr>
              <a:buSzPts val="3800"/>
              <a:buFont typeface="Comic Sans MS"/>
              <a:buChar char="●"/>
            </a:pPr>
            <a:r>
              <a:rPr b="1" lang="en-US" sz="3800">
                <a:solidFill>
                  <a:schemeClr val="dk1"/>
                </a:solidFill>
                <a:latin typeface="Comic Sans MS"/>
                <a:ea typeface="Comic Sans MS"/>
                <a:cs typeface="Comic Sans MS"/>
                <a:sym typeface="Comic Sans MS"/>
              </a:rPr>
              <a:t>React for front-end</a:t>
            </a:r>
            <a:endParaRPr b="1" sz="3800">
              <a:solidFill>
                <a:schemeClr val="dk1"/>
              </a:solidFill>
              <a:latin typeface="Comic Sans MS"/>
              <a:ea typeface="Comic Sans MS"/>
              <a:cs typeface="Comic Sans MS"/>
              <a:sym typeface="Comic Sans MS"/>
            </a:endParaRPr>
          </a:p>
          <a:p>
            <a:pPr indent="0" lvl="0" marL="457200" rtl="0" algn="l">
              <a:spcBef>
                <a:spcPts val="0"/>
              </a:spcBef>
              <a:spcAft>
                <a:spcPts val="0"/>
              </a:spcAft>
              <a:buNone/>
            </a:pPr>
            <a:r>
              <a:t/>
            </a:r>
            <a:endParaRPr b="1" sz="3800">
              <a:solidFill>
                <a:schemeClr val="dk1"/>
              </a:solidFill>
              <a:latin typeface="Comic Sans MS"/>
              <a:ea typeface="Comic Sans MS"/>
              <a:cs typeface="Comic Sans MS"/>
              <a:sym typeface="Comic Sans MS"/>
            </a:endParaRPr>
          </a:p>
          <a:p>
            <a:pPr indent="0" lvl="0" marL="457200" rtl="0" algn="l">
              <a:spcBef>
                <a:spcPts val="0"/>
              </a:spcBef>
              <a:spcAft>
                <a:spcPts val="0"/>
              </a:spcAft>
              <a:buNone/>
            </a:pPr>
            <a:r>
              <a:t/>
            </a:r>
            <a:endParaRPr b="1" sz="3800">
              <a:solidFill>
                <a:schemeClr val="dk1"/>
              </a:solidFill>
              <a:latin typeface="Comic Sans MS"/>
              <a:ea typeface="Comic Sans MS"/>
              <a:cs typeface="Comic Sans MS"/>
              <a:sym typeface="Comic Sans MS"/>
            </a:endParaRPr>
          </a:p>
          <a:p>
            <a:pPr indent="0" lvl="0" marL="457200" rtl="0" algn="l">
              <a:spcBef>
                <a:spcPts val="0"/>
              </a:spcBef>
              <a:spcAft>
                <a:spcPts val="0"/>
              </a:spcAft>
              <a:buNone/>
            </a:pPr>
            <a:r>
              <a:rPr b="1" lang="en-US" sz="3800">
                <a:solidFill>
                  <a:schemeClr val="dk1"/>
                </a:solidFill>
                <a:latin typeface="Comic Sans MS"/>
                <a:ea typeface="Comic Sans MS"/>
                <a:cs typeface="Comic Sans MS"/>
                <a:sym typeface="Comic Sans MS"/>
              </a:rPr>
              <a:t>Development Steps:</a:t>
            </a:r>
            <a:endParaRPr b="1" sz="3800">
              <a:solidFill>
                <a:schemeClr val="dk1"/>
              </a:solidFill>
              <a:latin typeface="Comic Sans MS"/>
              <a:ea typeface="Comic Sans MS"/>
              <a:cs typeface="Comic Sans MS"/>
              <a:sym typeface="Comic Sans MS"/>
            </a:endParaRPr>
          </a:p>
          <a:p>
            <a:pPr indent="0" lvl="0" marL="457200" rtl="0" algn="l">
              <a:spcBef>
                <a:spcPts val="0"/>
              </a:spcBef>
              <a:spcAft>
                <a:spcPts val="0"/>
              </a:spcAft>
              <a:buNone/>
            </a:pPr>
            <a:r>
              <a:rPr b="1" lang="en-US" sz="3800">
                <a:solidFill>
                  <a:schemeClr val="dk1"/>
                </a:solidFill>
                <a:latin typeface="Comic Sans MS"/>
                <a:ea typeface="Comic Sans MS"/>
                <a:cs typeface="Comic Sans MS"/>
                <a:sym typeface="Comic Sans MS"/>
              </a:rPr>
              <a:t>1.Requirements Gathering </a:t>
            </a:r>
            <a:endParaRPr b="1" sz="3800">
              <a:solidFill>
                <a:schemeClr val="dk1"/>
              </a:solidFill>
              <a:latin typeface="Comic Sans MS"/>
              <a:ea typeface="Comic Sans MS"/>
              <a:cs typeface="Comic Sans MS"/>
              <a:sym typeface="Comic Sans MS"/>
            </a:endParaRPr>
          </a:p>
          <a:p>
            <a:pPr indent="0" lvl="0" marL="457200" rtl="0" algn="l">
              <a:spcBef>
                <a:spcPts val="0"/>
              </a:spcBef>
              <a:spcAft>
                <a:spcPts val="0"/>
              </a:spcAft>
              <a:buNone/>
            </a:pPr>
            <a:r>
              <a:rPr b="1" lang="en-US" sz="3800">
                <a:solidFill>
                  <a:schemeClr val="dk1"/>
                </a:solidFill>
                <a:latin typeface="Comic Sans MS"/>
                <a:ea typeface="Comic Sans MS"/>
                <a:cs typeface="Comic Sans MS"/>
                <a:sym typeface="Comic Sans MS"/>
              </a:rPr>
              <a:t>2.Design and Prototyping</a:t>
            </a:r>
            <a:endParaRPr b="1" sz="3800">
              <a:solidFill>
                <a:schemeClr val="dk1"/>
              </a:solidFill>
              <a:latin typeface="Comic Sans MS"/>
              <a:ea typeface="Comic Sans MS"/>
              <a:cs typeface="Comic Sans MS"/>
              <a:sym typeface="Comic Sans MS"/>
            </a:endParaRPr>
          </a:p>
          <a:p>
            <a:pPr indent="0" lvl="0" marL="457200" rtl="0" algn="l">
              <a:spcBef>
                <a:spcPts val="0"/>
              </a:spcBef>
              <a:spcAft>
                <a:spcPts val="0"/>
              </a:spcAft>
              <a:buNone/>
            </a:pPr>
            <a:r>
              <a:rPr b="1" lang="en-US" sz="3800">
                <a:solidFill>
                  <a:schemeClr val="dk1"/>
                </a:solidFill>
                <a:latin typeface="Comic Sans MS"/>
                <a:ea typeface="Comic Sans MS"/>
                <a:cs typeface="Comic Sans MS"/>
                <a:sym typeface="Comic Sans MS"/>
              </a:rPr>
              <a:t>3.Back-End Development</a:t>
            </a:r>
            <a:endParaRPr b="1" sz="3800">
              <a:solidFill>
                <a:schemeClr val="dk1"/>
              </a:solidFill>
              <a:latin typeface="Comic Sans MS"/>
              <a:ea typeface="Comic Sans MS"/>
              <a:cs typeface="Comic Sans MS"/>
              <a:sym typeface="Comic Sans MS"/>
            </a:endParaRPr>
          </a:p>
          <a:p>
            <a:pPr indent="0" lvl="0" marL="457200" rtl="0" algn="l">
              <a:spcBef>
                <a:spcPts val="0"/>
              </a:spcBef>
              <a:spcAft>
                <a:spcPts val="0"/>
              </a:spcAft>
              <a:buNone/>
            </a:pPr>
            <a:r>
              <a:rPr b="1" lang="en-US" sz="3800">
                <a:solidFill>
                  <a:schemeClr val="dk1"/>
                </a:solidFill>
                <a:latin typeface="Comic Sans MS"/>
                <a:ea typeface="Comic Sans MS"/>
                <a:cs typeface="Comic Sans MS"/>
                <a:sym typeface="Comic Sans MS"/>
              </a:rPr>
              <a:t>4.Front-End Development</a:t>
            </a:r>
            <a:endParaRPr b="1" sz="3800">
              <a:solidFill>
                <a:schemeClr val="dk1"/>
              </a:solidFill>
              <a:latin typeface="Comic Sans MS"/>
              <a:ea typeface="Comic Sans MS"/>
              <a:cs typeface="Comic Sans MS"/>
              <a:sym typeface="Comic Sans MS"/>
            </a:endParaRPr>
          </a:p>
          <a:p>
            <a:pPr indent="0" lvl="0" marL="457200" rtl="0" algn="l">
              <a:spcBef>
                <a:spcPts val="0"/>
              </a:spcBef>
              <a:spcAft>
                <a:spcPts val="0"/>
              </a:spcAft>
              <a:buNone/>
            </a:pPr>
            <a:r>
              <a:rPr b="1" lang="en-US" sz="3800">
                <a:solidFill>
                  <a:schemeClr val="dk1"/>
                </a:solidFill>
                <a:latin typeface="Comic Sans MS"/>
                <a:ea typeface="Comic Sans MS"/>
                <a:cs typeface="Comic Sans MS"/>
                <a:sym typeface="Comic Sans MS"/>
              </a:rPr>
              <a:t>5.Testing and QA</a:t>
            </a:r>
            <a:endParaRPr b="1" sz="3800">
              <a:solidFill>
                <a:schemeClr val="dk1"/>
              </a:solidFill>
              <a:latin typeface="Comic Sans MS"/>
              <a:ea typeface="Comic Sans MS"/>
              <a:cs typeface="Comic Sans MS"/>
              <a:sym typeface="Comic Sans MS"/>
            </a:endParaRPr>
          </a:p>
          <a:p>
            <a:pPr indent="0" lvl="0" marL="457200" rtl="0" algn="l">
              <a:spcBef>
                <a:spcPts val="0"/>
              </a:spcBef>
              <a:spcAft>
                <a:spcPts val="0"/>
              </a:spcAft>
              <a:buNone/>
            </a:pPr>
            <a:r>
              <a:rPr b="1" lang="en-US" sz="3800">
                <a:solidFill>
                  <a:schemeClr val="dk1"/>
                </a:solidFill>
                <a:latin typeface="Comic Sans MS"/>
                <a:ea typeface="Comic Sans MS"/>
                <a:cs typeface="Comic Sans MS"/>
                <a:sym typeface="Comic Sans MS"/>
              </a:rPr>
              <a:t>6.Site Deployment</a:t>
            </a:r>
            <a:endParaRPr b="1" sz="3800">
              <a:solidFill>
                <a:schemeClr val="dk1"/>
              </a:solidFill>
              <a:latin typeface="Comic Sans MS"/>
              <a:ea typeface="Comic Sans MS"/>
              <a:cs typeface="Comic Sans MS"/>
              <a:sym typeface="Comic Sans MS"/>
            </a:endParaRPr>
          </a:p>
          <a:p>
            <a:pPr indent="0" lvl="0" marL="457200" rtl="0" algn="l">
              <a:spcBef>
                <a:spcPts val="0"/>
              </a:spcBef>
              <a:spcAft>
                <a:spcPts val="0"/>
              </a:spcAft>
              <a:buNone/>
            </a:pPr>
            <a:r>
              <a:t/>
            </a:r>
            <a:endParaRPr sz="3800">
              <a:solidFill>
                <a:schemeClr val="dk1"/>
              </a:solidFill>
              <a:latin typeface="Comic Sans MS"/>
              <a:ea typeface="Comic Sans MS"/>
              <a:cs typeface="Comic Sans MS"/>
              <a:sym typeface="Comic Sans MS"/>
            </a:endParaRPr>
          </a:p>
        </p:txBody>
      </p:sp>
      <p:pic>
        <p:nvPicPr>
          <p:cNvPr id="115" name="Google Shape;115;p1"/>
          <p:cNvPicPr preferRelativeResize="0"/>
          <p:nvPr/>
        </p:nvPicPr>
        <p:blipFill>
          <a:blip r:embed="rId14">
            <a:alphaModFix/>
          </a:blip>
          <a:stretch>
            <a:fillRect/>
          </a:stretch>
        </p:blipFill>
        <p:spPr>
          <a:xfrm>
            <a:off x="13221975" y="25910300"/>
            <a:ext cx="4331750" cy="4331750"/>
          </a:xfrm>
          <a:prstGeom prst="rect">
            <a:avLst/>
          </a:prstGeom>
          <a:noFill/>
          <a:ln>
            <a:noFill/>
          </a:ln>
        </p:spPr>
      </p:pic>
      <p:sp>
        <p:nvSpPr>
          <p:cNvPr id="116" name="Google Shape;116;p1"/>
          <p:cNvSpPr txBox="1"/>
          <p:nvPr/>
        </p:nvSpPr>
        <p:spPr>
          <a:xfrm>
            <a:off x="23931850" y="12714638"/>
            <a:ext cx="7334700" cy="64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800">
                <a:solidFill>
                  <a:schemeClr val="dk1"/>
                </a:solidFill>
                <a:latin typeface="Comic Sans MS"/>
                <a:ea typeface="Comic Sans MS"/>
                <a:cs typeface="Comic Sans MS"/>
                <a:sym typeface="Comic Sans MS"/>
              </a:rPr>
              <a:t>Our activities this semester included:</a:t>
            </a:r>
            <a:endParaRPr b="1" sz="38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b="1" sz="38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b="1" sz="3800">
              <a:solidFill>
                <a:schemeClr val="dk1"/>
              </a:solidFill>
              <a:latin typeface="Comic Sans MS"/>
              <a:ea typeface="Comic Sans MS"/>
              <a:cs typeface="Comic Sans MS"/>
              <a:sym typeface="Comic Sans MS"/>
            </a:endParaRPr>
          </a:p>
          <a:p>
            <a:pPr indent="-469900" lvl="0" marL="457200" rtl="0" algn="l">
              <a:spcBef>
                <a:spcPts val="0"/>
              </a:spcBef>
              <a:spcAft>
                <a:spcPts val="0"/>
              </a:spcAft>
              <a:buClr>
                <a:schemeClr val="dk1"/>
              </a:buClr>
              <a:buSzPts val="3800"/>
              <a:buFont typeface="Comic Sans MS"/>
              <a:buChar char="●"/>
            </a:pPr>
            <a:r>
              <a:rPr b="1" lang="en-US" sz="3800">
                <a:solidFill>
                  <a:schemeClr val="dk1"/>
                </a:solidFill>
                <a:latin typeface="Comic Sans MS"/>
                <a:ea typeface="Comic Sans MS"/>
                <a:cs typeface="Comic Sans MS"/>
                <a:sym typeface="Comic Sans MS"/>
              </a:rPr>
              <a:t>Team Contract:Established roles, responsibilities, and communicated guidelines</a:t>
            </a:r>
            <a:endParaRPr b="1" sz="3800">
              <a:solidFill>
                <a:schemeClr val="dk1"/>
              </a:solidFill>
              <a:latin typeface="Comic Sans MS"/>
              <a:ea typeface="Comic Sans MS"/>
              <a:cs typeface="Comic Sans MS"/>
              <a:sym typeface="Comic Sans MS"/>
            </a:endParaRPr>
          </a:p>
          <a:p>
            <a:pPr indent="-469900" lvl="0" marL="457200" rtl="0" algn="l">
              <a:spcBef>
                <a:spcPts val="0"/>
              </a:spcBef>
              <a:spcAft>
                <a:spcPts val="0"/>
              </a:spcAft>
              <a:buClr>
                <a:schemeClr val="dk1"/>
              </a:buClr>
              <a:buSzPts val="3800"/>
              <a:buFont typeface="Comic Sans MS"/>
              <a:buChar char="●"/>
            </a:pPr>
            <a:r>
              <a:rPr b="1" lang="en-US" sz="3800">
                <a:solidFill>
                  <a:schemeClr val="dk1"/>
                </a:solidFill>
                <a:latin typeface="Comic Sans MS"/>
                <a:ea typeface="Comic Sans MS"/>
                <a:cs typeface="Comic Sans MS"/>
                <a:sym typeface="Comic Sans MS"/>
              </a:rPr>
              <a:t>Project Proposal: Defined project scope, objectives, and deliverables</a:t>
            </a:r>
            <a:endParaRPr b="1" sz="3800">
              <a:solidFill>
                <a:schemeClr val="dk1"/>
              </a:solidFill>
              <a:latin typeface="Comic Sans MS"/>
              <a:ea typeface="Comic Sans MS"/>
              <a:cs typeface="Comic Sans MS"/>
              <a:sym typeface="Comic Sans MS"/>
            </a:endParaRPr>
          </a:p>
          <a:p>
            <a:pPr indent="-469900" lvl="0" marL="457200" rtl="0" algn="l">
              <a:spcBef>
                <a:spcPts val="0"/>
              </a:spcBef>
              <a:spcAft>
                <a:spcPts val="0"/>
              </a:spcAft>
              <a:buClr>
                <a:schemeClr val="dk1"/>
              </a:buClr>
              <a:buSzPts val="3800"/>
              <a:buFont typeface="Comic Sans MS"/>
              <a:buChar char="●"/>
            </a:pPr>
            <a:r>
              <a:rPr b="1" lang="en-US" sz="3800">
                <a:solidFill>
                  <a:schemeClr val="dk1"/>
                </a:solidFill>
                <a:latin typeface="Comic Sans MS"/>
                <a:ea typeface="Comic Sans MS"/>
                <a:cs typeface="Comic Sans MS"/>
                <a:sym typeface="Comic Sans MS"/>
              </a:rPr>
              <a:t>Database Prep:Gathered and curated articles for the repository</a:t>
            </a:r>
            <a:endParaRPr b="1" sz="3800">
              <a:solidFill>
                <a:schemeClr val="dk1"/>
              </a:solidFill>
              <a:latin typeface="Comic Sans MS"/>
              <a:ea typeface="Comic Sans MS"/>
              <a:cs typeface="Comic Sans MS"/>
              <a:sym typeface="Comic Sans MS"/>
            </a:endParaRPr>
          </a:p>
          <a:p>
            <a:pPr indent="-469900" lvl="0" marL="457200" rtl="0" algn="l">
              <a:spcBef>
                <a:spcPts val="0"/>
              </a:spcBef>
              <a:spcAft>
                <a:spcPts val="0"/>
              </a:spcAft>
              <a:buClr>
                <a:schemeClr val="dk1"/>
              </a:buClr>
              <a:buSzPts val="3800"/>
              <a:buFont typeface="Comic Sans MS"/>
              <a:buChar char="●"/>
            </a:pPr>
            <a:r>
              <a:rPr b="1" lang="en-US" sz="3800">
                <a:solidFill>
                  <a:schemeClr val="dk1"/>
                </a:solidFill>
                <a:latin typeface="Comic Sans MS"/>
                <a:ea typeface="Comic Sans MS"/>
                <a:cs typeface="Comic Sans MS"/>
                <a:sym typeface="Comic Sans MS"/>
              </a:rPr>
              <a:t>Landing Page Prototypes and Review:Designed and researched various prototypes and incorporated user feedback from our presentation to refine designs </a:t>
            </a:r>
            <a:endParaRPr b="1" sz="3800">
              <a:solidFill>
                <a:schemeClr val="dk1"/>
              </a:solidFill>
              <a:latin typeface="Comic Sans MS"/>
              <a:ea typeface="Comic Sans MS"/>
              <a:cs typeface="Comic Sans MS"/>
              <a:sym typeface="Comic Sans MS"/>
            </a:endParaRPr>
          </a:p>
          <a:p>
            <a:pPr indent="0" lvl="0" marL="457200" rtl="0" algn="l">
              <a:spcBef>
                <a:spcPts val="0"/>
              </a:spcBef>
              <a:spcAft>
                <a:spcPts val="0"/>
              </a:spcAft>
              <a:buNone/>
            </a:pPr>
            <a:r>
              <a:t/>
            </a:r>
            <a:endParaRPr b="1" sz="3800">
              <a:solidFill>
                <a:schemeClr val="dk1"/>
              </a:solidFill>
              <a:latin typeface="Comic Sans MS"/>
              <a:ea typeface="Comic Sans MS"/>
              <a:cs typeface="Comic Sans MS"/>
              <a:sym typeface="Comic Sans MS"/>
            </a:endParaRPr>
          </a:p>
          <a:p>
            <a:pPr indent="0" lvl="0" marL="457200" rtl="0" algn="l">
              <a:spcBef>
                <a:spcPts val="0"/>
              </a:spcBef>
              <a:spcAft>
                <a:spcPts val="0"/>
              </a:spcAft>
              <a:buNone/>
            </a:pPr>
            <a:r>
              <a:t/>
            </a:r>
            <a:endParaRPr b="1" sz="3800">
              <a:solidFill>
                <a:schemeClr val="dk1"/>
              </a:solidFill>
              <a:latin typeface="Comic Sans MS"/>
              <a:ea typeface="Comic Sans MS"/>
              <a:cs typeface="Comic Sans MS"/>
              <a:sym typeface="Comic Sans MS"/>
            </a:endParaRPr>
          </a:p>
        </p:txBody>
      </p:sp>
      <p:pic>
        <p:nvPicPr>
          <p:cNvPr id="117" name="Google Shape;117;p1"/>
          <p:cNvPicPr preferRelativeResize="0"/>
          <p:nvPr/>
        </p:nvPicPr>
        <p:blipFill>
          <a:blip r:embed="rId15">
            <a:alphaModFix/>
          </a:blip>
          <a:stretch>
            <a:fillRect/>
          </a:stretch>
        </p:blipFill>
        <p:spPr>
          <a:xfrm>
            <a:off x="25608225" y="24717550"/>
            <a:ext cx="3390900" cy="5524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2013 - 2022 Theme">
  <a:themeElements>
    <a:clrScheme name="Office 2013 - 2022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2018-02-06T18:12:23Z</dcterms:created>
  <dc:creator>Microsoft Office User</dc:creator>
</cp:coreProperties>
</file>