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p:scale>
          <a:sx n="10" d="100"/>
          <a:sy n="10" d="100"/>
        </p:scale>
        <p:origin x="2024" y="304"/>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11/15/2024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233906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i="0" u="none" strike="noStrike" dirty="0">
                <a:solidFill>
                  <a:srgbClr val="000000"/>
                </a:solidFill>
                <a:effectLst/>
                <a:latin typeface="Arial" panose="020B0604020202020204" pitchFamily="34" charset="0"/>
              </a:rPr>
              <a:t>Emotion Recognition in VR with Advanced AI</a:t>
            </a:r>
            <a:endParaRPr lang="en-US" sz="110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a:t>
            </a:r>
            <a:r>
              <a:rPr lang="en-US" sz="3600" b="1" dirty="0">
                <a:solidFill>
                  <a:srgbClr val="3C3C3B"/>
                </a:solidFill>
                <a:latin typeface="Arial"/>
                <a:ea typeface="Arial"/>
                <a:cs typeface="Arial"/>
                <a:sym typeface="Arial"/>
              </a:rPr>
              <a:t> </a:t>
            </a:r>
            <a:r>
              <a:rPr lang="en-US" sz="3600" i="0" u="none" strike="noStrike" cap="none" dirty="0">
                <a:solidFill>
                  <a:srgbClr val="3C3C3B"/>
                </a:solidFill>
                <a:latin typeface="Arial"/>
                <a:ea typeface="Arial"/>
                <a:cs typeface="Arial"/>
                <a:sym typeface="Arial"/>
              </a:rPr>
              <a:t>Theus </a:t>
            </a:r>
            <a:r>
              <a:rPr lang="en-US" sz="3600" i="0" u="none" strike="noStrike" cap="none" dirty="0" err="1">
                <a:solidFill>
                  <a:srgbClr val="3C3C3B"/>
                </a:solidFill>
                <a:latin typeface="Arial"/>
                <a:ea typeface="Arial"/>
                <a:cs typeface="Arial"/>
                <a:sym typeface="Arial"/>
              </a:rPr>
              <a:t>Frase</a:t>
            </a:r>
            <a:r>
              <a:rPr lang="en-US" sz="3600" dirty="0">
                <a:solidFill>
                  <a:srgbClr val="3C3C3B"/>
                </a:solidFill>
                <a:latin typeface="Arial"/>
                <a:ea typeface="Arial"/>
                <a:cs typeface="Arial"/>
                <a:sym typeface="Arial"/>
              </a:rPr>
              <a:t>, </a:t>
            </a:r>
            <a:r>
              <a:rPr lang="en-US" sz="3600" i="0" u="none" strike="noStrike" cap="none" dirty="0">
                <a:solidFill>
                  <a:srgbClr val="3C3C3B"/>
                </a:solidFill>
                <a:latin typeface="Arial"/>
                <a:ea typeface="Arial"/>
                <a:cs typeface="Arial"/>
                <a:sym typeface="Arial"/>
              </a:rPr>
              <a:t>Philip Leake, Aryan Rathi,</a:t>
            </a:r>
            <a:r>
              <a:rPr lang="en-US" sz="3600" dirty="0">
                <a:solidFill>
                  <a:srgbClr val="3C3C3B"/>
                </a:solidFill>
                <a:latin typeface="Arial"/>
                <a:ea typeface="Arial"/>
                <a:cs typeface="Arial"/>
                <a:sym typeface="Arial"/>
              </a:rPr>
              <a:t> Youssef Bahloul</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Faculty adviser: </a:t>
            </a:r>
            <a:r>
              <a:rPr lang="en-US" sz="3600" dirty="0" err="1">
                <a:solidFill>
                  <a:srgbClr val="3C3C3B"/>
                </a:solidFill>
                <a:latin typeface="Arial"/>
                <a:ea typeface="Arial"/>
                <a:cs typeface="Arial"/>
                <a:sym typeface="Arial"/>
              </a:rPr>
              <a:t>Kostadin</a:t>
            </a:r>
            <a:r>
              <a:rPr lang="en-US" sz="3600" dirty="0">
                <a:solidFill>
                  <a:srgbClr val="3C3C3B"/>
                </a:solidFill>
                <a:latin typeface="Arial"/>
                <a:ea typeface="Arial"/>
                <a:cs typeface="Arial"/>
                <a:sym typeface="Arial"/>
              </a:rPr>
              <a:t> </a:t>
            </a:r>
            <a:r>
              <a:rPr lang="en-US" sz="3600" dirty="0" err="1">
                <a:solidFill>
                  <a:srgbClr val="3C3C3B"/>
                </a:solidFill>
                <a:latin typeface="Arial"/>
                <a:ea typeface="Arial"/>
                <a:cs typeface="Arial"/>
                <a:sym typeface="Arial"/>
              </a:rPr>
              <a:t>Damevski</a:t>
            </a:r>
            <a:r>
              <a:rPr lang="en-US" sz="3600" dirty="0">
                <a:solidFill>
                  <a:srgbClr val="3C3C3B"/>
                </a:solidFill>
                <a:latin typeface="Arial"/>
                <a:ea typeface="Arial"/>
                <a:cs typeface="Arial"/>
                <a:sym typeface="Arial"/>
              </a:rPr>
              <a:t> Ph.D.</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b="0" i="0" u="none" strike="noStrike" cap="none" dirty="0">
                <a:solidFill>
                  <a:srgbClr val="3C3C3B"/>
                </a:solidFill>
                <a:latin typeface="Arial"/>
                <a:ea typeface="Arial"/>
                <a:cs typeface="Arial"/>
                <a:sym typeface="Arial"/>
              </a:rPr>
              <a:t>VCU College of Engineering</a:t>
            </a:r>
            <a:endParaRPr lang="en-US"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25-315</a:t>
            </a:r>
            <a:endParaRPr lang="en-US" sz="8000" dirty="0">
              <a:solidFill>
                <a:srgbClr val="77C159"/>
              </a:solidFill>
            </a:endParaRPr>
          </a:p>
        </p:txBody>
      </p:sp>
      <p:pic>
        <p:nvPicPr>
          <p:cNvPr id="5" name="Picture 4">
            <a:extLst>
              <a:ext uri="{FF2B5EF4-FFF2-40B4-BE49-F238E27FC236}">
                <a16:creationId xmlns:a16="http://schemas.microsoft.com/office/drawing/2014/main" id="{AB397A3C-0EB1-D1DB-2494-BFAFDED2F4CB}"/>
              </a:ext>
            </a:extLst>
          </p:cNvPr>
          <p:cNvPicPr>
            <a:picLocks noChangeAspect="1"/>
          </p:cNvPicPr>
          <p:nvPr/>
        </p:nvPicPr>
        <p:blipFill>
          <a:blip r:embed="rId2"/>
          <a:stretch>
            <a:fillRect/>
          </a:stretch>
        </p:blipFill>
        <p:spPr>
          <a:xfrm>
            <a:off x="560854" y="10924193"/>
            <a:ext cx="25107336" cy="16478799"/>
          </a:xfrm>
          <a:prstGeom prst="rect">
            <a:avLst/>
          </a:prstGeom>
        </p:spPr>
      </p:pic>
      <p:sp>
        <p:nvSpPr>
          <p:cNvPr id="6" name="TextBox 5">
            <a:extLst>
              <a:ext uri="{FF2B5EF4-FFF2-40B4-BE49-F238E27FC236}">
                <a16:creationId xmlns:a16="http://schemas.microsoft.com/office/drawing/2014/main" id="{EA69D411-4A9B-285A-D62D-CC2A390876E1}"/>
              </a:ext>
            </a:extLst>
          </p:cNvPr>
          <p:cNvSpPr txBox="1"/>
          <p:nvPr/>
        </p:nvSpPr>
        <p:spPr>
          <a:xfrm>
            <a:off x="691210" y="10261681"/>
            <a:ext cx="15371057"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Implementing Emotion Recognition in VR</a:t>
            </a:r>
          </a:p>
        </p:txBody>
      </p:sp>
      <p:sp>
        <p:nvSpPr>
          <p:cNvPr id="8" name="TextBox 7">
            <a:extLst>
              <a:ext uri="{FF2B5EF4-FFF2-40B4-BE49-F238E27FC236}">
                <a16:creationId xmlns:a16="http://schemas.microsoft.com/office/drawing/2014/main" id="{FF966A89-057D-0B9A-0EEE-7601BCC20570}"/>
              </a:ext>
            </a:extLst>
          </p:cNvPr>
          <p:cNvSpPr txBox="1"/>
          <p:nvPr/>
        </p:nvSpPr>
        <p:spPr>
          <a:xfrm>
            <a:off x="832574" y="6743243"/>
            <a:ext cx="22434642" cy="2492990"/>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Motivation</a:t>
            </a:r>
          </a:p>
          <a:p>
            <a:r>
              <a:rPr lang="en-US" sz="3600" dirty="0">
                <a:latin typeface="Arial" panose="020B0604020202020204" pitchFamily="34" charset="0"/>
                <a:cs typeface="Arial" panose="020B0604020202020204" pitchFamily="34" charset="0"/>
              </a:rPr>
              <a:t>To understand the emotional impact of certain interactions on team members or audiences whether at work or in an artistic setting, we need a tool that keeps users immersed while providing accurate emotion detection.</a:t>
            </a:r>
          </a:p>
          <a:p>
            <a:r>
              <a:rPr lang="en-US" sz="3600" dirty="0">
                <a:latin typeface="Arial" panose="020B0604020202020204" pitchFamily="34" charset="0"/>
                <a:cs typeface="Arial" panose="020B0604020202020204" pitchFamily="34" charset="0"/>
              </a:rPr>
              <a:t>By coupling the immersive experience of VR with advanced emotion recognition AI, we can accomplish this.</a:t>
            </a:r>
          </a:p>
        </p:txBody>
      </p:sp>
      <p:cxnSp>
        <p:nvCxnSpPr>
          <p:cNvPr id="10" name="Straight Connector 9">
            <a:extLst>
              <a:ext uri="{FF2B5EF4-FFF2-40B4-BE49-F238E27FC236}">
                <a16:creationId xmlns:a16="http://schemas.microsoft.com/office/drawing/2014/main" id="{6234EEFA-F148-2093-BDF9-01ED90C324E8}"/>
              </a:ext>
            </a:extLst>
          </p:cNvPr>
          <p:cNvCxnSpPr>
            <a:cxnSpLocks/>
          </p:cNvCxnSpPr>
          <p:nvPr/>
        </p:nvCxnSpPr>
        <p:spPr>
          <a:xfrm>
            <a:off x="279400" y="6299200"/>
            <a:ext cx="419608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457F69F5-929D-8B1F-A8EA-6A6B7F15E1D8}"/>
              </a:ext>
            </a:extLst>
          </p:cNvPr>
          <p:cNvSpPr txBox="1"/>
          <p:nvPr/>
        </p:nvSpPr>
        <p:spPr>
          <a:xfrm>
            <a:off x="906428" y="27133281"/>
            <a:ext cx="24211746" cy="2308324"/>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To demonstrate the joining of VR and emotion recognition AI, we are using Unity to capture and display a person’s facial expressions under a Meta Quest Pro headset in real time. Using Unity’s Barracuda package, we are able to integrate machine learning models in ONNX format into the virtual environment and run inference on the captured facial expressions.</a:t>
            </a:r>
          </a:p>
        </p:txBody>
      </p:sp>
      <p:sp>
        <p:nvSpPr>
          <p:cNvPr id="11" name="TextBox 10">
            <a:extLst>
              <a:ext uri="{FF2B5EF4-FFF2-40B4-BE49-F238E27FC236}">
                <a16:creationId xmlns:a16="http://schemas.microsoft.com/office/drawing/2014/main" id="{4DB60F4F-F5D6-8059-0077-39B26350B8CB}"/>
              </a:ext>
            </a:extLst>
          </p:cNvPr>
          <p:cNvSpPr txBox="1"/>
          <p:nvPr/>
        </p:nvSpPr>
        <p:spPr>
          <a:xfrm>
            <a:off x="26604687" y="6874811"/>
            <a:ext cx="16325222" cy="8586966"/>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Emotion Datasets</a:t>
            </a:r>
          </a:p>
          <a:p>
            <a:r>
              <a:rPr lang="en-US" sz="3600" dirty="0">
                <a:latin typeface="Arial" panose="020B0604020202020204" pitchFamily="34" charset="0"/>
                <a:cs typeface="Arial" panose="020B0604020202020204" pitchFamily="34" charset="0"/>
              </a:rPr>
              <a:t>We are training models using </a:t>
            </a:r>
            <a:r>
              <a:rPr lang="en-US" sz="3600" dirty="0" err="1">
                <a:latin typeface="Arial" panose="020B0604020202020204" pitchFamily="34" charset="0"/>
                <a:cs typeface="Arial" panose="020B0604020202020204" pitchFamily="34" charset="0"/>
              </a:rPr>
              <a:t>PyTorch</a:t>
            </a:r>
            <a:r>
              <a:rPr lang="en-US" sz="3600" dirty="0">
                <a:latin typeface="Arial" panose="020B0604020202020204" pitchFamily="34" charset="0"/>
                <a:cs typeface="Arial" panose="020B0604020202020204" pitchFamily="34" charset="0"/>
              </a:rPr>
              <a:t> on three different types of labeled data: images of human faces, landmarks, and images of avatar faces. Using fer-2013, a dataset of 30,000+ images classified by emotion, as our dataset of human face images, we transform it to create the landmark and the avatar face images datasets.</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Our goal is to determine</a:t>
            </a:r>
          </a:p>
          <a:p>
            <a:r>
              <a:rPr lang="en-US" sz="3600" dirty="0">
                <a:latin typeface="Arial" panose="020B0604020202020204" pitchFamily="34" charset="0"/>
                <a:cs typeface="Arial" panose="020B0604020202020204" pitchFamily="34" charset="0"/>
              </a:rPr>
              <a:t> which of the three </a:t>
            </a:r>
          </a:p>
          <a:p>
            <a:r>
              <a:rPr lang="en-US" sz="3600" dirty="0">
                <a:latin typeface="Arial" panose="020B0604020202020204" pitchFamily="34" charset="0"/>
                <a:cs typeface="Arial" panose="020B0604020202020204" pitchFamily="34" charset="0"/>
              </a:rPr>
              <a:t>datasets train a model </a:t>
            </a:r>
          </a:p>
          <a:p>
            <a:r>
              <a:rPr lang="en-US" sz="3600" dirty="0">
                <a:latin typeface="Arial" panose="020B0604020202020204" pitchFamily="34" charset="0"/>
                <a:cs typeface="Arial" panose="020B0604020202020204" pitchFamily="34" charset="0"/>
              </a:rPr>
              <a:t>that is most accurate </a:t>
            </a:r>
          </a:p>
          <a:p>
            <a:r>
              <a:rPr lang="en-US" sz="3600" dirty="0">
                <a:latin typeface="Arial" panose="020B0604020202020204" pitchFamily="34" charset="0"/>
                <a:cs typeface="Arial" panose="020B0604020202020204" pitchFamily="34" charset="0"/>
              </a:rPr>
              <a:t>and best performing </a:t>
            </a:r>
          </a:p>
          <a:p>
            <a:r>
              <a:rPr lang="en-US" sz="3600" dirty="0">
                <a:latin typeface="Arial" panose="020B0604020202020204" pitchFamily="34" charset="0"/>
                <a:cs typeface="Arial" panose="020B0604020202020204" pitchFamily="34" charset="0"/>
              </a:rPr>
              <a:t>when running emotion </a:t>
            </a:r>
          </a:p>
          <a:p>
            <a:r>
              <a:rPr lang="en-US" sz="3600" dirty="0">
                <a:latin typeface="Arial" panose="020B0604020202020204" pitchFamily="34" charset="0"/>
                <a:cs typeface="Arial" panose="020B0604020202020204" pitchFamily="34" charset="0"/>
              </a:rPr>
              <a:t>recognition inference </a:t>
            </a:r>
          </a:p>
          <a:p>
            <a:r>
              <a:rPr lang="en-US" sz="3600" dirty="0">
                <a:latin typeface="Arial" panose="020B0604020202020204" pitchFamily="34" charset="0"/>
                <a:cs typeface="Arial" panose="020B0604020202020204" pitchFamily="34" charset="0"/>
              </a:rPr>
              <a:t>within VR.</a:t>
            </a:r>
          </a:p>
        </p:txBody>
      </p:sp>
      <p:pic>
        <p:nvPicPr>
          <p:cNvPr id="15" name="Picture 14" descr="A black background with grey letters&#10;&#10;Description automatically generated">
            <a:extLst>
              <a:ext uri="{FF2B5EF4-FFF2-40B4-BE49-F238E27FC236}">
                <a16:creationId xmlns:a16="http://schemas.microsoft.com/office/drawing/2014/main" id="{5295171E-5C10-35A1-9110-80B98683675F}"/>
              </a:ext>
            </a:extLst>
          </p:cNvPr>
          <p:cNvPicPr>
            <a:picLocks noChangeAspect="1"/>
          </p:cNvPicPr>
          <p:nvPr/>
        </p:nvPicPr>
        <p:blipFill>
          <a:blip r:embed="rId3"/>
          <a:srcRect r="75300" b="12646"/>
          <a:stretch/>
        </p:blipFill>
        <p:spPr>
          <a:xfrm>
            <a:off x="33481239" y="14833087"/>
            <a:ext cx="2883679" cy="2768142"/>
          </a:xfrm>
          <a:prstGeom prst="rect">
            <a:avLst/>
          </a:prstGeom>
        </p:spPr>
      </p:pic>
      <p:pic>
        <p:nvPicPr>
          <p:cNvPr id="19" name="Picture 18" descr="A person with a grid on his face&#10;&#10;Description automatically generated">
            <a:extLst>
              <a:ext uri="{FF2B5EF4-FFF2-40B4-BE49-F238E27FC236}">
                <a16:creationId xmlns:a16="http://schemas.microsoft.com/office/drawing/2014/main" id="{95679462-4976-3481-38C5-A854EE4F51DE}"/>
              </a:ext>
            </a:extLst>
          </p:cNvPr>
          <p:cNvPicPr>
            <a:picLocks noChangeAspect="1"/>
          </p:cNvPicPr>
          <p:nvPr/>
        </p:nvPicPr>
        <p:blipFill>
          <a:blip r:embed="rId4"/>
          <a:stretch>
            <a:fillRect/>
          </a:stretch>
        </p:blipFill>
        <p:spPr>
          <a:xfrm>
            <a:off x="35424982" y="17759750"/>
            <a:ext cx="4484794" cy="4930651"/>
          </a:xfrm>
          <a:prstGeom prst="rect">
            <a:avLst/>
          </a:prstGeom>
        </p:spPr>
      </p:pic>
      <p:pic>
        <p:nvPicPr>
          <p:cNvPr id="21" name="Picture 20" descr="A collage of different faces&#10;&#10;Description automatically generated">
            <a:extLst>
              <a:ext uri="{FF2B5EF4-FFF2-40B4-BE49-F238E27FC236}">
                <a16:creationId xmlns:a16="http://schemas.microsoft.com/office/drawing/2014/main" id="{F4FE6371-0F2D-AEBE-25AF-D1A081AFC7F6}"/>
              </a:ext>
            </a:extLst>
          </p:cNvPr>
          <p:cNvPicPr>
            <a:picLocks noChangeAspect="1"/>
          </p:cNvPicPr>
          <p:nvPr/>
        </p:nvPicPr>
        <p:blipFill>
          <a:blip r:embed="rId5"/>
          <a:stretch>
            <a:fillRect/>
          </a:stretch>
        </p:blipFill>
        <p:spPr>
          <a:xfrm>
            <a:off x="31770557" y="10399181"/>
            <a:ext cx="11159351" cy="4070639"/>
          </a:xfrm>
          <a:prstGeom prst="rect">
            <a:avLst/>
          </a:prstGeom>
        </p:spPr>
      </p:pic>
      <p:pic>
        <p:nvPicPr>
          <p:cNvPr id="23" name="Picture 22" descr="A blue and yellow snake logo&#10;&#10;Description automatically generated">
            <a:extLst>
              <a:ext uri="{FF2B5EF4-FFF2-40B4-BE49-F238E27FC236}">
                <a16:creationId xmlns:a16="http://schemas.microsoft.com/office/drawing/2014/main" id="{AD8A9DF1-45D7-FFF5-7E4E-B379BC5142B7}"/>
              </a:ext>
            </a:extLst>
          </p:cNvPr>
          <p:cNvPicPr>
            <a:picLocks noChangeAspect="1"/>
          </p:cNvPicPr>
          <p:nvPr/>
        </p:nvPicPr>
        <p:blipFill>
          <a:blip r:embed="rId6"/>
          <a:stretch>
            <a:fillRect/>
          </a:stretch>
        </p:blipFill>
        <p:spPr>
          <a:xfrm>
            <a:off x="31430141" y="15544519"/>
            <a:ext cx="2229201" cy="2449671"/>
          </a:xfrm>
          <a:prstGeom prst="rect">
            <a:avLst/>
          </a:prstGeom>
        </p:spPr>
      </p:pic>
      <p:pic>
        <p:nvPicPr>
          <p:cNvPr id="25" name="Picture 24" descr="A close-up of a cartoon head&#10;&#10;Description automatically generated">
            <a:extLst>
              <a:ext uri="{FF2B5EF4-FFF2-40B4-BE49-F238E27FC236}">
                <a16:creationId xmlns:a16="http://schemas.microsoft.com/office/drawing/2014/main" id="{D3C3A19E-89AA-052A-85DC-BBA09C0F7EFA}"/>
              </a:ext>
            </a:extLst>
          </p:cNvPr>
          <p:cNvPicPr>
            <a:picLocks noChangeAspect="1"/>
          </p:cNvPicPr>
          <p:nvPr/>
        </p:nvPicPr>
        <p:blipFill>
          <a:blip r:embed="rId7"/>
          <a:stretch>
            <a:fillRect/>
          </a:stretch>
        </p:blipFill>
        <p:spPr>
          <a:xfrm>
            <a:off x="35996756" y="26364554"/>
            <a:ext cx="3341246" cy="5173023"/>
          </a:xfrm>
          <a:prstGeom prst="rect">
            <a:avLst/>
          </a:prstGeom>
        </p:spPr>
      </p:pic>
      <p:pic>
        <p:nvPicPr>
          <p:cNvPr id="31" name="Picture 30" descr="A yellow hand with a blue circle and a black background&#10;&#10;Description automatically generated">
            <a:extLst>
              <a:ext uri="{FF2B5EF4-FFF2-40B4-BE49-F238E27FC236}">
                <a16:creationId xmlns:a16="http://schemas.microsoft.com/office/drawing/2014/main" id="{D60EAD60-C437-50E0-4E2C-51A2BE610167}"/>
              </a:ext>
            </a:extLst>
          </p:cNvPr>
          <p:cNvPicPr>
            <a:picLocks noChangeAspect="1"/>
          </p:cNvPicPr>
          <p:nvPr/>
        </p:nvPicPr>
        <p:blipFill>
          <a:blip r:embed="rId8"/>
          <a:stretch>
            <a:fillRect/>
          </a:stretch>
        </p:blipFill>
        <p:spPr>
          <a:xfrm>
            <a:off x="33618217" y="23024467"/>
            <a:ext cx="2883679" cy="2883679"/>
          </a:xfrm>
          <a:prstGeom prst="rect">
            <a:avLst/>
          </a:prstGeom>
        </p:spPr>
      </p:pic>
      <p:pic>
        <p:nvPicPr>
          <p:cNvPr id="36" name="Graphic 35" descr="Arrow Right with solid fill">
            <a:extLst>
              <a:ext uri="{FF2B5EF4-FFF2-40B4-BE49-F238E27FC236}">
                <a16:creationId xmlns:a16="http://schemas.microsoft.com/office/drawing/2014/main" id="{EBBD40E3-2810-C517-5336-F3661207A3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35775311" y="14013334"/>
            <a:ext cx="3497263" cy="3698695"/>
          </a:xfrm>
          <a:prstGeom prst="rect">
            <a:avLst/>
          </a:prstGeom>
        </p:spPr>
      </p:pic>
      <p:sp>
        <p:nvSpPr>
          <p:cNvPr id="9" name="Rectangle 8">
            <a:extLst>
              <a:ext uri="{FF2B5EF4-FFF2-40B4-BE49-F238E27FC236}">
                <a16:creationId xmlns:a16="http://schemas.microsoft.com/office/drawing/2014/main" id="{009DC2A5-3BE0-4295-3DE8-FC9AF74814B0}"/>
              </a:ext>
            </a:extLst>
          </p:cNvPr>
          <p:cNvSpPr/>
          <p:nvPr/>
        </p:nvSpPr>
        <p:spPr>
          <a:xfrm>
            <a:off x="555987" y="6593169"/>
            <a:ext cx="23146657" cy="3047899"/>
          </a:xfrm>
          <a:prstGeom prst="rect">
            <a:avLst/>
          </a:prstGeom>
          <a:no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88339F07-A0F0-121B-A905-0050EC57802B}"/>
              </a:ext>
            </a:extLst>
          </p:cNvPr>
          <p:cNvSpPr/>
          <p:nvPr/>
        </p:nvSpPr>
        <p:spPr>
          <a:xfrm>
            <a:off x="560853" y="10135095"/>
            <a:ext cx="25179004" cy="19510603"/>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1D4A-D12A-3EF5-8488-20293E1AA532}"/>
              </a:ext>
            </a:extLst>
          </p:cNvPr>
          <p:cNvSpPr/>
          <p:nvPr/>
        </p:nvSpPr>
        <p:spPr>
          <a:xfrm>
            <a:off x="26330730" y="6745612"/>
            <a:ext cx="16735073" cy="25344949"/>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Arrow Right with solid fill">
            <a:extLst>
              <a:ext uri="{FF2B5EF4-FFF2-40B4-BE49-F238E27FC236}">
                <a16:creationId xmlns:a16="http://schemas.microsoft.com/office/drawing/2014/main" id="{28014CB5-DBD0-DA23-77E4-EBDC146514B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400000">
            <a:off x="35959815" y="22766575"/>
            <a:ext cx="3497263" cy="3698695"/>
          </a:xfrm>
          <a:prstGeom prst="rect">
            <a:avLst/>
          </a:prstGeom>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888</TotalTime>
  <Words>254</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Youssef Bahloul</cp:lastModifiedBy>
  <cp:revision>43</cp:revision>
  <cp:lastPrinted>2020-02-13T13:03:36Z</cp:lastPrinted>
  <dcterms:created xsi:type="dcterms:W3CDTF">2018-02-06T18:12:23Z</dcterms:created>
  <dcterms:modified xsi:type="dcterms:W3CDTF">2024-11-16T01:58:14Z</dcterms:modified>
</cp:coreProperties>
</file>