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558"/>
  </p:normalViewPr>
  <p:slideViewPr>
    <p:cSldViewPr snapToGrid="0" snapToObjects="1">
      <p:cViewPr>
        <p:scale>
          <a:sx n="25" d="100"/>
          <a:sy n="25" d="100"/>
        </p:scale>
        <p:origin x="12" y="12"/>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3/28/2025</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409407"/>
            <a:ext cx="43107427" cy="233906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1000"/>
              <a:buFont typeface="Arial"/>
              <a:buNone/>
            </a:pPr>
            <a:r>
              <a:rPr lang="en-US" sz="11000" b="1" i="0" u="none" strike="noStrike" dirty="0">
                <a:solidFill>
                  <a:srgbClr val="000000"/>
                </a:solidFill>
                <a:effectLst/>
                <a:latin typeface="Arial" panose="020B0604020202020204" pitchFamily="34" charset="0"/>
              </a:rPr>
              <a:t>Emotion Recognition in VR</a:t>
            </a:r>
            <a:endParaRPr lang="en-US" sz="11000" b="1"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3600"/>
              <a:buFont typeface="Arial"/>
              <a:buNone/>
            </a:pPr>
            <a:r>
              <a:rPr lang="en-US" sz="3400" b="1" i="0" u="none" strike="noStrike" cap="none" dirty="0">
                <a:solidFill>
                  <a:srgbClr val="3C3C3B"/>
                </a:solidFill>
                <a:latin typeface="Arial"/>
                <a:ea typeface="Arial"/>
                <a:cs typeface="Arial"/>
                <a:sym typeface="Arial"/>
              </a:rPr>
              <a:t>Team members:</a:t>
            </a:r>
            <a:r>
              <a:rPr lang="en-US" sz="3400" dirty="0">
                <a:solidFill>
                  <a:srgbClr val="3C3C3B"/>
                </a:solidFill>
                <a:latin typeface="Arial"/>
                <a:ea typeface="Arial"/>
                <a:cs typeface="Arial"/>
                <a:sym typeface="Arial"/>
              </a:rPr>
              <a:t> Natalia </a:t>
            </a:r>
            <a:r>
              <a:rPr lang="en-US" sz="3400" dirty="0" err="1">
                <a:solidFill>
                  <a:srgbClr val="3C3C3B"/>
                </a:solidFill>
                <a:latin typeface="Arial"/>
                <a:ea typeface="Arial"/>
                <a:cs typeface="Arial"/>
                <a:sym typeface="Arial"/>
              </a:rPr>
              <a:t>Tondi</a:t>
            </a:r>
            <a:r>
              <a:rPr lang="en-US" sz="3400" dirty="0">
                <a:solidFill>
                  <a:srgbClr val="3C3C3B"/>
                </a:solidFill>
                <a:latin typeface="Arial"/>
                <a:ea typeface="Arial"/>
                <a:cs typeface="Arial"/>
                <a:sym typeface="Arial"/>
              </a:rPr>
              <a:t>, </a:t>
            </a:r>
            <a:r>
              <a:rPr lang="en-US" sz="3400" dirty="0" err="1">
                <a:solidFill>
                  <a:srgbClr val="3C3C3B"/>
                </a:solidFill>
                <a:latin typeface="Arial"/>
                <a:ea typeface="Arial"/>
                <a:cs typeface="Arial"/>
                <a:sym typeface="Arial"/>
              </a:rPr>
              <a:t>Zanika</a:t>
            </a:r>
            <a:r>
              <a:rPr lang="en-US" sz="3400" dirty="0">
                <a:solidFill>
                  <a:srgbClr val="3C3C3B"/>
                </a:solidFill>
                <a:latin typeface="Arial"/>
                <a:ea typeface="Arial"/>
                <a:cs typeface="Arial"/>
                <a:sym typeface="Arial"/>
              </a:rPr>
              <a:t> Hossain</a:t>
            </a:r>
            <a:r>
              <a:rPr lang="en-US" sz="3400">
                <a:solidFill>
                  <a:srgbClr val="3C3C3B"/>
                </a:solidFill>
                <a:latin typeface="Arial"/>
                <a:ea typeface="Arial"/>
                <a:cs typeface="Arial"/>
                <a:sym typeface="Arial"/>
              </a:rPr>
              <a:t>, </a:t>
            </a:r>
            <a:r>
              <a:rPr lang="en-US" sz="3400" i="0" u="none" strike="noStrike" cap="none">
                <a:solidFill>
                  <a:srgbClr val="3C3C3B"/>
                </a:solidFill>
                <a:latin typeface="Arial"/>
                <a:ea typeface="Arial"/>
                <a:cs typeface="Arial"/>
                <a:sym typeface="Arial"/>
              </a:rPr>
              <a:t>Philip Leake, Aryan Rathi,</a:t>
            </a:r>
            <a:r>
              <a:rPr lang="en-US" sz="3400">
                <a:solidFill>
                  <a:srgbClr val="3C3C3B"/>
                </a:solidFill>
                <a:latin typeface="Arial"/>
                <a:ea typeface="Arial"/>
                <a:cs typeface="Arial"/>
                <a:sym typeface="Arial"/>
              </a:rPr>
              <a:t> Youssef </a:t>
            </a:r>
            <a:r>
              <a:rPr lang="en-US" sz="3400" dirty="0">
                <a:solidFill>
                  <a:srgbClr val="3C3C3B"/>
                </a:solidFill>
                <a:latin typeface="Arial"/>
                <a:ea typeface="Arial"/>
                <a:cs typeface="Arial"/>
                <a:sym typeface="Arial"/>
              </a:rPr>
              <a:t>Bahloul</a:t>
            </a:r>
            <a:r>
              <a:rPr lang="en-US" sz="3400" b="0" i="0" u="none" strike="noStrike" cap="none" dirty="0">
                <a:solidFill>
                  <a:srgbClr val="3C3C3B"/>
                </a:solidFill>
                <a:latin typeface="Arial"/>
                <a:ea typeface="Arial"/>
                <a:cs typeface="Arial"/>
                <a:sym typeface="Arial"/>
              </a:rPr>
              <a:t>  |  </a:t>
            </a:r>
            <a:r>
              <a:rPr lang="en-US" sz="3400" b="1" i="0" u="none" strike="noStrike" cap="none" dirty="0">
                <a:solidFill>
                  <a:srgbClr val="3C3C3B"/>
                </a:solidFill>
                <a:latin typeface="Arial"/>
                <a:ea typeface="Arial"/>
                <a:cs typeface="Arial"/>
                <a:sym typeface="Arial"/>
              </a:rPr>
              <a:t>Faculty adviser: </a:t>
            </a:r>
            <a:r>
              <a:rPr lang="en-US" sz="3400" dirty="0" err="1">
                <a:solidFill>
                  <a:srgbClr val="3C3C3B"/>
                </a:solidFill>
                <a:latin typeface="Arial"/>
                <a:ea typeface="Arial"/>
                <a:cs typeface="Arial"/>
                <a:sym typeface="Arial"/>
              </a:rPr>
              <a:t>Kostadin</a:t>
            </a:r>
            <a:r>
              <a:rPr lang="en-US" sz="3400" dirty="0">
                <a:solidFill>
                  <a:srgbClr val="3C3C3B"/>
                </a:solidFill>
                <a:latin typeface="Arial"/>
                <a:ea typeface="Arial"/>
                <a:cs typeface="Arial"/>
                <a:sym typeface="Arial"/>
              </a:rPr>
              <a:t> </a:t>
            </a:r>
            <a:r>
              <a:rPr lang="en-US" sz="3400" dirty="0" err="1">
                <a:solidFill>
                  <a:srgbClr val="3C3C3B"/>
                </a:solidFill>
                <a:latin typeface="Arial"/>
                <a:ea typeface="Arial"/>
                <a:cs typeface="Arial"/>
                <a:sym typeface="Arial"/>
              </a:rPr>
              <a:t>Damevski</a:t>
            </a:r>
            <a:r>
              <a:rPr lang="en-US" sz="3400" dirty="0">
                <a:solidFill>
                  <a:srgbClr val="3C3C3B"/>
                </a:solidFill>
                <a:latin typeface="Arial"/>
                <a:ea typeface="Arial"/>
                <a:cs typeface="Arial"/>
                <a:sym typeface="Arial"/>
              </a:rPr>
              <a:t> Ph.D.</a:t>
            </a:r>
            <a:r>
              <a:rPr lang="en-US" sz="3400" b="0" i="0" u="none" strike="noStrike" cap="none" dirty="0">
                <a:solidFill>
                  <a:srgbClr val="3C3C3B"/>
                </a:solidFill>
                <a:latin typeface="Arial"/>
                <a:ea typeface="Arial"/>
                <a:cs typeface="Arial"/>
                <a:sym typeface="Arial"/>
              </a:rPr>
              <a:t>  |  </a:t>
            </a:r>
            <a:r>
              <a:rPr lang="en-US" sz="3400" b="1" i="0" u="none" strike="noStrike" cap="none" dirty="0">
                <a:solidFill>
                  <a:srgbClr val="3C3C3B"/>
                </a:solidFill>
                <a:latin typeface="Arial"/>
                <a:ea typeface="Arial"/>
                <a:cs typeface="Arial"/>
                <a:sym typeface="Arial"/>
              </a:rPr>
              <a:t>Sponsor: </a:t>
            </a:r>
            <a:r>
              <a:rPr lang="en-US" sz="3400" b="0" i="0" u="none" strike="noStrike" cap="none" dirty="0">
                <a:solidFill>
                  <a:srgbClr val="3C3C3B"/>
                </a:solidFill>
                <a:latin typeface="Arial"/>
                <a:ea typeface="Arial"/>
                <a:cs typeface="Arial"/>
                <a:sym typeface="Arial"/>
              </a:rPr>
              <a:t>VCU College of Engineering  |  </a:t>
            </a:r>
            <a:r>
              <a:rPr lang="en-US" sz="3400" b="1" i="0" u="none" strike="noStrike" cap="none" dirty="0">
                <a:solidFill>
                  <a:srgbClr val="3C3C3B"/>
                </a:solidFill>
                <a:latin typeface="Arial"/>
                <a:ea typeface="Arial"/>
                <a:cs typeface="Arial"/>
                <a:sym typeface="Arial"/>
              </a:rPr>
              <a:t>Mentors: </a:t>
            </a:r>
            <a:r>
              <a:rPr lang="en-US" sz="3400" i="0" u="none" strike="noStrike" cap="none" dirty="0">
                <a:solidFill>
                  <a:srgbClr val="3C3C3B"/>
                </a:solidFill>
                <a:latin typeface="Arial"/>
                <a:ea typeface="Arial"/>
                <a:cs typeface="Arial"/>
                <a:sym typeface="Arial"/>
              </a:rPr>
              <a:t>Rahat Rahman, </a:t>
            </a:r>
            <a:r>
              <a:rPr lang="en-US" sz="3400" i="0" u="none" strike="noStrike" cap="none" dirty="0" err="1">
                <a:solidFill>
                  <a:srgbClr val="3C3C3B"/>
                </a:solidFill>
                <a:latin typeface="Arial"/>
                <a:ea typeface="Arial"/>
                <a:cs typeface="Arial"/>
                <a:sym typeface="Arial"/>
              </a:rPr>
              <a:t>Terens</a:t>
            </a:r>
            <a:r>
              <a:rPr lang="en-US" sz="3400" i="0" u="none" strike="noStrike" cap="none" dirty="0">
                <a:solidFill>
                  <a:srgbClr val="3C3C3B"/>
                </a:solidFill>
                <a:latin typeface="Arial"/>
                <a:ea typeface="Arial"/>
                <a:cs typeface="Arial"/>
                <a:sym typeface="Arial"/>
              </a:rPr>
              <a:t> Tare</a:t>
            </a:r>
            <a:r>
              <a:rPr lang="en-US" sz="3600" b="0" i="0" u="none" strike="noStrike" cap="none" dirty="0">
                <a:solidFill>
                  <a:srgbClr val="3C3C3B"/>
                </a:solidFill>
                <a:latin typeface="Arial"/>
                <a:ea typeface="Arial"/>
                <a:cs typeface="Arial"/>
                <a:sym typeface="Arial"/>
              </a:rPr>
              <a:t> </a:t>
            </a:r>
            <a:endParaRPr lang="en-US" sz="4800" b="1"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25-315</a:t>
            </a:r>
            <a:endParaRPr lang="en-US" sz="8000" dirty="0">
              <a:solidFill>
                <a:srgbClr val="77C159"/>
              </a:solidFill>
            </a:endParaRPr>
          </a:p>
        </p:txBody>
      </p:sp>
      <p:sp>
        <p:nvSpPr>
          <p:cNvPr id="6" name="TextBox 5">
            <a:extLst>
              <a:ext uri="{FF2B5EF4-FFF2-40B4-BE49-F238E27FC236}">
                <a16:creationId xmlns:a16="http://schemas.microsoft.com/office/drawing/2014/main" id="{EA69D411-4A9B-285A-D62D-CC2A390876E1}"/>
              </a:ext>
            </a:extLst>
          </p:cNvPr>
          <p:cNvSpPr txBox="1"/>
          <p:nvPr/>
        </p:nvSpPr>
        <p:spPr>
          <a:xfrm>
            <a:off x="864374" y="10261681"/>
            <a:ext cx="12909260"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Gathering Emotions</a:t>
            </a:r>
          </a:p>
        </p:txBody>
      </p:sp>
      <p:sp>
        <p:nvSpPr>
          <p:cNvPr id="8" name="TextBox 7">
            <a:extLst>
              <a:ext uri="{FF2B5EF4-FFF2-40B4-BE49-F238E27FC236}">
                <a16:creationId xmlns:a16="http://schemas.microsoft.com/office/drawing/2014/main" id="{FF966A89-057D-0B9A-0EEE-7601BCC20570}"/>
              </a:ext>
            </a:extLst>
          </p:cNvPr>
          <p:cNvSpPr txBox="1"/>
          <p:nvPr/>
        </p:nvSpPr>
        <p:spPr>
          <a:xfrm>
            <a:off x="825397" y="6743243"/>
            <a:ext cx="22434642" cy="3046988"/>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Motivation</a:t>
            </a:r>
          </a:p>
          <a:p>
            <a:r>
              <a:rPr lang="en-US" sz="3600" dirty="0">
                <a:latin typeface="Arial" panose="020B0604020202020204" pitchFamily="34" charset="0"/>
                <a:cs typeface="Arial" panose="020B0604020202020204" pitchFamily="34" charset="0"/>
              </a:rPr>
              <a:t>To study the complexity of emotions in human facial expressions, we created a software tool and a protocol for gathering “emotion data” from users to create a dataset of emotions. Not all facial expressions are created equal; however, and sometimes someone can be faking. To detect this, we trained our emotion recognition AI model on both “fake” and “genuine” emotion data we collected. </a:t>
            </a:r>
          </a:p>
        </p:txBody>
      </p:sp>
      <p:cxnSp>
        <p:nvCxnSpPr>
          <p:cNvPr id="10" name="Straight Connector 9">
            <a:extLst>
              <a:ext uri="{FF2B5EF4-FFF2-40B4-BE49-F238E27FC236}">
                <a16:creationId xmlns:a16="http://schemas.microsoft.com/office/drawing/2014/main" id="{6234EEFA-F148-2093-BDF9-01ED90C324E8}"/>
              </a:ext>
            </a:extLst>
          </p:cNvPr>
          <p:cNvCxnSpPr>
            <a:cxnSpLocks/>
          </p:cNvCxnSpPr>
          <p:nvPr/>
        </p:nvCxnSpPr>
        <p:spPr>
          <a:xfrm>
            <a:off x="279400" y="6299200"/>
            <a:ext cx="4196080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457F69F5-929D-8B1F-A8EA-6A6B7F15E1D8}"/>
              </a:ext>
            </a:extLst>
          </p:cNvPr>
          <p:cNvSpPr txBox="1"/>
          <p:nvPr/>
        </p:nvSpPr>
        <p:spPr>
          <a:xfrm>
            <a:off x="26597223" y="7752349"/>
            <a:ext cx="16325221" cy="2308324"/>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Participants in our study watched seven different videos, each corresponding to one of seven basic emotions. We analyzed the weight of specific facial action units corresponding to each emotion and determine the intensity of those emotions throughout the duration of their related videos.</a:t>
            </a:r>
          </a:p>
        </p:txBody>
      </p:sp>
      <p:sp>
        <p:nvSpPr>
          <p:cNvPr id="11" name="TextBox 10">
            <a:extLst>
              <a:ext uri="{FF2B5EF4-FFF2-40B4-BE49-F238E27FC236}">
                <a16:creationId xmlns:a16="http://schemas.microsoft.com/office/drawing/2014/main" id="{4DB60F4F-F5D6-8059-0077-39B26350B8CB}"/>
              </a:ext>
            </a:extLst>
          </p:cNvPr>
          <p:cNvSpPr txBox="1"/>
          <p:nvPr/>
        </p:nvSpPr>
        <p:spPr>
          <a:xfrm>
            <a:off x="14758334" y="10233186"/>
            <a:ext cx="10818281"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Action Units</a:t>
            </a:r>
          </a:p>
        </p:txBody>
      </p:sp>
      <p:sp>
        <p:nvSpPr>
          <p:cNvPr id="9" name="Rectangle 8">
            <a:extLst>
              <a:ext uri="{FF2B5EF4-FFF2-40B4-BE49-F238E27FC236}">
                <a16:creationId xmlns:a16="http://schemas.microsoft.com/office/drawing/2014/main" id="{009DC2A5-3BE0-4295-3DE8-FC9AF74814B0}"/>
              </a:ext>
            </a:extLst>
          </p:cNvPr>
          <p:cNvSpPr/>
          <p:nvPr/>
        </p:nvSpPr>
        <p:spPr>
          <a:xfrm>
            <a:off x="555987" y="6593169"/>
            <a:ext cx="23146657" cy="3274963"/>
          </a:xfrm>
          <a:prstGeom prst="rect">
            <a:avLst/>
          </a:prstGeom>
          <a:noFill/>
          <a:ln w="762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88339F07-A0F0-121B-A905-0050EC57802B}"/>
              </a:ext>
            </a:extLst>
          </p:cNvPr>
          <p:cNvSpPr/>
          <p:nvPr/>
        </p:nvSpPr>
        <p:spPr>
          <a:xfrm>
            <a:off x="560852" y="10135095"/>
            <a:ext cx="13586947" cy="15290305"/>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1D4A-D12A-3EF5-8488-20293E1AA532}"/>
              </a:ext>
            </a:extLst>
          </p:cNvPr>
          <p:cNvSpPr/>
          <p:nvPr/>
        </p:nvSpPr>
        <p:spPr>
          <a:xfrm>
            <a:off x="26330730" y="6745613"/>
            <a:ext cx="16735073" cy="22900086"/>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wearing a virtual reality headset&#10;&#10;Description automatically generated">
            <a:extLst>
              <a:ext uri="{FF2B5EF4-FFF2-40B4-BE49-F238E27FC236}">
                <a16:creationId xmlns:a16="http://schemas.microsoft.com/office/drawing/2014/main" id="{A1A847DC-46CC-5F39-331D-6EBBF0C2BC92}"/>
              </a:ext>
            </a:extLst>
          </p:cNvPr>
          <p:cNvPicPr>
            <a:picLocks noChangeAspect="1"/>
          </p:cNvPicPr>
          <p:nvPr/>
        </p:nvPicPr>
        <p:blipFill>
          <a:blip r:embed="rId2"/>
          <a:stretch>
            <a:fillRect/>
          </a:stretch>
        </p:blipFill>
        <p:spPr>
          <a:xfrm>
            <a:off x="957945" y="13072127"/>
            <a:ext cx="6272960" cy="5160949"/>
          </a:xfrm>
          <a:prstGeom prst="rect">
            <a:avLst/>
          </a:prstGeom>
        </p:spPr>
      </p:pic>
      <p:pic>
        <p:nvPicPr>
          <p:cNvPr id="15" name="Picture 14" descr="A person wearing goggles sitting at a desk&#10;&#10;Description automatically generated">
            <a:extLst>
              <a:ext uri="{FF2B5EF4-FFF2-40B4-BE49-F238E27FC236}">
                <a16:creationId xmlns:a16="http://schemas.microsoft.com/office/drawing/2014/main" id="{613E07C3-BC2C-0EB4-B7C9-D5ED21F37B91}"/>
              </a:ext>
            </a:extLst>
          </p:cNvPr>
          <p:cNvPicPr>
            <a:picLocks noChangeAspect="1"/>
          </p:cNvPicPr>
          <p:nvPr/>
        </p:nvPicPr>
        <p:blipFill>
          <a:blip r:embed="rId3"/>
          <a:stretch>
            <a:fillRect/>
          </a:stretch>
        </p:blipFill>
        <p:spPr>
          <a:xfrm>
            <a:off x="957945" y="19024392"/>
            <a:ext cx="6272960" cy="5529357"/>
          </a:xfrm>
          <a:prstGeom prst="rect">
            <a:avLst/>
          </a:prstGeom>
        </p:spPr>
      </p:pic>
      <p:pic>
        <p:nvPicPr>
          <p:cNvPr id="17" name="Picture 16">
            <a:extLst>
              <a:ext uri="{FF2B5EF4-FFF2-40B4-BE49-F238E27FC236}">
                <a16:creationId xmlns:a16="http://schemas.microsoft.com/office/drawing/2014/main" id="{8296E8CE-1361-5F66-0D37-F9A48E66B05C}"/>
              </a:ext>
            </a:extLst>
          </p:cNvPr>
          <p:cNvPicPr>
            <a:picLocks noChangeAspect="1"/>
          </p:cNvPicPr>
          <p:nvPr/>
        </p:nvPicPr>
        <p:blipFill>
          <a:blip r:embed="rId4"/>
          <a:stretch>
            <a:fillRect/>
          </a:stretch>
        </p:blipFill>
        <p:spPr>
          <a:xfrm>
            <a:off x="8630853" y="13072127"/>
            <a:ext cx="5236352" cy="5160949"/>
          </a:xfrm>
          <a:prstGeom prst="rect">
            <a:avLst/>
          </a:prstGeom>
        </p:spPr>
      </p:pic>
      <p:pic>
        <p:nvPicPr>
          <p:cNvPr id="19" name="Picture 18">
            <a:extLst>
              <a:ext uri="{FF2B5EF4-FFF2-40B4-BE49-F238E27FC236}">
                <a16:creationId xmlns:a16="http://schemas.microsoft.com/office/drawing/2014/main" id="{66244EAB-1449-C1DD-D0B6-F8D523258E0D}"/>
              </a:ext>
            </a:extLst>
          </p:cNvPr>
          <p:cNvPicPr>
            <a:picLocks noChangeAspect="1"/>
          </p:cNvPicPr>
          <p:nvPr/>
        </p:nvPicPr>
        <p:blipFill>
          <a:blip r:embed="rId5"/>
          <a:stretch>
            <a:fillRect/>
          </a:stretch>
        </p:blipFill>
        <p:spPr>
          <a:xfrm>
            <a:off x="8630853" y="19024392"/>
            <a:ext cx="5193679" cy="5529357"/>
          </a:xfrm>
          <a:prstGeom prst="rect">
            <a:avLst/>
          </a:prstGeom>
        </p:spPr>
      </p:pic>
      <p:sp>
        <p:nvSpPr>
          <p:cNvPr id="20" name="TextBox 19">
            <a:extLst>
              <a:ext uri="{FF2B5EF4-FFF2-40B4-BE49-F238E27FC236}">
                <a16:creationId xmlns:a16="http://schemas.microsoft.com/office/drawing/2014/main" id="{7312DB12-BB64-51F9-E985-59C1F5B6A182}"/>
              </a:ext>
            </a:extLst>
          </p:cNvPr>
          <p:cNvSpPr txBox="1"/>
          <p:nvPr/>
        </p:nvSpPr>
        <p:spPr>
          <a:xfrm>
            <a:off x="26604687" y="6963189"/>
            <a:ext cx="16325221"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Intense Feelings</a:t>
            </a:r>
          </a:p>
        </p:txBody>
      </p:sp>
      <p:sp>
        <p:nvSpPr>
          <p:cNvPr id="21" name="TextBox 20">
            <a:extLst>
              <a:ext uri="{FF2B5EF4-FFF2-40B4-BE49-F238E27FC236}">
                <a16:creationId xmlns:a16="http://schemas.microsoft.com/office/drawing/2014/main" id="{AC050FF2-D5C4-86A8-95D5-633DB3FE460C}"/>
              </a:ext>
            </a:extLst>
          </p:cNvPr>
          <p:cNvSpPr txBox="1"/>
          <p:nvPr/>
        </p:nvSpPr>
        <p:spPr>
          <a:xfrm>
            <a:off x="14758333" y="11095083"/>
            <a:ext cx="10818282" cy="2862322"/>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Each emotion is linked to a set of facial muscle movements. These are called action units. When one of these muscle movements happens, the weight (a number between 0 and 1) of that action unit is greater.</a:t>
            </a:r>
          </a:p>
        </p:txBody>
      </p:sp>
      <p:pic>
        <p:nvPicPr>
          <p:cNvPr id="23" name="Picture 22" descr="A graph with a red line&#10;&#10;Description automatically generated">
            <a:extLst>
              <a:ext uri="{FF2B5EF4-FFF2-40B4-BE49-F238E27FC236}">
                <a16:creationId xmlns:a16="http://schemas.microsoft.com/office/drawing/2014/main" id="{8A4207E0-7EF0-4EDA-E610-46C1F7A837C9}"/>
              </a:ext>
            </a:extLst>
          </p:cNvPr>
          <p:cNvPicPr>
            <a:picLocks noChangeAspect="1"/>
          </p:cNvPicPr>
          <p:nvPr/>
        </p:nvPicPr>
        <p:blipFill>
          <a:blip r:embed="rId6"/>
          <a:stretch>
            <a:fillRect/>
          </a:stretch>
        </p:blipFill>
        <p:spPr>
          <a:xfrm>
            <a:off x="34772657" y="19418086"/>
            <a:ext cx="7188725" cy="3993736"/>
          </a:xfrm>
          <a:prstGeom prst="rect">
            <a:avLst/>
          </a:prstGeom>
        </p:spPr>
      </p:pic>
      <p:pic>
        <p:nvPicPr>
          <p:cNvPr id="25" name="Picture 24" descr="A graph with a line&#10;&#10;Description automatically generated">
            <a:extLst>
              <a:ext uri="{FF2B5EF4-FFF2-40B4-BE49-F238E27FC236}">
                <a16:creationId xmlns:a16="http://schemas.microsoft.com/office/drawing/2014/main" id="{22CC1924-9065-16A0-7871-127F312D919D}"/>
              </a:ext>
            </a:extLst>
          </p:cNvPr>
          <p:cNvPicPr>
            <a:picLocks noChangeAspect="1"/>
          </p:cNvPicPr>
          <p:nvPr/>
        </p:nvPicPr>
        <p:blipFill>
          <a:blip r:embed="rId7"/>
          <a:stretch>
            <a:fillRect/>
          </a:stretch>
        </p:blipFill>
        <p:spPr>
          <a:xfrm>
            <a:off x="26844290" y="19391180"/>
            <a:ext cx="7210167" cy="3881160"/>
          </a:xfrm>
          <a:prstGeom prst="rect">
            <a:avLst/>
          </a:prstGeom>
        </p:spPr>
      </p:pic>
      <p:pic>
        <p:nvPicPr>
          <p:cNvPr id="27" name="Picture 26" descr="A graph with a line&#10;&#10;Description automatically generated">
            <a:extLst>
              <a:ext uri="{FF2B5EF4-FFF2-40B4-BE49-F238E27FC236}">
                <a16:creationId xmlns:a16="http://schemas.microsoft.com/office/drawing/2014/main" id="{657EEB74-E1C5-A38A-F4C2-7C36D7568545}"/>
              </a:ext>
            </a:extLst>
          </p:cNvPr>
          <p:cNvPicPr>
            <a:picLocks noChangeAspect="1"/>
          </p:cNvPicPr>
          <p:nvPr/>
        </p:nvPicPr>
        <p:blipFill>
          <a:blip r:embed="rId8"/>
          <a:stretch>
            <a:fillRect/>
          </a:stretch>
        </p:blipFill>
        <p:spPr>
          <a:xfrm>
            <a:off x="34757763" y="14948341"/>
            <a:ext cx="7203619" cy="4058075"/>
          </a:xfrm>
          <a:prstGeom prst="rect">
            <a:avLst/>
          </a:prstGeom>
        </p:spPr>
      </p:pic>
      <p:pic>
        <p:nvPicPr>
          <p:cNvPr id="29" name="Picture 28" descr="A graph with orange lines&#10;&#10;Description automatically generated">
            <a:extLst>
              <a:ext uri="{FF2B5EF4-FFF2-40B4-BE49-F238E27FC236}">
                <a16:creationId xmlns:a16="http://schemas.microsoft.com/office/drawing/2014/main" id="{E2228FCE-D96C-37F5-0BCC-6949C689C418}"/>
              </a:ext>
            </a:extLst>
          </p:cNvPr>
          <p:cNvPicPr>
            <a:picLocks noChangeAspect="1"/>
          </p:cNvPicPr>
          <p:nvPr/>
        </p:nvPicPr>
        <p:blipFill>
          <a:blip r:embed="rId9"/>
          <a:stretch>
            <a:fillRect/>
          </a:stretch>
        </p:blipFill>
        <p:spPr>
          <a:xfrm>
            <a:off x="26779998" y="14948341"/>
            <a:ext cx="7376764" cy="3996428"/>
          </a:xfrm>
          <a:prstGeom prst="rect">
            <a:avLst/>
          </a:prstGeom>
        </p:spPr>
      </p:pic>
      <p:pic>
        <p:nvPicPr>
          <p:cNvPr id="31" name="Picture 30" descr="A graph with green line and orange line&#10;&#10;Description automatically generated">
            <a:extLst>
              <a:ext uri="{FF2B5EF4-FFF2-40B4-BE49-F238E27FC236}">
                <a16:creationId xmlns:a16="http://schemas.microsoft.com/office/drawing/2014/main" id="{072C8280-80F9-1EDC-8E26-984AEF1EB5CB}"/>
              </a:ext>
            </a:extLst>
          </p:cNvPr>
          <p:cNvPicPr>
            <a:picLocks noChangeAspect="1"/>
          </p:cNvPicPr>
          <p:nvPr/>
        </p:nvPicPr>
        <p:blipFill>
          <a:blip r:embed="rId10"/>
          <a:stretch>
            <a:fillRect/>
          </a:stretch>
        </p:blipFill>
        <p:spPr>
          <a:xfrm>
            <a:off x="30583842" y="24208084"/>
            <a:ext cx="7145839" cy="3929407"/>
          </a:xfrm>
          <a:prstGeom prst="rect">
            <a:avLst/>
          </a:prstGeom>
        </p:spPr>
      </p:pic>
      <p:pic>
        <p:nvPicPr>
          <p:cNvPr id="33" name="Picture 32" descr="A graph with a line&#10;&#10;Description automatically generated">
            <a:extLst>
              <a:ext uri="{FF2B5EF4-FFF2-40B4-BE49-F238E27FC236}">
                <a16:creationId xmlns:a16="http://schemas.microsoft.com/office/drawing/2014/main" id="{E440B504-888A-A0B9-E304-FCE3C7C68639}"/>
              </a:ext>
            </a:extLst>
          </p:cNvPr>
          <p:cNvPicPr>
            <a:picLocks noChangeAspect="1"/>
          </p:cNvPicPr>
          <p:nvPr/>
        </p:nvPicPr>
        <p:blipFill>
          <a:blip r:embed="rId11"/>
          <a:stretch>
            <a:fillRect/>
          </a:stretch>
        </p:blipFill>
        <p:spPr>
          <a:xfrm>
            <a:off x="34767297" y="10648685"/>
            <a:ext cx="7178003" cy="3913325"/>
          </a:xfrm>
          <a:prstGeom prst="rect">
            <a:avLst/>
          </a:prstGeom>
        </p:spPr>
      </p:pic>
      <p:pic>
        <p:nvPicPr>
          <p:cNvPr id="35" name="Picture 34" descr="A graph with a line&#10;&#10;Description automatically generated">
            <a:extLst>
              <a:ext uri="{FF2B5EF4-FFF2-40B4-BE49-F238E27FC236}">
                <a16:creationId xmlns:a16="http://schemas.microsoft.com/office/drawing/2014/main" id="{22632EE0-CEC9-462A-A229-202AC69D7AF8}"/>
              </a:ext>
            </a:extLst>
          </p:cNvPr>
          <p:cNvPicPr>
            <a:picLocks noChangeAspect="1"/>
          </p:cNvPicPr>
          <p:nvPr/>
        </p:nvPicPr>
        <p:blipFill>
          <a:blip r:embed="rId12"/>
          <a:stretch>
            <a:fillRect/>
          </a:stretch>
        </p:blipFill>
        <p:spPr>
          <a:xfrm>
            <a:off x="26741987" y="10648685"/>
            <a:ext cx="7414775" cy="3920265"/>
          </a:xfrm>
          <a:prstGeom prst="rect">
            <a:avLst/>
          </a:prstGeom>
        </p:spPr>
      </p:pic>
      <p:sp>
        <p:nvSpPr>
          <p:cNvPr id="36" name="TextBox 35">
            <a:extLst>
              <a:ext uri="{FF2B5EF4-FFF2-40B4-BE49-F238E27FC236}">
                <a16:creationId xmlns:a16="http://schemas.microsoft.com/office/drawing/2014/main" id="{B025A4F1-CD88-6925-D619-54828B2E039B}"/>
              </a:ext>
            </a:extLst>
          </p:cNvPr>
          <p:cNvSpPr txBox="1"/>
          <p:nvPr/>
        </p:nvSpPr>
        <p:spPr>
          <a:xfrm>
            <a:off x="864374" y="11092678"/>
            <a:ext cx="13096401" cy="1754326"/>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To create our dataset of emotions, we recruited students from VCU to watch videos in VR while recording their avatars’ facial expressions and weights.  </a:t>
            </a:r>
          </a:p>
        </p:txBody>
      </p:sp>
      <p:pic>
        <p:nvPicPr>
          <p:cNvPr id="38" name="Picture 37">
            <a:extLst>
              <a:ext uri="{FF2B5EF4-FFF2-40B4-BE49-F238E27FC236}">
                <a16:creationId xmlns:a16="http://schemas.microsoft.com/office/drawing/2014/main" id="{1FA0AFAD-ACEC-15CE-AE01-A95B85E7680E}"/>
              </a:ext>
            </a:extLst>
          </p:cNvPr>
          <p:cNvPicPr>
            <a:picLocks noChangeAspect="1"/>
          </p:cNvPicPr>
          <p:nvPr/>
        </p:nvPicPr>
        <p:blipFill>
          <a:blip r:embed="rId13"/>
          <a:stretch>
            <a:fillRect/>
          </a:stretch>
        </p:blipFill>
        <p:spPr>
          <a:xfrm>
            <a:off x="14758334" y="14137914"/>
            <a:ext cx="10561088" cy="3896086"/>
          </a:xfrm>
          <a:prstGeom prst="rect">
            <a:avLst/>
          </a:prstGeom>
        </p:spPr>
      </p:pic>
      <p:pic>
        <p:nvPicPr>
          <p:cNvPr id="40" name="Picture 39" descr="A white sheet with black text&#10;&#10;Description automatically generated">
            <a:extLst>
              <a:ext uri="{FF2B5EF4-FFF2-40B4-BE49-F238E27FC236}">
                <a16:creationId xmlns:a16="http://schemas.microsoft.com/office/drawing/2014/main" id="{CD62E539-7523-E770-3F28-F2135BE2A8BB}"/>
              </a:ext>
            </a:extLst>
          </p:cNvPr>
          <p:cNvPicPr>
            <a:picLocks noChangeAspect="1"/>
          </p:cNvPicPr>
          <p:nvPr/>
        </p:nvPicPr>
        <p:blipFill>
          <a:blip r:embed="rId14"/>
          <a:stretch>
            <a:fillRect/>
          </a:stretch>
        </p:blipFill>
        <p:spPr>
          <a:xfrm>
            <a:off x="14730538" y="18720412"/>
            <a:ext cx="10588884" cy="5690886"/>
          </a:xfrm>
          <a:prstGeom prst="rect">
            <a:avLst/>
          </a:prstGeom>
        </p:spPr>
      </p:pic>
      <p:sp>
        <p:nvSpPr>
          <p:cNvPr id="41" name="Rectangle 40">
            <a:extLst>
              <a:ext uri="{FF2B5EF4-FFF2-40B4-BE49-F238E27FC236}">
                <a16:creationId xmlns:a16="http://schemas.microsoft.com/office/drawing/2014/main" id="{6181BE21-77B3-2238-DF21-C150DF9D7639}"/>
              </a:ext>
            </a:extLst>
          </p:cNvPr>
          <p:cNvSpPr/>
          <p:nvPr/>
        </p:nvSpPr>
        <p:spPr>
          <a:xfrm>
            <a:off x="14449945" y="10132081"/>
            <a:ext cx="11611853" cy="1529332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34BB6218-E74E-01E1-ACBC-79FF4DD39900}"/>
              </a:ext>
            </a:extLst>
          </p:cNvPr>
          <p:cNvPicPr>
            <a:picLocks noChangeAspect="1"/>
          </p:cNvPicPr>
          <p:nvPr/>
        </p:nvPicPr>
        <p:blipFill>
          <a:blip r:embed="rId15"/>
          <a:stretch>
            <a:fillRect/>
          </a:stretch>
        </p:blipFill>
        <p:spPr>
          <a:xfrm>
            <a:off x="8710407" y="25959412"/>
            <a:ext cx="16866208" cy="3858690"/>
          </a:xfrm>
          <a:prstGeom prst="rect">
            <a:avLst/>
          </a:prstGeom>
        </p:spPr>
      </p:pic>
      <p:sp>
        <p:nvSpPr>
          <p:cNvPr id="45" name="Rectangle 44">
            <a:extLst>
              <a:ext uri="{FF2B5EF4-FFF2-40B4-BE49-F238E27FC236}">
                <a16:creationId xmlns:a16="http://schemas.microsoft.com/office/drawing/2014/main" id="{B4774BA6-4D87-CC2F-D30D-4F29A7BCA70C}"/>
              </a:ext>
            </a:extLst>
          </p:cNvPr>
          <p:cNvSpPr/>
          <p:nvPr/>
        </p:nvSpPr>
        <p:spPr>
          <a:xfrm>
            <a:off x="8432800" y="25689350"/>
            <a:ext cx="17612391" cy="4523883"/>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1311</TotalTime>
  <Words>246</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Youssef Bahloul</cp:lastModifiedBy>
  <cp:revision>50</cp:revision>
  <cp:lastPrinted>2020-02-13T13:03:36Z</cp:lastPrinted>
  <dcterms:created xsi:type="dcterms:W3CDTF">2018-02-06T18:12:23Z</dcterms:created>
  <dcterms:modified xsi:type="dcterms:W3CDTF">2025-03-29T03:13:47Z</dcterms:modified>
</cp:coreProperties>
</file>