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6" d="100"/>
          <a:sy n="16" d="100"/>
        </p:scale>
        <p:origin x="1160" y="32"/>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3/28/2025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344705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dirty="0">
                <a:solidFill>
                  <a:schemeClr val="dk1"/>
                </a:solidFill>
                <a:latin typeface="Arial"/>
                <a:ea typeface="Arial"/>
                <a:cs typeface="Arial"/>
                <a:sym typeface="Arial"/>
              </a:rPr>
              <a:t>Web Notification System with Alexa Integration</a:t>
            </a:r>
            <a:endParaRPr lang="en-US" sz="110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11000"/>
              <a:buFont typeface="Arial"/>
              <a:buNone/>
            </a:pPr>
            <a:endParaRPr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Lavale But</a:t>
            </a:r>
            <a:r>
              <a:rPr lang="en-US" sz="3600" dirty="0">
                <a:solidFill>
                  <a:srgbClr val="3C3C3B"/>
                </a:solidFill>
                <a:latin typeface="Arial"/>
                <a:ea typeface="Arial"/>
                <a:cs typeface="Arial"/>
                <a:sym typeface="Arial"/>
              </a:rPr>
              <a:t>terfield, Rebecca Browder, Parker Dizon, Aryan Garg</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Faculty adviser: </a:t>
            </a:r>
            <a:r>
              <a:rPr lang="en-US" sz="3600" i="0" u="none" strike="noStrike" cap="none" dirty="0">
                <a:solidFill>
                  <a:srgbClr val="3C3C3B"/>
                </a:solidFill>
                <a:latin typeface="Arial"/>
                <a:ea typeface="Arial"/>
                <a:cs typeface="Arial"/>
                <a:sym typeface="Arial"/>
              </a:rPr>
              <a:t>Tamer Nadeem</a:t>
            </a:r>
            <a:r>
              <a:rPr lang="en-US" sz="3600" dirty="0">
                <a:solidFill>
                  <a:srgbClr val="3C3C3B"/>
                </a:solidFill>
                <a:latin typeface="Arial"/>
                <a:ea typeface="Arial"/>
                <a:cs typeface="Arial"/>
                <a:sym typeface="Arial"/>
              </a:rPr>
              <a:t>, Ph.D.</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QL Plus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Mentor: </a:t>
            </a:r>
            <a:r>
              <a:rPr lang="en-US" sz="3600" i="0" u="none" strike="noStrike" cap="none" dirty="0">
                <a:solidFill>
                  <a:srgbClr val="3C3C3B"/>
                </a:solidFill>
                <a:latin typeface="Arial"/>
                <a:ea typeface="Arial"/>
                <a:cs typeface="Arial"/>
                <a:sym typeface="Arial"/>
              </a:rPr>
              <a:t>Kristie Yelinek</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25-317</a:t>
            </a:r>
          </a:p>
        </p:txBody>
      </p:sp>
      <p:pic>
        <p:nvPicPr>
          <p:cNvPr id="14" name="Picture 13" descr="A logo with a flag and a gear&#10;&#10;Description automatically generated">
            <a:extLst>
              <a:ext uri="{FF2B5EF4-FFF2-40B4-BE49-F238E27FC236}">
                <a16:creationId xmlns:a16="http://schemas.microsoft.com/office/drawing/2014/main" id="{10ADB7BA-583A-3977-886E-0A260E98141D}"/>
              </a:ext>
            </a:extLst>
          </p:cNvPr>
          <p:cNvPicPr>
            <a:picLocks noChangeAspect="1"/>
          </p:cNvPicPr>
          <p:nvPr/>
        </p:nvPicPr>
        <p:blipFill>
          <a:blip r:embed="rId2"/>
          <a:stretch>
            <a:fillRect/>
          </a:stretch>
        </p:blipFill>
        <p:spPr>
          <a:xfrm>
            <a:off x="38524070" y="3197754"/>
            <a:ext cx="4063427" cy="2787511"/>
          </a:xfrm>
          <a:prstGeom prst="rect">
            <a:avLst/>
          </a:prstGeom>
        </p:spPr>
      </p:pic>
      <p:cxnSp>
        <p:nvCxnSpPr>
          <p:cNvPr id="11" name="Straight Connector 10">
            <a:extLst>
              <a:ext uri="{FF2B5EF4-FFF2-40B4-BE49-F238E27FC236}">
                <a16:creationId xmlns:a16="http://schemas.microsoft.com/office/drawing/2014/main" id="{C0822965-50D8-5915-07E9-CF0A6B237C1E}"/>
              </a:ext>
            </a:extLst>
          </p:cNvPr>
          <p:cNvCxnSpPr>
            <a:cxnSpLocks/>
          </p:cNvCxnSpPr>
          <p:nvPr/>
        </p:nvCxnSpPr>
        <p:spPr>
          <a:xfrm>
            <a:off x="26062471" y="6929442"/>
            <a:ext cx="0" cy="11506839"/>
          </a:xfrm>
          <a:prstGeom prst="line">
            <a:avLst/>
          </a:prstGeom>
          <a:ln w="38100"/>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AE38C459-F4BD-844D-97E5-0E4707FE9601}"/>
              </a:ext>
            </a:extLst>
          </p:cNvPr>
          <p:cNvSpPr txBox="1"/>
          <p:nvPr/>
        </p:nvSpPr>
        <p:spPr>
          <a:xfrm>
            <a:off x="26472151" y="6856464"/>
            <a:ext cx="16115341" cy="581697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Framework</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Phone and Computer are used to add, edit, and view calendar events and reminders</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Watch and Phone have Alexa capabilities to create reminders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Phone and computer display web notifications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Alexa Skills Kit creates a custom command for Alexa to use with our application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ASK connects to AWS Lambda to send information to the database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Back-end processes requests for AWS Lambda and the website as well as making the API calls to Google calendar </a:t>
            </a:r>
          </a:p>
        </p:txBody>
      </p:sp>
      <p:cxnSp>
        <p:nvCxnSpPr>
          <p:cNvPr id="15" name="Straight Connector 14">
            <a:extLst>
              <a:ext uri="{FF2B5EF4-FFF2-40B4-BE49-F238E27FC236}">
                <a16:creationId xmlns:a16="http://schemas.microsoft.com/office/drawing/2014/main" id="{EDFF873B-E1DF-9894-B1C7-5DD0BDC89402}"/>
              </a:ext>
            </a:extLst>
          </p:cNvPr>
          <p:cNvCxnSpPr>
            <a:cxnSpLocks/>
          </p:cNvCxnSpPr>
          <p:nvPr/>
        </p:nvCxnSpPr>
        <p:spPr>
          <a:xfrm>
            <a:off x="11503646" y="6749607"/>
            <a:ext cx="0" cy="11686674"/>
          </a:xfrm>
          <a:prstGeom prst="line">
            <a:avLst/>
          </a:prstGeom>
          <a:ln w="38100"/>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7F937191-277F-DF5F-B3CC-D312A4A3F312}"/>
              </a:ext>
            </a:extLst>
          </p:cNvPr>
          <p:cNvSpPr txBox="1"/>
          <p:nvPr/>
        </p:nvSpPr>
        <p:spPr>
          <a:xfrm>
            <a:off x="11863926" y="6856464"/>
            <a:ext cx="14036160" cy="11356955"/>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Impact</a:t>
            </a:r>
            <a:endParaRPr lang="en-US" sz="3600" dirty="0">
              <a:solidFill>
                <a:srgbClr val="000000"/>
              </a:solidFill>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Our sponsor, QL Plus, collaborates with </a:t>
            </a:r>
          </a:p>
          <a:p>
            <a:r>
              <a:rPr lang="en-US" sz="3600" dirty="0">
                <a:latin typeface="Arial" panose="020B0604020202020204" pitchFamily="34" charset="0"/>
                <a:cs typeface="Arial" panose="020B0604020202020204" pitchFamily="34" charset="0"/>
              </a:rPr>
              <a:t>universities to create solutions for veterans </a:t>
            </a:r>
          </a:p>
          <a:p>
            <a:r>
              <a:rPr lang="en-US" sz="3600" dirty="0">
                <a:latin typeface="Arial" panose="020B0604020202020204" pitchFamily="34" charset="0"/>
                <a:cs typeface="Arial" panose="020B0604020202020204" pitchFamily="34" charset="0"/>
              </a:rPr>
              <a:t>and first responders. We hope that the </a:t>
            </a:r>
          </a:p>
          <a:p>
            <a:r>
              <a:rPr lang="en-US" sz="3600" dirty="0">
                <a:latin typeface="Arial" panose="020B0604020202020204" pitchFamily="34" charset="0"/>
                <a:cs typeface="Arial" panose="020B0604020202020204" pitchFamily="34" charset="0"/>
              </a:rPr>
              <a:t>development of this application will extend </a:t>
            </a:r>
          </a:p>
          <a:p>
            <a:r>
              <a:rPr lang="en-US" sz="3600" dirty="0">
                <a:latin typeface="Arial" panose="020B0604020202020204" pitchFamily="34" charset="0"/>
                <a:cs typeface="Arial" panose="020B0604020202020204" pitchFamily="34" charset="0"/>
              </a:rPr>
              <a:t>beyond our client, benefiting many others who</a:t>
            </a:r>
          </a:p>
          <a:p>
            <a:r>
              <a:rPr lang="en-US" sz="3600" dirty="0">
                <a:latin typeface="Arial" panose="020B0604020202020204" pitchFamily="34" charset="0"/>
                <a:cs typeface="Arial" panose="020B0604020202020204" pitchFamily="34" charset="0"/>
              </a:rPr>
              <a:t>need assistance with daily tasks.</a:t>
            </a:r>
          </a:p>
          <a:p>
            <a:endParaRPr lang="en-US" sz="3600" dirty="0">
              <a:latin typeface="Arial" panose="020B0604020202020204" pitchFamily="34" charset="0"/>
              <a:cs typeface="Arial" panose="020B0604020202020204" pitchFamily="34" charset="0"/>
            </a:endParaRPr>
          </a:p>
          <a:p>
            <a:pPr marR="228600" indent="457200" rtl="0">
              <a:buNone/>
            </a:pPr>
            <a:r>
              <a:rPr lang="en-US" sz="3600" dirty="0">
                <a:solidFill>
                  <a:srgbClr val="000000"/>
                </a:solidFill>
                <a:latin typeface="Arial" panose="020B0604020202020204" pitchFamily="34" charset="0"/>
                <a:cs typeface="Arial" panose="020B0604020202020204" pitchFamily="34" charset="0"/>
              </a:rPr>
              <a:t>We focused on accessibility to accommodate a large range of users. </a:t>
            </a:r>
            <a:r>
              <a:rPr lang="en-US" sz="3600" dirty="0">
                <a:latin typeface="Arial" panose="020B0604020202020204" pitchFamily="34" charset="0"/>
                <a:cs typeface="Arial" panose="020B0604020202020204" pitchFamily="34" charset="0"/>
              </a:rPr>
              <a:t>Many designs that are on the market, are often too complex and distracting. Our goal is to make </a:t>
            </a:r>
            <a:r>
              <a:rPr lang="en-US" sz="3600" b="0" i="0" u="none" strike="noStrike" dirty="0">
                <a:solidFill>
                  <a:srgbClr val="000000"/>
                </a:solidFill>
                <a:effectLst/>
                <a:latin typeface="Arial" panose="020B0604020202020204" pitchFamily="34" charset="0"/>
                <a:cs typeface="Arial" panose="020B0604020202020204" pitchFamily="34" charset="0"/>
              </a:rPr>
              <a:t>digital task management more approachable and beneficial for users with PTSD and similar challenges.</a:t>
            </a:r>
            <a:br>
              <a:rPr lang="en-US" sz="3600" dirty="0"/>
            </a:br>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This platform allows users to access their calendar information and personalized reminders all in one place. The addition of voice control helps reduce time and minimize confusion when navigating the site. Our client has emphasized that regaining independence can have a profound impact on the lives of individuals in similar situations.</a:t>
            </a:r>
          </a:p>
        </p:txBody>
      </p:sp>
      <p:sp>
        <p:nvSpPr>
          <p:cNvPr id="24" name="TextBox 23">
            <a:extLst>
              <a:ext uri="{FF2B5EF4-FFF2-40B4-BE49-F238E27FC236}">
                <a16:creationId xmlns:a16="http://schemas.microsoft.com/office/drawing/2014/main" id="{63C64974-2A56-91F2-BC17-B04F48747C94}"/>
              </a:ext>
            </a:extLst>
          </p:cNvPr>
          <p:cNvSpPr txBox="1"/>
          <p:nvPr/>
        </p:nvSpPr>
        <p:spPr>
          <a:xfrm>
            <a:off x="957945" y="6856464"/>
            <a:ext cx="10490343" cy="9140964"/>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Design</a:t>
            </a:r>
          </a:p>
          <a:p>
            <a:r>
              <a:rPr lang="en-US" sz="3600" dirty="0">
                <a:latin typeface="Arial" panose="020B0604020202020204" pitchFamily="34" charset="0"/>
                <a:cs typeface="Arial" panose="020B0604020202020204" pitchFamily="34" charset="0"/>
              </a:rPr>
              <a:t>We’re creating a web notification system for our client, Karina, who was diagnosed with Post-Traumatic Stress Disorder (PTSD). Our goal is to develop a product that will allow her to become more self-reliant throughout her daily routine.</a:t>
            </a:r>
          </a:p>
          <a:p>
            <a:r>
              <a:rPr lang="en-US" sz="3600" dirty="0">
                <a:latin typeface="Arial" panose="020B0604020202020204" pitchFamily="34" charset="0"/>
                <a:cs typeface="Arial" panose="020B0604020202020204" pitchFamily="34" charset="0"/>
              </a:rPr>
              <a:t> </a:t>
            </a:r>
          </a:p>
          <a:p>
            <a:r>
              <a:rPr lang="en-US" sz="3600" dirty="0">
                <a:latin typeface="Arial" panose="020B0604020202020204" pitchFamily="34" charset="0"/>
                <a:cs typeface="Arial" panose="020B0604020202020204" pitchFamily="34" charset="0"/>
              </a:rPr>
              <a:t>This application has the following features: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Alexa integration to accommodate voice control</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Create and host calendar events from Google calendar </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Personalized reminders that will occur in constant intervals leading up to the event</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Web notifications to the phone and calendar</a:t>
            </a:r>
          </a:p>
          <a:p>
            <a:pPr marL="571500" indent="-571500">
              <a:buFont typeface="Arial" panose="020B0604020202020204" pitchFamily="34" charset="0"/>
              <a:buChar char="•"/>
            </a:pPr>
            <a:r>
              <a:rPr lang="en-US" sz="3600" dirty="0">
                <a:latin typeface="Arial" panose="020B0604020202020204" pitchFamily="34" charset="0"/>
                <a:cs typeface="Arial" panose="020B0604020202020204" pitchFamily="34" charset="0"/>
              </a:rPr>
              <a:t>Detailed instructions and tutorials for users who are not familiar with technology </a:t>
            </a:r>
          </a:p>
        </p:txBody>
      </p:sp>
      <p:pic>
        <p:nvPicPr>
          <p:cNvPr id="8" name="Picture 7" descr="A black text on a white background&#10;&#10;Description automatically generated">
            <a:extLst>
              <a:ext uri="{FF2B5EF4-FFF2-40B4-BE49-F238E27FC236}">
                <a16:creationId xmlns:a16="http://schemas.microsoft.com/office/drawing/2014/main" id="{36591487-33D1-1757-F37F-0652A5952D68}"/>
              </a:ext>
            </a:extLst>
          </p:cNvPr>
          <p:cNvPicPr>
            <a:picLocks noChangeAspect="1"/>
          </p:cNvPicPr>
          <p:nvPr/>
        </p:nvPicPr>
        <p:blipFill>
          <a:blip r:embed="rId3"/>
          <a:stretch>
            <a:fillRect/>
          </a:stretch>
        </p:blipFill>
        <p:spPr>
          <a:xfrm>
            <a:off x="37343155" y="12629367"/>
            <a:ext cx="4408127" cy="2448960"/>
          </a:xfrm>
          <a:prstGeom prst="rect">
            <a:avLst/>
          </a:prstGeom>
        </p:spPr>
      </p:pic>
      <p:pic>
        <p:nvPicPr>
          <p:cNvPr id="10" name="Picture 9" descr="A logo for a cloud company&#10;&#10;Description automatically generated">
            <a:extLst>
              <a:ext uri="{FF2B5EF4-FFF2-40B4-BE49-F238E27FC236}">
                <a16:creationId xmlns:a16="http://schemas.microsoft.com/office/drawing/2014/main" id="{23EF7891-E873-3F72-84CE-C3FFB4DB7F1B}"/>
              </a:ext>
            </a:extLst>
          </p:cNvPr>
          <p:cNvPicPr>
            <a:picLocks noChangeAspect="1"/>
          </p:cNvPicPr>
          <p:nvPr/>
        </p:nvPicPr>
        <p:blipFill>
          <a:blip r:embed="rId4"/>
          <a:stretch>
            <a:fillRect/>
          </a:stretch>
        </p:blipFill>
        <p:spPr>
          <a:xfrm>
            <a:off x="38189890" y="15317005"/>
            <a:ext cx="4740018" cy="1771077"/>
          </a:xfrm>
          <a:prstGeom prst="rect">
            <a:avLst/>
          </a:prstGeom>
        </p:spPr>
      </p:pic>
      <p:pic>
        <p:nvPicPr>
          <p:cNvPr id="19" name="Picture 18" descr="A logo with a star and wings&#10;&#10;Description automatically generated">
            <a:extLst>
              <a:ext uri="{FF2B5EF4-FFF2-40B4-BE49-F238E27FC236}">
                <a16:creationId xmlns:a16="http://schemas.microsoft.com/office/drawing/2014/main" id="{5F9C9E5F-FF9A-6E93-F655-0AFBFCF27CF0}"/>
              </a:ext>
            </a:extLst>
          </p:cNvPr>
          <p:cNvPicPr>
            <a:picLocks noChangeAspect="1"/>
          </p:cNvPicPr>
          <p:nvPr/>
        </p:nvPicPr>
        <p:blipFill>
          <a:blip r:embed="rId5"/>
          <a:stretch>
            <a:fillRect/>
          </a:stretch>
        </p:blipFill>
        <p:spPr>
          <a:xfrm>
            <a:off x="21524477" y="6204811"/>
            <a:ext cx="4244748" cy="4244748"/>
          </a:xfrm>
          <a:prstGeom prst="rect">
            <a:avLst/>
          </a:prstGeom>
        </p:spPr>
      </p:pic>
      <p:pic>
        <p:nvPicPr>
          <p:cNvPr id="5" name="Picture 4" descr="A blue circle with a black background&#10;&#10;Description automatically generated">
            <a:extLst>
              <a:ext uri="{FF2B5EF4-FFF2-40B4-BE49-F238E27FC236}">
                <a16:creationId xmlns:a16="http://schemas.microsoft.com/office/drawing/2014/main" id="{76145019-585F-530D-D42C-B4C9854BADA6}"/>
              </a:ext>
            </a:extLst>
          </p:cNvPr>
          <p:cNvPicPr>
            <a:picLocks noChangeAspect="1"/>
          </p:cNvPicPr>
          <p:nvPr/>
        </p:nvPicPr>
        <p:blipFill>
          <a:blip r:embed="rId6"/>
          <a:stretch>
            <a:fillRect/>
          </a:stretch>
        </p:blipFill>
        <p:spPr>
          <a:xfrm>
            <a:off x="35002723" y="15459733"/>
            <a:ext cx="4524315" cy="4524315"/>
          </a:xfrm>
          <a:prstGeom prst="rect">
            <a:avLst/>
          </a:prstGeom>
        </p:spPr>
      </p:pic>
      <p:sp>
        <p:nvSpPr>
          <p:cNvPr id="25" name="TextBox 24">
            <a:extLst>
              <a:ext uri="{FF2B5EF4-FFF2-40B4-BE49-F238E27FC236}">
                <a16:creationId xmlns:a16="http://schemas.microsoft.com/office/drawing/2014/main" id="{F84A07C0-78CC-2489-22DC-89D3167789F6}"/>
              </a:ext>
            </a:extLst>
          </p:cNvPr>
          <p:cNvSpPr txBox="1"/>
          <p:nvPr/>
        </p:nvSpPr>
        <p:spPr>
          <a:xfrm>
            <a:off x="26472151" y="12536727"/>
            <a:ext cx="10660900" cy="4524315"/>
          </a:xfrm>
          <a:prstGeom prst="rect">
            <a:avLst/>
          </a:prstGeom>
          <a:noFill/>
        </p:spPr>
        <p:txBody>
          <a:bodyPr wrap="square" rtlCol="0">
            <a:spAutoFit/>
          </a:bodyPr>
          <a:lstStyle/>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Supabase Cloud Server / PostgreSQL Database is used to store reminders and easily handle notifications with real-time communication to update the website </a:t>
            </a:r>
          </a:p>
          <a:p>
            <a:pPr marL="685800" indent="-685800">
              <a:buFont typeface="Arial" panose="020B0604020202020204" pitchFamily="34" charset="0"/>
              <a:buChar char="•"/>
            </a:pPr>
            <a:r>
              <a:rPr lang="en-US" sz="3600" dirty="0">
                <a:latin typeface="Arial" panose="020B0604020202020204" pitchFamily="34" charset="0"/>
                <a:cs typeface="Arial" panose="020B0604020202020204" pitchFamily="34" charset="0"/>
              </a:rPr>
              <a:t>Firebase Cloud Messaging facilitates communication between Supabase server and user’s devices by handling notification data and sending it to multiple devices </a:t>
            </a:r>
          </a:p>
        </p:txBody>
      </p:sp>
      <p:pic>
        <p:nvPicPr>
          <p:cNvPr id="7" name="Picture 6" descr="A screenshot of a computer&#10;&#10;AI-generated content may be incorrect.">
            <a:extLst>
              <a:ext uri="{FF2B5EF4-FFF2-40B4-BE49-F238E27FC236}">
                <a16:creationId xmlns:a16="http://schemas.microsoft.com/office/drawing/2014/main" id="{62260EE5-67ED-09EA-E553-E9AEDF596787}"/>
              </a:ext>
            </a:extLst>
          </p:cNvPr>
          <p:cNvPicPr>
            <a:picLocks noChangeAspect="1"/>
          </p:cNvPicPr>
          <p:nvPr/>
        </p:nvPicPr>
        <p:blipFill>
          <a:blip r:embed="rId7"/>
          <a:stretch>
            <a:fillRect/>
          </a:stretch>
        </p:blipFill>
        <p:spPr>
          <a:xfrm>
            <a:off x="7257012" y="19444485"/>
            <a:ext cx="16834067" cy="9140964"/>
          </a:xfrm>
          <a:prstGeom prst="rect">
            <a:avLst/>
          </a:prstGeom>
          <a:solidFill>
            <a:schemeClr val="bg1"/>
          </a:solidFill>
          <a:ln w="38100">
            <a:solidFill>
              <a:schemeClr val="tx1">
                <a:lumMod val="85000"/>
                <a:lumOff val="15000"/>
              </a:schemeClr>
            </a:solidFill>
          </a:ln>
        </p:spPr>
      </p:pic>
      <p:pic>
        <p:nvPicPr>
          <p:cNvPr id="13" name="Picture 12" descr="A blue rectangular sign with white text&#10;&#10;AI-generated content may be incorrect.">
            <a:extLst>
              <a:ext uri="{FF2B5EF4-FFF2-40B4-BE49-F238E27FC236}">
                <a16:creationId xmlns:a16="http://schemas.microsoft.com/office/drawing/2014/main" id="{9B3F64F9-B506-2462-9D35-0E9AE6691540}"/>
              </a:ext>
            </a:extLst>
          </p:cNvPr>
          <p:cNvPicPr>
            <a:picLocks noChangeAspect="1"/>
          </p:cNvPicPr>
          <p:nvPr/>
        </p:nvPicPr>
        <p:blipFill>
          <a:blip r:embed="rId8"/>
          <a:srcRect t="717"/>
          <a:stretch/>
        </p:blipFill>
        <p:spPr>
          <a:xfrm>
            <a:off x="957945" y="16653165"/>
            <a:ext cx="5565857" cy="11975900"/>
          </a:xfrm>
          <a:prstGeom prst="rect">
            <a:avLst/>
          </a:prstGeom>
          <a:ln w="38100">
            <a:solidFill>
              <a:schemeClr val="tx1">
                <a:lumMod val="85000"/>
                <a:lumOff val="15000"/>
              </a:schemeClr>
            </a:solidFill>
          </a:ln>
        </p:spPr>
      </p:pic>
      <p:pic>
        <p:nvPicPr>
          <p:cNvPr id="27" name="Picture 26" descr="A screenshot of a computer&#10;&#10;AI-generated content may be incorrect.">
            <a:extLst>
              <a:ext uri="{FF2B5EF4-FFF2-40B4-BE49-F238E27FC236}">
                <a16:creationId xmlns:a16="http://schemas.microsoft.com/office/drawing/2014/main" id="{6E2E1263-4DAD-3D7E-01CA-709C59D1C07B}"/>
              </a:ext>
            </a:extLst>
          </p:cNvPr>
          <p:cNvPicPr>
            <a:picLocks noChangeAspect="1"/>
          </p:cNvPicPr>
          <p:nvPr/>
        </p:nvPicPr>
        <p:blipFill>
          <a:blip r:embed="rId9"/>
          <a:stretch>
            <a:fillRect/>
          </a:stretch>
        </p:blipFill>
        <p:spPr>
          <a:xfrm>
            <a:off x="24824288" y="19444485"/>
            <a:ext cx="17171479" cy="9033259"/>
          </a:xfrm>
          <a:prstGeom prst="rect">
            <a:avLst/>
          </a:prstGeom>
        </p:spPr>
      </p:pic>
      <p:sp>
        <p:nvSpPr>
          <p:cNvPr id="28" name="TextBox 27">
            <a:extLst>
              <a:ext uri="{FF2B5EF4-FFF2-40B4-BE49-F238E27FC236}">
                <a16:creationId xmlns:a16="http://schemas.microsoft.com/office/drawing/2014/main" id="{93AD7856-14C7-3A0E-7636-1E112147C8E4}"/>
              </a:ext>
            </a:extLst>
          </p:cNvPr>
          <p:cNvSpPr txBox="1"/>
          <p:nvPr/>
        </p:nvSpPr>
        <p:spPr>
          <a:xfrm>
            <a:off x="957945" y="29002383"/>
            <a:ext cx="5621215"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User Interface: Mobile</a:t>
            </a:r>
          </a:p>
        </p:txBody>
      </p:sp>
      <p:sp>
        <p:nvSpPr>
          <p:cNvPr id="29" name="TextBox 28">
            <a:extLst>
              <a:ext uri="{FF2B5EF4-FFF2-40B4-BE49-F238E27FC236}">
                <a16:creationId xmlns:a16="http://schemas.microsoft.com/office/drawing/2014/main" id="{BA221F82-6BFA-BAAF-E0A9-879F508CAB3D}"/>
              </a:ext>
            </a:extLst>
          </p:cNvPr>
          <p:cNvSpPr txBox="1"/>
          <p:nvPr/>
        </p:nvSpPr>
        <p:spPr>
          <a:xfrm>
            <a:off x="7257012" y="29002382"/>
            <a:ext cx="5621215"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User Interface: Desktop</a:t>
            </a:r>
          </a:p>
        </p:txBody>
      </p:sp>
      <p:sp>
        <p:nvSpPr>
          <p:cNvPr id="30" name="TextBox 29">
            <a:extLst>
              <a:ext uri="{FF2B5EF4-FFF2-40B4-BE49-F238E27FC236}">
                <a16:creationId xmlns:a16="http://schemas.microsoft.com/office/drawing/2014/main" id="{E29BC080-ED2B-2707-56C3-5FEB92504163}"/>
              </a:ext>
            </a:extLst>
          </p:cNvPr>
          <p:cNvSpPr txBox="1"/>
          <p:nvPr/>
        </p:nvSpPr>
        <p:spPr>
          <a:xfrm>
            <a:off x="24824288" y="29002381"/>
            <a:ext cx="5621215" cy="646331"/>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Framework Architecture</a:t>
            </a: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033343C468A6F4996A7825E935FEDA9" ma:contentTypeVersion="3" ma:contentTypeDescription="Create a new document." ma:contentTypeScope="" ma:versionID="ee20c2e568e351564899f467f6fea297">
  <xsd:schema xmlns:xsd="http://www.w3.org/2001/XMLSchema" xmlns:xs="http://www.w3.org/2001/XMLSchema" xmlns:p="http://schemas.microsoft.com/office/2006/metadata/properties" xmlns:ns3="0b278134-55f6-4718-930d-0337ec12dcf9" targetNamespace="http://schemas.microsoft.com/office/2006/metadata/properties" ma:root="true" ma:fieldsID="c9445f743f97698914e03fb9b3cc1c0d" ns3:_="">
    <xsd:import namespace="0b278134-55f6-4718-930d-0337ec12dcf9"/>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278134-55f6-4718-930d-0337ec12dc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4F3D92-C743-4B35-820A-F30F7218624D}">
  <ds:schemaRefs>
    <ds:schemaRef ds:uri="http://www.w3.org/XML/1998/namespace"/>
    <ds:schemaRef ds:uri="http://purl.org/dc/elements/1.1/"/>
    <ds:schemaRef ds:uri="http://schemas.microsoft.com/office/infopath/2007/PartnerControls"/>
    <ds:schemaRef ds:uri="http://schemas.microsoft.com/office/2006/documentManagement/types"/>
    <ds:schemaRef ds:uri="http://schemas.microsoft.com/office/2006/metadata/properties"/>
    <ds:schemaRef ds:uri="0b278134-55f6-4718-930d-0337ec12dcf9"/>
    <ds:schemaRef ds:uri="http://schemas.openxmlformats.org/package/2006/metadata/core-properties"/>
    <ds:schemaRef ds:uri="http://purl.org/dc/dcmitype/"/>
    <ds:schemaRef ds:uri="http://purl.org/dc/terms/"/>
  </ds:schemaRefs>
</ds:datastoreItem>
</file>

<file path=customXml/itemProps2.xml><?xml version="1.0" encoding="utf-8"?>
<ds:datastoreItem xmlns:ds="http://schemas.openxmlformats.org/officeDocument/2006/customXml" ds:itemID="{5C2BA327-72B4-4E5A-B961-56D0883F6A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278134-55f6-4718-930d-0337ec12dc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72CD4EE-9C6C-406F-BCF6-5BA142339C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547</TotalTime>
  <Words>414</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Rebecca Browder</cp:lastModifiedBy>
  <cp:revision>44</cp:revision>
  <cp:lastPrinted>2020-02-13T13:03:36Z</cp:lastPrinted>
  <dcterms:created xsi:type="dcterms:W3CDTF">2018-02-06T18:12:23Z</dcterms:created>
  <dcterms:modified xsi:type="dcterms:W3CDTF">2025-03-28T23:12:00Z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0x0101007033343C468A6F4996A7825E935FEDA9</vt:lpwstr>
  </property>
</Properties>
</file>