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notesMasterIdLst>
    <p:notesMasterId r:id="rId6"/>
  </p:notesMasterIdLst>
  <p:sldIdLst>
    <p:sldId id="258" r:id="rId5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478F4E-30E1-08E6-7437-23EC37A60952}" v="8" dt="2025-03-28T20:13:41.446"/>
    <p1510:client id="{BD170C2E-5BE0-269A-EC78-56BF33E2B369}" v="22" dt="2025-03-28T19:23:36.582"/>
    <p1510:client id="{C1E8D348-EDF6-5462-DE04-64A3E9ED00D0}" v="240" dt="2025-03-28T22:22:01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1354" y="2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CBB79-1761-479D-8B2F-C564A2E1FE2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723C0-577C-4184-A652-C7752EDA1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21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8046" y="2989690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BAD3C-56DB-AD27-3BDD-0BEF4E258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Single Corner Snipped 21">
            <a:extLst>
              <a:ext uri="{FF2B5EF4-FFF2-40B4-BE49-F238E27FC236}">
                <a16:creationId xmlns:a16="http://schemas.microsoft.com/office/drawing/2014/main" id="{DD810024-3DD3-B6AF-7C40-4389F4E6C65A}"/>
              </a:ext>
            </a:extLst>
          </p:cNvPr>
          <p:cNvSpPr/>
          <p:nvPr/>
        </p:nvSpPr>
        <p:spPr>
          <a:xfrm>
            <a:off x="15908227" y="8004456"/>
            <a:ext cx="17270954" cy="984781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Single Corner Snipped 20">
            <a:extLst>
              <a:ext uri="{FF2B5EF4-FFF2-40B4-BE49-F238E27FC236}">
                <a16:creationId xmlns:a16="http://schemas.microsoft.com/office/drawing/2014/main" id="{A3AFCA7D-FD59-4E75-D85E-72C7167EEBC5}"/>
              </a:ext>
            </a:extLst>
          </p:cNvPr>
          <p:cNvSpPr/>
          <p:nvPr/>
        </p:nvSpPr>
        <p:spPr>
          <a:xfrm>
            <a:off x="1025297" y="19588213"/>
            <a:ext cx="13751839" cy="887029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Single Corner Snipped 19">
            <a:extLst>
              <a:ext uri="{FF2B5EF4-FFF2-40B4-BE49-F238E27FC236}">
                <a16:creationId xmlns:a16="http://schemas.microsoft.com/office/drawing/2014/main" id="{DE91A50A-B3A5-1A70-9CD1-5421A5F08BC0}"/>
              </a:ext>
            </a:extLst>
          </p:cNvPr>
          <p:cNvSpPr/>
          <p:nvPr/>
        </p:nvSpPr>
        <p:spPr>
          <a:xfrm>
            <a:off x="1025297" y="13894087"/>
            <a:ext cx="13751839" cy="887029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F240BF-B03E-87DE-E13A-6F221E864991}"/>
              </a:ext>
            </a:extLst>
          </p:cNvPr>
          <p:cNvSpPr/>
          <p:nvPr/>
        </p:nvSpPr>
        <p:spPr>
          <a:xfrm>
            <a:off x="344749" y="3108928"/>
            <a:ext cx="43196601" cy="362004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Google Shape;24;g11a88963fa4_0_0">
            <a:extLst>
              <a:ext uri="{FF2B5EF4-FFF2-40B4-BE49-F238E27FC236}">
                <a16:creationId xmlns:a16="http://schemas.microsoft.com/office/drawing/2014/main" id="{036F2E21-14FB-BA5D-442B-B8824211EE8F}"/>
              </a:ext>
            </a:extLst>
          </p:cNvPr>
          <p:cNvSpPr txBox="1"/>
          <p:nvPr/>
        </p:nvSpPr>
        <p:spPr>
          <a:xfrm>
            <a:off x="1036509" y="3409407"/>
            <a:ext cx="42070693" cy="344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lang="en-US" sz="11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Modular Feedback</a:t>
            </a:r>
            <a:endParaRPr lang="en-US" sz="11000" b="1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3600"/>
            </a:pPr>
            <a:r>
              <a:rPr lang="en-US" sz="3600" b="1" i="0" u="sng" strike="noStrike" cap="none">
                <a:latin typeface="Arial"/>
                <a:ea typeface="Arial"/>
                <a:cs typeface="Arial"/>
                <a:sym typeface="Arial"/>
              </a:rPr>
              <a:t>Team members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Ethan Scott,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Ahmed Salih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Owen Cupps, 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Bao Do 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|  </a:t>
            </a:r>
            <a:r>
              <a:rPr lang="en-US" sz="3600" b="1" i="0" u="sng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adviser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600" b="1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Hong-Sheng Zhou, Ph.D.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sng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Sponsor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600" b="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Capital One |  </a:t>
            </a:r>
            <a:r>
              <a:rPr lang="en-US" sz="3600" b="1" u="sng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Mentors</a:t>
            </a:r>
            <a:r>
              <a:rPr lang="en-US" sz="3600" b="1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600" i="0" u="none" strike="noStrike" cap="none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Zephyr Headley</a:t>
            </a:r>
            <a:r>
              <a:rPr lang="en-US" sz="360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and Mahesh Nair</a:t>
            </a:r>
            <a:endParaRPr sz="3600" i="0" u="none" strike="noStrike" cap="none">
              <a:solidFill>
                <a:srgbClr val="3C3C3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5954521D-EA9E-C239-86A0-3FC346B48875}"/>
              </a:ext>
            </a:extLst>
          </p:cNvPr>
          <p:cNvSpPr/>
          <p:nvPr/>
        </p:nvSpPr>
        <p:spPr>
          <a:xfrm>
            <a:off x="1025296" y="8004457"/>
            <a:ext cx="13751840" cy="984781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4ED-057E-5B27-BF64-C83B2B038991}"/>
              </a:ext>
            </a:extLst>
          </p:cNvPr>
          <p:cNvSpPr txBox="1"/>
          <p:nvPr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25-323</a:t>
            </a:r>
            <a:endParaRPr lang="en-US" sz="8000">
              <a:solidFill>
                <a:srgbClr val="77C15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A472F-7E6F-3D44-8F01-3AF9E6B16513}"/>
              </a:ext>
            </a:extLst>
          </p:cNvPr>
          <p:cNvSpPr txBox="1"/>
          <p:nvPr/>
        </p:nvSpPr>
        <p:spPr>
          <a:xfrm>
            <a:off x="1122002" y="7728855"/>
            <a:ext cx="13766067" cy="6027182"/>
          </a:xfrm>
          <a:prstGeom prst="round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76000"/>
                  </a:schemeClr>
                </a:solidFill>
                <a:cs typeface="Calibri"/>
              </a:rPr>
              <a:t>Problem Statement</a:t>
            </a:r>
            <a:r>
              <a:rPr lang="en-US" sz="6000" dirty="0">
                <a:solidFill>
                  <a:schemeClr val="accent1">
                    <a:lumMod val="76000"/>
                  </a:schemeClr>
                </a:solidFill>
                <a:cs typeface="Calibri"/>
              </a:rPr>
              <a:t>:</a:t>
            </a:r>
          </a:p>
          <a:p>
            <a:pPr marL="685800" indent="-685800">
              <a:buFont typeface="Arial,Sans-Serif" panose="020B0604020202020204" pitchFamily="34" charset="0"/>
              <a:buChar char="•"/>
            </a:pPr>
            <a:r>
              <a:rPr lang="en-US" sz="4800" dirty="0">
                <a:cs typeface="Calibri"/>
              </a:rPr>
              <a:t>A </a:t>
            </a:r>
            <a:r>
              <a:rPr lang="en-US" sz="4800" b="1" dirty="0">
                <a:solidFill>
                  <a:srgbClr val="FF0000"/>
                </a:solidFill>
                <a:cs typeface="Calibri"/>
              </a:rPr>
              <a:t>Challenge</a:t>
            </a:r>
            <a:r>
              <a:rPr lang="en-US" sz="4800" dirty="0">
                <a:cs typeface="Calibri"/>
              </a:rPr>
              <a:t> faced by development teams is finding a way to gather feature-specific feedback from consumers.</a:t>
            </a:r>
            <a:endParaRPr lang="en-US" sz="4800" dirty="0">
              <a:ea typeface="Calibri"/>
              <a:cs typeface="Calibri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cs typeface="Calibri"/>
              </a:rPr>
              <a:t>Current methods </a:t>
            </a:r>
            <a:r>
              <a:rPr lang="en-US" sz="4800" b="1" dirty="0">
                <a:solidFill>
                  <a:srgbClr val="FF0000"/>
                </a:solidFill>
                <a:cs typeface="Calibri"/>
              </a:rPr>
              <a:t>lack mechanisms</a:t>
            </a:r>
            <a:r>
              <a:rPr lang="en-US" sz="4800" dirty="0">
                <a:cs typeface="Calibri"/>
              </a:rPr>
              <a:t> that specifically focus on the performance and reception of individual features.</a:t>
            </a:r>
            <a:endParaRPr lang="en-US" sz="4800" dirty="0"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4E3C3-F46C-DF96-02A2-1F745947281C}"/>
              </a:ext>
            </a:extLst>
          </p:cNvPr>
          <p:cNvSpPr txBox="1"/>
          <p:nvPr/>
        </p:nvSpPr>
        <p:spPr>
          <a:xfrm>
            <a:off x="1345741" y="13807887"/>
            <a:ext cx="13537995" cy="54476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76000"/>
                  </a:schemeClr>
                </a:solidFill>
              </a:rPr>
              <a:t>Impact: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This</a:t>
            </a:r>
            <a:r>
              <a:rPr lang="en-US" sz="4800" b="1" dirty="0">
                <a:solidFill>
                  <a:srgbClr val="7030A0"/>
                </a:solidFill>
              </a:rPr>
              <a:t> impacts</a:t>
            </a:r>
            <a:r>
              <a:rPr lang="en-US" sz="4800" b="1" dirty="0"/>
              <a:t> </a:t>
            </a:r>
            <a:r>
              <a:rPr lang="en-US" sz="4800" dirty="0"/>
              <a:t>product managers, developers, UI teams, and others who rely on actionable feedback to iterate new design features and functionality.</a:t>
            </a:r>
            <a:endParaRPr lang="en-US" sz="4800" dirty="0">
              <a:ea typeface="Calibri"/>
              <a:cs typeface="Calibri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Can result in design decisions that might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7030A0"/>
                </a:solidFill>
              </a:rPr>
              <a:t>not</a:t>
            </a:r>
            <a:r>
              <a:rPr lang="en-US" sz="4800" b="1" dirty="0"/>
              <a:t> </a:t>
            </a:r>
            <a:r>
              <a:rPr lang="en-US" sz="4800" dirty="0"/>
              <a:t>be the best fit for a feature.</a:t>
            </a:r>
            <a:endParaRPr lang="en-US" sz="4800" dirty="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FDD37-34EC-0EA6-F1CC-82451DD9C33F}"/>
              </a:ext>
            </a:extLst>
          </p:cNvPr>
          <p:cNvSpPr txBox="1"/>
          <p:nvPr/>
        </p:nvSpPr>
        <p:spPr>
          <a:xfrm>
            <a:off x="16190814" y="8011832"/>
            <a:ext cx="16761024" cy="8402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000" b="1" dirty="0">
                <a:solidFill>
                  <a:schemeClr val="accent1">
                    <a:lumMod val="76000"/>
                  </a:schemeClr>
                </a:solidFill>
              </a:rPr>
              <a:t>Solution: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To ensure quality feedback, it is essential for us to create a feedback system that encourages users to </a:t>
            </a:r>
            <a:r>
              <a:rPr lang="en-US" sz="4800" b="1" dirty="0">
                <a:solidFill>
                  <a:schemeClr val="accent6">
                    <a:lumMod val="76000"/>
                  </a:schemeClr>
                </a:solidFill>
              </a:rPr>
              <a:t>participate</a:t>
            </a:r>
            <a:r>
              <a:rPr lang="en-US" sz="4800" dirty="0"/>
              <a:t>.</a:t>
            </a:r>
            <a:endParaRPr lang="en-US" sz="4800" dirty="0">
              <a:ea typeface="Calibri"/>
              <a:cs typeface="Calibri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Feedback system must be </a:t>
            </a:r>
            <a:r>
              <a:rPr lang="en-US" sz="4800" b="1" dirty="0">
                <a:solidFill>
                  <a:schemeClr val="accent6">
                    <a:lumMod val="76000"/>
                  </a:schemeClr>
                </a:solidFill>
              </a:rPr>
              <a:t>modular</a:t>
            </a:r>
            <a:r>
              <a:rPr lang="en-US" sz="4800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4800" dirty="0"/>
              <a:t>and able to be extensible to multiple platforms or products.</a:t>
            </a:r>
            <a:endParaRPr lang="en-US" sz="4800" dirty="0">
              <a:ea typeface="Calibri"/>
              <a:cs typeface="Calibri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By capturing users’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chemeClr val="accent6">
                    <a:lumMod val="76000"/>
                  </a:schemeClr>
                </a:solidFill>
              </a:rPr>
              <a:t>Clickstream data</a:t>
            </a:r>
            <a:r>
              <a:rPr lang="en-US" sz="4800" dirty="0"/>
              <a:t>, we can address user concerns more directly.</a:t>
            </a:r>
            <a:r>
              <a:rPr lang="en-US" sz="4800" b="1" dirty="0"/>
              <a:t> </a:t>
            </a:r>
            <a:endParaRPr lang="en-US" sz="4800" b="1" dirty="0">
              <a:ea typeface="Calibri"/>
              <a:cs typeface="Calibri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dirty="0"/>
              <a:t>This would improve customer satisfaction and enhance user engagement with the platform while also providing better feedback data to the teams who will </a:t>
            </a:r>
            <a:r>
              <a:rPr lang="en-US" sz="4800" b="1" dirty="0"/>
              <a:t>make improvements </a:t>
            </a:r>
            <a:r>
              <a:rPr lang="en-US" sz="4800" dirty="0"/>
              <a:t>with it. </a:t>
            </a:r>
            <a:endParaRPr lang="en-US" sz="4800" dirty="0"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13930E-C3B2-A5B8-6466-AFC89B92ACF6}"/>
              </a:ext>
            </a:extLst>
          </p:cNvPr>
          <p:cNvSpPr txBox="1"/>
          <p:nvPr/>
        </p:nvSpPr>
        <p:spPr>
          <a:xfrm>
            <a:off x="1419056" y="19520440"/>
            <a:ext cx="13428130" cy="9116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i="0" u="none" strike="noStrike" dirty="0">
                <a:solidFill>
                  <a:schemeClr val="accent1">
                    <a:lumMod val="76000"/>
                  </a:schemeClr>
                </a:solidFill>
                <a:latin typeface="Calibri"/>
                <a:ea typeface="Times New Roman"/>
                <a:cs typeface="Times New Roman"/>
              </a:rPr>
              <a:t>Constraints</a:t>
            </a:r>
            <a:r>
              <a:rPr lang="en-US" sz="6000" b="1" dirty="0">
                <a:solidFill>
                  <a:schemeClr val="accent1">
                    <a:lumMod val="76000"/>
                  </a:schemeClr>
                </a:solidFill>
                <a:latin typeface="Calibri"/>
                <a:ea typeface="Times New Roman"/>
                <a:cs typeface="Times New Roman"/>
              </a:rPr>
              <a:t>:</a:t>
            </a:r>
            <a:endParaRPr lang="en-US" sz="6000" b="1" dirty="0">
              <a:solidFill>
                <a:schemeClr val="accent1">
                  <a:lumMod val="76000"/>
                </a:schemeClr>
              </a:solidFill>
              <a:ea typeface="Calibri"/>
              <a:cs typeface="Calibri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The</a:t>
            </a:r>
            <a:r>
              <a:rPr lang="en-US" sz="4800" b="0" i="0" u="none" strike="noStrike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 system must </a:t>
            </a:r>
            <a:r>
              <a:rPr lang="en-US" sz="4800" b="1" i="0" u="none" strike="noStrike" dirty="0">
                <a:solidFill>
                  <a:schemeClr val="accent5">
                    <a:lumMod val="76000"/>
                  </a:schemeClr>
                </a:solidFill>
                <a:latin typeface="Calibri"/>
                <a:ea typeface="Times New Roman"/>
                <a:cs typeface="Times New Roman"/>
              </a:rPr>
              <a:t>integrate</a:t>
            </a:r>
            <a:r>
              <a:rPr lang="en-US" sz="4800" b="0" i="0" u="none" strike="noStrike" dirty="0">
                <a:solidFill>
                  <a:schemeClr val="accent5">
                    <a:lumMod val="76000"/>
                  </a:schemeClr>
                </a:solidFill>
                <a:latin typeface="Calibri"/>
                <a:ea typeface="Times New Roman"/>
                <a:cs typeface="Times New Roman"/>
              </a:rPr>
              <a:t> </a:t>
            </a:r>
            <a:r>
              <a:rPr lang="en-US" sz="4800" b="0" i="0" u="none" strike="noStrike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with Capital One’s Empath system.</a:t>
            </a:r>
            <a:endParaRPr lang="en-US" sz="4800" dirty="0">
              <a:solidFill>
                <a:srgbClr val="000000"/>
              </a:solidFill>
              <a:latin typeface="Calibri"/>
              <a:ea typeface="Times New Roman"/>
              <a:cs typeface="Times New Roman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Ensures</a:t>
            </a:r>
            <a:r>
              <a:rPr lang="en-US" sz="4800" b="0" i="0" u="none" strike="noStrike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 compatibility with existing infrastructure and smooth deployment.</a:t>
            </a:r>
            <a:endParaRPr lang="en-US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Successful</a:t>
            </a:r>
            <a:r>
              <a:rPr lang="en-US" sz="4800" b="0" i="0" u="none" strike="noStrike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 API calls from the feedback system to the </a:t>
            </a:r>
            <a:r>
              <a:rPr lang="en-US" sz="4800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Empath</a:t>
            </a:r>
            <a:r>
              <a:rPr lang="en-US" sz="4800" b="0" i="0" u="none" strike="noStrike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 platform.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The</a:t>
            </a:r>
            <a:r>
              <a:rPr lang="en-US" sz="4800" b="0" i="0" u="none" strike="noStrike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 system backend must be built using a </a:t>
            </a:r>
            <a:r>
              <a:rPr lang="en-US" sz="4800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compatible</a:t>
            </a:r>
            <a:r>
              <a:rPr lang="en-US" sz="4800" b="0" i="0" u="none" strike="noStrike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 database.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Database</a:t>
            </a:r>
            <a:r>
              <a:rPr lang="en-US" sz="4800" b="0" i="0" u="none" strike="noStrike" dirty="0">
                <a:solidFill>
                  <a:srgbClr val="000000"/>
                </a:solidFill>
                <a:latin typeface="Calibri"/>
                <a:ea typeface="Times New Roman"/>
                <a:cs typeface="Times New Roman"/>
              </a:rPr>
              <a:t> must store feedback records without errors, with retrieval times under 100ms for queries involving 1,000+ records.</a:t>
            </a:r>
            <a:endParaRPr lang="en-US" sz="4800" dirty="0">
              <a:latin typeface="Calibri"/>
            </a:endParaRP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338F426B-AECB-43B6-B985-17CB0806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448" y="8017349"/>
            <a:ext cx="7467472" cy="18126520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AA7F9D-DE14-AE8C-F9BD-5B0B0B24C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7723" y="17010089"/>
            <a:ext cx="16739117" cy="9975137"/>
          </a:xfrm>
          <a:prstGeom prst="rect">
            <a:avLst/>
          </a:prstGeom>
        </p:spPr>
      </p:pic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A5E4740-DCC2-1EF4-B30F-2F699A8CD9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97" r="2015" b="1527"/>
          <a:stretch/>
        </p:blipFill>
        <p:spPr>
          <a:xfrm>
            <a:off x="27577688" y="22085759"/>
            <a:ext cx="6710817" cy="6597757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1EF57D-FB14-6D0B-134D-6F166FE3F594}"/>
              </a:ext>
            </a:extLst>
          </p:cNvPr>
          <p:cNvSpPr/>
          <p:nvPr/>
        </p:nvSpPr>
        <p:spPr>
          <a:xfrm>
            <a:off x="25630626" y="18648432"/>
            <a:ext cx="1589890" cy="7230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FCA571-76A8-2984-B778-72E7F03F0AF2}"/>
              </a:ext>
            </a:extLst>
          </p:cNvPr>
          <p:cNvCxnSpPr/>
          <p:nvPr/>
        </p:nvCxnSpPr>
        <p:spPr>
          <a:xfrm>
            <a:off x="27130650" y="19346996"/>
            <a:ext cx="3692103" cy="26051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What Your Business Needs to Know About Google Analytics 4">
            <a:extLst>
              <a:ext uri="{FF2B5EF4-FFF2-40B4-BE49-F238E27FC236}">
                <a16:creationId xmlns:a16="http://schemas.microsoft.com/office/drawing/2014/main" id="{3D25814C-76DE-526A-0559-216977672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6026" y="30094248"/>
            <a:ext cx="4600511" cy="2349132"/>
          </a:xfrm>
          <a:prstGeom prst="rect">
            <a:avLst/>
          </a:prstGeom>
        </p:spPr>
      </p:pic>
      <p:pic>
        <p:nvPicPr>
          <p:cNvPr id="12" name="Picture 11" descr="Setting Up a React Project Without Create React App | by Claude Ando |  Medium">
            <a:extLst>
              <a:ext uri="{FF2B5EF4-FFF2-40B4-BE49-F238E27FC236}">
                <a16:creationId xmlns:a16="http://schemas.microsoft.com/office/drawing/2014/main" id="{1D7D71EC-B7FD-D159-E77C-C7EE25570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0372" y="30264336"/>
            <a:ext cx="3965115" cy="2180024"/>
          </a:xfrm>
          <a:prstGeom prst="rect">
            <a:avLst/>
          </a:prstGeom>
        </p:spPr>
      </p:pic>
      <p:pic>
        <p:nvPicPr>
          <p:cNvPr id="14" name="Picture 13" descr="What is MongoDB ? Features &amp; Use">
            <a:extLst>
              <a:ext uri="{FF2B5EF4-FFF2-40B4-BE49-F238E27FC236}">
                <a16:creationId xmlns:a16="http://schemas.microsoft.com/office/drawing/2014/main" id="{CD28A9D3-6FA1-B692-6739-0578B123B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22638" y="30792646"/>
            <a:ext cx="4747140" cy="1392224"/>
          </a:xfrm>
          <a:prstGeom prst="rect">
            <a:avLst/>
          </a:prstGeom>
        </p:spPr>
      </p:pic>
      <p:pic>
        <p:nvPicPr>
          <p:cNvPr id="15" name="Picture 14" descr="What is GitHub.. GitHub is a platform for online… | by Sameer Hussain |  Medium">
            <a:extLst>
              <a:ext uri="{FF2B5EF4-FFF2-40B4-BE49-F238E27FC236}">
                <a16:creationId xmlns:a16="http://schemas.microsoft.com/office/drawing/2014/main" id="{F8575D7E-2255-29ED-291F-87D4D4148F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24923" y="30784847"/>
            <a:ext cx="4185058" cy="1407824"/>
          </a:xfrm>
          <a:prstGeom prst="rect">
            <a:avLst/>
          </a:prstGeom>
        </p:spPr>
      </p:pic>
      <p:pic>
        <p:nvPicPr>
          <p:cNvPr id="17" name="Picture 16" descr="Visual Studio Code – Feb 2025 (version 1.98.2) (new version) – Gerardo  Rentería Blog">
            <a:extLst>
              <a:ext uri="{FF2B5EF4-FFF2-40B4-BE49-F238E27FC236}">
                <a16:creationId xmlns:a16="http://schemas.microsoft.com/office/drawing/2014/main" id="{572C1C36-0593-CA2D-CB1A-488EC1D74C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25753" y="30272107"/>
            <a:ext cx="3305279" cy="17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5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B0E356EC2BA94CA25867A211BCF8E1" ma:contentTypeVersion="5" ma:contentTypeDescription="Create a new document." ma:contentTypeScope="" ma:versionID="a8ff412630364daffeaa301ed04a0c79">
  <xsd:schema xmlns:xsd="http://www.w3.org/2001/XMLSchema" xmlns:xs="http://www.w3.org/2001/XMLSchema" xmlns:p="http://schemas.microsoft.com/office/2006/metadata/properties" xmlns:ns3="efe8dbc0-c56d-4272-a90b-8ced72654995" targetNamespace="http://schemas.microsoft.com/office/2006/metadata/properties" ma:root="true" ma:fieldsID="a3ee7fa2d4ccdadf784be8647afcd8e2" ns3:_="">
    <xsd:import namespace="efe8dbc0-c56d-4272-a90b-8ced726549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e8dbc0-c56d-4272-a90b-8ced726549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79FBA4-A3D2-493D-8F5A-E86453FC34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17DC01-9B07-4181-A56F-E7A6958B54A6}">
  <ds:schemaRefs>
    <ds:schemaRef ds:uri="efe8dbc0-c56d-4272-a90b-8ced726549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A761FA1-16C2-434F-BECE-3B5808E5F30B}">
  <ds:schemaRefs>
    <ds:schemaRef ds:uri="efe8dbc0-c56d-4272-a90b-8ced726549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267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Arial,Sans-Serif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Ethan Scott</cp:lastModifiedBy>
  <cp:revision>171</cp:revision>
  <cp:lastPrinted>2020-02-13T13:03:36Z</cp:lastPrinted>
  <dcterms:created xsi:type="dcterms:W3CDTF">2018-02-06T18:12:23Z</dcterms:created>
  <dcterms:modified xsi:type="dcterms:W3CDTF">2025-03-28T23:02:38Z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0x010100CAB0E356EC2BA94CA25867A211BCF8E1</vt:lpwstr>
  </property>
</Properties>
</file>