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6"/>
  </p:notesMasterIdLst>
  <p:sldIdLst>
    <p:sldId id="257" r:id="rId5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1C0A6C-F096-40D8-B44E-D04F00DE5065}" v="2" dt="2024-11-15T21:07:51.351"/>
    <p1510:client id="{7F8CAAC0-3D9C-56B3-3DF6-AF178F6B50FD}" v="92" dt="2024-11-15T23:06:25.714"/>
    <p1510:client id="{B9225C6D-3AB4-B407-E844-520DDC800418}" v="38" dt="2024-11-15T20:53:07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0368"/>
        <p:guide pos="1382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CBB79-1761-479D-8B2F-C564A2E1FE2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723C0-577C-4184-A652-C7752EDA1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21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1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5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40E9780F-F612-3649-A833-6515E5B5B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8046" y="29896909"/>
            <a:ext cx="15298498" cy="1876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6FE16-DFAD-4351-85E3-26E8B92A8D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0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2C06F1-B007-385F-40F9-625920B809DB}"/>
              </a:ext>
            </a:extLst>
          </p:cNvPr>
          <p:cNvSpPr/>
          <p:nvPr/>
        </p:nvSpPr>
        <p:spPr>
          <a:xfrm>
            <a:off x="4304" y="2951800"/>
            <a:ext cx="43877489" cy="388192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Google Shape;24;g11a88963fa4_0_0">
            <a:extLst>
              <a:ext uri="{FF2B5EF4-FFF2-40B4-BE49-F238E27FC236}">
                <a16:creationId xmlns:a16="http://schemas.microsoft.com/office/drawing/2014/main" id="{D95FD647-C192-45C1-9680-790D52DED487}"/>
              </a:ext>
            </a:extLst>
          </p:cNvPr>
          <p:cNvSpPr txBox="1"/>
          <p:nvPr/>
        </p:nvSpPr>
        <p:spPr>
          <a:xfrm>
            <a:off x="957945" y="3409407"/>
            <a:ext cx="42934899" cy="344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r>
              <a:rPr lang="en-US" sz="110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Modular Feedback</a:t>
            </a:r>
            <a:endParaRPr lang="en-US" sz="110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3600"/>
            </a:pPr>
            <a:r>
              <a:rPr lang="en-US" sz="3600" b="1" i="0" u="sng" strike="noStrike" cap="none">
                <a:latin typeface="Arial"/>
                <a:ea typeface="Arial"/>
                <a:cs typeface="Arial"/>
                <a:sym typeface="Arial"/>
              </a:rPr>
              <a:t>Team members</a:t>
            </a:r>
            <a:r>
              <a:rPr lang="en-US" sz="3600" b="1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Ethan Scott,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Ahmed Salih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, Owen Cupps, 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Bao Do 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|  </a:t>
            </a:r>
            <a:r>
              <a:rPr lang="en-US" sz="3600" b="1" i="0" u="sng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Faculty adviser</a:t>
            </a:r>
            <a:r>
              <a:rPr lang="en-US" sz="3600" b="1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3600" b="1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Hong-Sheng Zhou, Ph.D.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3600" b="1" i="0" u="sng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Sponsor</a:t>
            </a:r>
            <a:r>
              <a:rPr lang="en-US" sz="3600" b="1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Capital One |  </a:t>
            </a:r>
            <a:r>
              <a:rPr lang="en-US" sz="3600" b="1" u="sng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Mentors</a:t>
            </a:r>
            <a:r>
              <a:rPr lang="en-US" sz="3600" b="1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360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Zephyr Headley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and Mahesh Nair</a:t>
            </a:r>
            <a:endParaRPr sz="3600" i="0" u="none" strike="noStrike" cap="none">
              <a:solidFill>
                <a:srgbClr val="3C3C3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BA67A-EEF7-407B-9A04-D58290204506}"/>
              </a:ext>
            </a:extLst>
          </p:cNvPr>
          <p:cNvSpPr txBox="1"/>
          <p:nvPr/>
        </p:nvSpPr>
        <p:spPr>
          <a:xfrm>
            <a:off x="37966022" y="830849"/>
            <a:ext cx="49638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>
                <a:solidFill>
                  <a:srgbClr val="77C159"/>
                </a:solidFill>
                <a:effectLst/>
                <a:latin typeface="Arial" panose="020B0604020202020204" pitchFamily="34" charset="0"/>
              </a:rPr>
              <a:t>25-323</a:t>
            </a:r>
            <a:endParaRPr lang="en-US" sz="8000">
              <a:solidFill>
                <a:srgbClr val="77C159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BB81D-0408-6197-C01E-44DAF8DE4722}"/>
              </a:ext>
            </a:extLst>
          </p:cNvPr>
          <p:cNvSpPr txBox="1"/>
          <p:nvPr/>
        </p:nvSpPr>
        <p:spPr>
          <a:xfrm>
            <a:off x="1122002" y="7728855"/>
            <a:ext cx="13766067" cy="7048738"/>
          </a:xfrm>
          <a:prstGeom prst="round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chemeClr val="accent1">
                    <a:lumMod val="76000"/>
                  </a:schemeClr>
                </a:solidFill>
                <a:cs typeface="Calibri"/>
              </a:rPr>
              <a:t>Problem Statement</a:t>
            </a:r>
            <a:r>
              <a:rPr lang="en-US" sz="6000" dirty="0">
                <a:solidFill>
                  <a:schemeClr val="accent1">
                    <a:lumMod val="76000"/>
                  </a:schemeClr>
                </a:solidFill>
                <a:cs typeface="Calibri"/>
              </a:rPr>
              <a:t>:</a:t>
            </a:r>
          </a:p>
          <a:p>
            <a:pPr marL="685800" indent="-685800">
              <a:buFont typeface="Arial,Sans-Serif" panose="020B0604020202020204" pitchFamily="34" charset="0"/>
              <a:buChar char="•"/>
            </a:pPr>
            <a:r>
              <a:rPr lang="en-US" sz="4800" dirty="0">
                <a:cs typeface="Calibri"/>
              </a:rPr>
              <a:t>A </a:t>
            </a:r>
            <a:r>
              <a:rPr lang="en-US" sz="4800" b="1" dirty="0">
                <a:solidFill>
                  <a:srgbClr val="FF0000"/>
                </a:solidFill>
                <a:cs typeface="Calibri"/>
              </a:rPr>
              <a:t>Challenge</a:t>
            </a:r>
            <a:r>
              <a:rPr lang="en-US" sz="4800" dirty="0">
                <a:cs typeface="Calibri"/>
              </a:rPr>
              <a:t> faced by development teams is finding a way to gather feature-specific feedback from consumers.</a:t>
            </a:r>
            <a:endParaRPr lang="en-US" sz="4800" dirty="0">
              <a:ea typeface="Calibri"/>
              <a:cs typeface="Calibri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cs typeface="Calibri"/>
              </a:rPr>
              <a:t>Current methods </a:t>
            </a:r>
            <a:r>
              <a:rPr lang="en-US" sz="4800" b="1" dirty="0">
                <a:solidFill>
                  <a:srgbClr val="FF0000"/>
                </a:solidFill>
                <a:cs typeface="Calibri"/>
              </a:rPr>
              <a:t>lack mechanisms</a:t>
            </a:r>
            <a:r>
              <a:rPr lang="en-US" sz="4800" dirty="0">
                <a:cs typeface="Calibri"/>
              </a:rPr>
              <a:t> that specifically focus on the performance and reception of individual features.</a:t>
            </a:r>
            <a:endParaRPr lang="en-US" sz="4800" dirty="0">
              <a:ea typeface="Calibri"/>
              <a:cs typeface="Calibri"/>
            </a:endParaRPr>
          </a:p>
          <a:p>
            <a:endParaRPr lang="en-US" sz="6000">
              <a:cs typeface="Calibri"/>
            </a:endParaRPr>
          </a:p>
        </p:txBody>
      </p:sp>
      <p:pic>
        <p:nvPicPr>
          <p:cNvPr id="4" name="Picture 3" descr="Capital One Review">
            <a:extLst>
              <a:ext uri="{FF2B5EF4-FFF2-40B4-BE49-F238E27FC236}">
                <a16:creationId xmlns:a16="http://schemas.microsoft.com/office/drawing/2014/main" id="{FC380891-3573-C7DD-C1F4-2CBDA4907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8175" t="29557" r="17618" b="27918"/>
          <a:stretch/>
        </p:blipFill>
        <p:spPr>
          <a:xfrm>
            <a:off x="18451395" y="7737298"/>
            <a:ext cx="11667404" cy="52314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15D2C4-BE91-7602-274C-8ECEEFEA353A}"/>
              </a:ext>
            </a:extLst>
          </p:cNvPr>
          <p:cNvSpPr txBox="1"/>
          <p:nvPr/>
        </p:nvSpPr>
        <p:spPr>
          <a:xfrm>
            <a:off x="1467932" y="14101147"/>
            <a:ext cx="14662157" cy="47089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6000" b="1" dirty="0">
                <a:solidFill>
                  <a:schemeClr val="accent1">
                    <a:lumMod val="76000"/>
                  </a:schemeClr>
                </a:solidFill>
              </a:rPr>
              <a:t>Impact: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This</a:t>
            </a:r>
            <a:r>
              <a:rPr lang="en-US" sz="4800" b="1" dirty="0">
                <a:solidFill>
                  <a:srgbClr val="7030A0"/>
                </a:solidFill>
              </a:rPr>
              <a:t> impacts</a:t>
            </a:r>
            <a:r>
              <a:rPr lang="en-US" sz="4800" b="1" dirty="0"/>
              <a:t> </a:t>
            </a:r>
            <a:r>
              <a:rPr lang="en-US" sz="4800" dirty="0"/>
              <a:t>product managers, developers, UI teams, and others who rely on actionable feedback to iterate new design features and functionality.</a:t>
            </a:r>
            <a:endParaRPr lang="en-US" sz="4800" dirty="0">
              <a:ea typeface="Calibri"/>
              <a:cs typeface="Calibri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Can result in design decisions that might</a:t>
            </a:r>
            <a:r>
              <a:rPr lang="en-US" sz="4800" b="1" dirty="0"/>
              <a:t> </a:t>
            </a:r>
            <a:r>
              <a:rPr lang="en-US" sz="4800" b="1" dirty="0">
                <a:solidFill>
                  <a:srgbClr val="7030A0"/>
                </a:solidFill>
              </a:rPr>
              <a:t>not</a:t>
            </a:r>
            <a:r>
              <a:rPr lang="en-US" sz="4800" b="1" dirty="0"/>
              <a:t> </a:t>
            </a:r>
            <a:r>
              <a:rPr lang="en-US" sz="4800" dirty="0"/>
              <a:t>be the best fit for a feature.</a:t>
            </a:r>
            <a:endParaRPr lang="en-US" sz="4800" dirty="0"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B293ED-B9E0-34A0-7389-D7D4DB66C901}"/>
              </a:ext>
            </a:extLst>
          </p:cNvPr>
          <p:cNvSpPr txBox="1"/>
          <p:nvPr/>
        </p:nvSpPr>
        <p:spPr>
          <a:xfrm>
            <a:off x="17338898" y="13431650"/>
            <a:ext cx="14553891" cy="98796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6000" b="1">
                <a:solidFill>
                  <a:schemeClr val="accent1">
                    <a:lumMod val="76000"/>
                  </a:schemeClr>
                </a:solidFill>
              </a:rPr>
              <a:t>Solution: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/>
              <a:t>To ensure quality feedback, it is essential for us to create a feedback system that encourages users to </a:t>
            </a:r>
            <a:r>
              <a:rPr lang="en-US" sz="4800" b="1">
                <a:solidFill>
                  <a:schemeClr val="accent6">
                    <a:lumMod val="76000"/>
                  </a:schemeClr>
                </a:solidFill>
              </a:rPr>
              <a:t>participate</a:t>
            </a:r>
            <a:r>
              <a:rPr lang="en-US" sz="4800"/>
              <a:t>.</a:t>
            </a:r>
            <a:endParaRPr lang="en-US" sz="4800">
              <a:ea typeface="Calibri"/>
              <a:cs typeface="Calibri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/>
              <a:t>Feedback system must be </a:t>
            </a:r>
            <a:r>
              <a:rPr lang="en-US" sz="4800" b="1">
                <a:solidFill>
                  <a:schemeClr val="accent6">
                    <a:lumMod val="76000"/>
                  </a:schemeClr>
                </a:solidFill>
              </a:rPr>
              <a:t>modular</a:t>
            </a:r>
            <a:r>
              <a:rPr lang="en-US" sz="4800">
                <a:solidFill>
                  <a:schemeClr val="accent6">
                    <a:lumMod val="76000"/>
                  </a:schemeClr>
                </a:solidFill>
              </a:rPr>
              <a:t> </a:t>
            </a:r>
            <a:r>
              <a:rPr lang="en-US" sz="4800"/>
              <a:t>and able to be extensible to multiple platforms or products.</a:t>
            </a:r>
            <a:endParaRPr lang="en-US" sz="4800">
              <a:ea typeface="Calibri"/>
              <a:cs typeface="Calibri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/>
              <a:t>By capturing users’</a:t>
            </a:r>
            <a:r>
              <a:rPr lang="en-US" sz="4800" b="1"/>
              <a:t> </a:t>
            </a:r>
            <a:r>
              <a:rPr lang="en-US" sz="4800" b="1">
                <a:solidFill>
                  <a:schemeClr val="accent6">
                    <a:lumMod val="76000"/>
                  </a:schemeClr>
                </a:solidFill>
              </a:rPr>
              <a:t>Clickstream data</a:t>
            </a:r>
            <a:r>
              <a:rPr lang="en-US" sz="4800"/>
              <a:t>, we can address user concerns more directly.</a:t>
            </a:r>
            <a:r>
              <a:rPr lang="en-US" sz="4800" b="1"/>
              <a:t> </a:t>
            </a:r>
            <a:endParaRPr lang="en-US" sz="4800" b="1">
              <a:ea typeface="Calibri"/>
              <a:cs typeface="Calibri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/>
              <a:t>This would improve customer satisfaction and enhance user engagement with the platform while also providing better feedback data to the teams who will </a:t>
            </a:r>
            <a:r>
              <a:rPr lang="en-US" sz="4800" b="1"/>
              <a:t>make improvements </a:t>
            </a:r>
            <a:r>
              <a:rPr lang="en-US" sz="4800"/>
              <a:t>with it. </a:t>
            </a:r>
            <a:endParaRPr lang="en-US" sz="4800">
              <a:ea typeface="Calibri"/>
              <a:cs typeface="Calibri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686B23-82DB-5CD2-5E17-C637AE72C093}"/>
              </a:ext>
            </a:extLst>
          </p:cNvPr>
          <p:cNvSpPr txBox="1"/>
          <p:nvPr/>
        </p:nvSpPr>
        <p:spPr>
          <a:xfrm>
            <a:off x="1467932" y="19496002"/>
            <a:ext cx="14845552" cy="91409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i="0" u="none" strike="noStrike" dirty="0">
                <a:solidFill>
                  <a:schemeClr val="accent1">
                    <a:lumMod val="76000"/>
                  </a:schemeClr>
                </a:solidFill>
                <a:latin typeface="Calibri"/>
                <a:ea typeface="Times New Roman"/>
                <a:cs typeface="Times New Roman"/>
              </a:rPr>
              <a:t>Constraints</a:t>
            </a:r>
            <a:r>
              <a:rPr lang="en-US" sz="6000" b="1" dirty="0">
                <a:solidFill>
                  <a:schemeClr val="accent1">
                    <a:lumMod val="76000"/>
                  </a:schemeClr>
                </a:solidFill>
                <a:latin typeface="Calibri"/>
                <a:ea typeface="Times New Roman"/>
                <a:cs typeface="Times New Roman"/>
              </a:rPr>
              <a:t>:</a:t>
            </a:r>
            <a:endParaRPr lang="en-US" sz="6000" b="1" dirty="0">
              <a:solidFill>
                <a:schemeClr val="accent1">
                  <a:lumMod val="76000"/>
                </a:schemeClr>
              </a:solidFill>
              <a:ea typeface="Calibri"/>
              <a:cs typeface="Calibri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The</a:t>
            </a:r>
            <a:r>
              <a:rPr lang="en-US" sz="4800" b="0" i="0" u="none" strike="noStrike" dirty="0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 system must </a:t>
            </a:r>
            <a:r>
              <a:rPr lang="en-US" sz="4800" b="1" i="0" u="none" strike="noStrike" dirty="0">
                <a:solidFill>
                  <a:schemeClr val="accent5">
                    <a:lumMod val="76000"/>
                  </a:schemeClr>
                </a:solidFill>
                <a:latin typeface="Calibri"/>
                <a:ea typeface="Times New Roman"/>
                <a:cs typeface="Times New Roman"/>
              </a:rPr>
              <a:t>integrate</a:t>
            </a:r>
            <a:r>
              <a:rPr lang="en-US" sz="4800" b="0" i="0" u="none" strike="noStrike" dirty="0">
                <a:solidFill>
                  <a:schemeClr val="accent5">
                    <a:lumMod val="76000"/>
                  </a:schemeClr>
                </a:solidFill>
                <a:latin typeface="Calibri"/>
                <a:ea typeface="Times New Roman"/>
                <a:cs typeface="Times New Roman"/>
              </a:rPr>
              <a:t> </a:t>
            </a:r>
            <a:r>
              <a:rPr lang="en-US" sz="4800" b="0" i="0" u="none" strike="noStrike" dirty="0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with Capital One’s Empath system.</a:t>
            </a:r>
            <a:endParaRPr lang="en-US" sz="4800" dirty="0">
              <a:solidFill>
                <a:srgbClr val="000000"/>
              </a:solidFill>
              <a:latin typeface="Calibri"/>
              <a:ea typeface="Times New Roman"/>
              <a:cs typeface="Times New Roman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Ensures</a:t>
            </a:r>
            <a:r>
              <a:rPr lang="en-US" sz="4800" b="0" i="0" u="none" strike="noStrike" dirty="0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 compatibility with existing infrastructure and smooth deployment.</a:t>
            </a:r>
            <a:endParaRPr lang="en-US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Successful</a:t>
            </a:r>
            <a:r>
              <a:rPr lang="en-US" sz="4800" b="0" i="0" u="none" strike="noStrike" dirty="0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 API calls from the feedback system to the Em path platform.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The</a:t>
            </a:r>
            <a:r>
              <a:rPr lang="en-US" sz="4800" b="0" i="0" u="none" strike="noStrike" dirty="0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 system backend must be built using a MySQL-compatible database.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Database</a:t>
            </a:r>
            <a:r>
              <a:rPr lang="en-US" sz="4800" b="0" i="0" u="none" strike="noStrike" dirty="0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 must store feedback records without errors, with retrieval times under 100ms for queries involving 1,000+ records.</a:t>
            </a:r>
            <a:endParaRPr lang="en-US" sz="4800" dirty="0">
              <a:latin typeface="Calibri"/>
            </a:endParaRP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827F63CF-CCEC-CDE3-5571-CEA738520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2286" y="8603868"/>
            <a:ext cx="7467472" cy="1812652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3C8F037-F0FE-03A6-446B-3465E49838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922" r="88" b="119"/>
          <a:stretch/>
        </p:blipFill>
        <p:spPr>
          <a:xfrm>
            <a:off x="18471976" y="23147895"/>
            <a:ext cx="13440024" cy="716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5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B0E356EC2BA94CA25867A211BCF8E1" ma:contentTypeVersion="5" ma:contentTypeDescription="Create a new document." ma:contentTypeScope="" ma:versionID="a8ff412630364daffeaa301ed04a0c79">
  <xsd:schema xmlns:xsd="http://www.w3.org/2001/XMLSchema" xmlns:xs="http://www.w3.org/2001/XMLSchema" xmlns:p="http://schemas.microsoft.com/office/2006/metadata/properties" xmlns:ns3="efe8dbc0-c56d-4272-a90b-8ced72654995" targetNamespace="http://schemas.microsoft.com/office/2006/metadata/properties" ma:root="true" ma:fieldsID="a3ee7fa2d4ccdadf784be8647afcd8e2" ns3:_="">
    <xsd:import namespace="efe8dbc0-c56d-4272-a90b-8ced7265499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e8dbc0-c56d-4272-a90b-8ced726549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17DC01-9B07-4181-A56F-E7A6958B54A6}">
  <ds:schemaRefs>
    <ds:schemaRef ds:uri="efe8dbc0-c56d-4272-a90b-8ced726549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A761FA1-16C2-434F-BECE-3B5808E5F30B}">
  <ds:schemaRefs>
    <ds:schemaRef ds:uri="efe8dbc0-c56d-4272-a90b-8ced7265499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979FBA4-A3D2-493D-8F5A-E86453FC34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revision>25</cp:revision>
  <cp:lastPrinted>2020-02-13T13:03:36Z</cp:lastPrinted>
  <dcterms:created xsi:type="dcterms:W3CDTF">2018-02-06T18:12:23Z</dcterms:created>
  <dcterms:modified xsi:type="dcterms:W3CDTF">2024-11-15T23:08:03Z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0x010100CAB0E356EC2BA94CA25867A211BCF8E1</vt:lpwstr>
  </property>
</Properties>
</file>