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AA22D-AF2A-413F-99B8-3C402CF448E3}" v="35" dt="2025-03-26T19:02:50.635"/>
    <p1510:client id="{173AFBE2-1472-427D-82C6-0DC6D4219F97}" v="346" dt="2025-03-26T19:18:02.046"/>
    <p1510:client id="{17BAB51E-4D5D-195E-D7C2-6D84A261726F}" v="174" dt="2025-03-26T18:31:01.877"/>
    <p1510:client id="{44523B74-B4F0-2318-83F2-3939F3098A67}" v="1172" dt="2025-03-26T19:17:12.819"/>
    <p1510:client id="{B00FF7DE-3A6D-4B96-AFC2-C7FA8F556092}" v="131" dt="2025-03-26T19:14:40.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2184401" y="2949933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3/26/2025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E749D3-026C-48C5-BB40-7BC647348A5A}"/>
              </a:ext>
            </a:extLst>
          </p:cNvPr>
          <p:cNvSpPr txBox="1"/>
          <p:nvPr/>
        </p:nvSpPr>
        <p:spPr>
          <a:xfrm>
            <a:off x="37966022" y="830849"/>
            <a:ext cx="4963886" cy="1323439"/>
          </a:xfrm>
          <a:prstGeom prst="rect">
            <a:avLst/>
          </a:prstGeom>
          <a:noFill/>
        </p:spPr>
        <p:txBody>
          <a:bodyPr wrap="square" lIns="91440" tIns="45720" rIns="91440" bIns="45720" anchor="t">
            <a:spAutoFit/>
          </a:bodyPr>
          <a:lstStyle/>
          <a:p>
            <a:r>
              <a:rPr lang="en-US" sz="8000">
                <a:solidFill>
                  <a:srgbClr val="77C159"/>
                </a:solidFill>
                <a:latin typeface="Arial"/>
                <a:cs typeface="Arial"/>
              </a:rPr>
              <a:t>25-324</a:t>
            </a:r>
            <a:endParaRPr lang="en-US" sz="8000">
              <a:solidFill>
                <a:srgbClr val="77C159"/>
              </a:solidFill>
            </a:endParaRPr>
          </a:p>
        </p:txBody>
      </p:sp>
      <p:sp>
        <p:nvSpPr>
          <p:cNvPr id="3" name="Google Shape;24;g11a88963fa4_0_0">
            <a:extLst>
              <a:ext uri="{FF2B5EF4-FFF2-40B4-BE49-F238E27FC236}">
                <a16:creationId xmlns:a16="http://schemas.microsoft.com/office/drawing/2014/main" id="{0897E437-D8B2-49E9-A742-5FF909F2BCF3}"/>
              </a:ext>
            </a:extLst>
          </p:cNvPr>
          <p:cNvSpPr txBox="1"/>
          <p:nvPr/>
        </p:nvSpPr>
        <p:spPr>
          <a:xfrm>
            <a:off x="348343" y="3235235"/>
            <a:ext cx="43107427" cy="3078300"/>
          </a:xfrm>
          <a:prstGeom prst="rect">
            <a:avLst/>
          </a:prstGeom>
          <a:noFill/>
          <a:ln>
            <a:noFill/>
          </a:ln>
        </p:spPr>
        <p:txBody>
          <a:bodyPr spcFirstLastPara="1" wrap="square" lIns="91425" tIns="45700" rIns="91425" bIns="45700" anchor="t" anchorCtr="0">
            <a:spAutoFit/>
          </a:bodyPr>
          <a:lstStyle/>
          <a:p>
            <a:pPr algn="ctr">
              <a:buClr>
                <a:srgbClr val="000000"/>
              </a:buClr>
              <a:buSzPts val="11000"/>
            </a:pPr>
            <a:r>
              <a:rPr lang="en-US" sz="11000" b="1">
                <a:solidFill>
                  <a:schemeClr val="dk1"/>
                </a:solidFill>
                <a:latin typeface="Arial"/>
                <a:ea typeface="Arial"/>
                <a:cs typeface="Arial"/>
                <a:sym typeface="Arial"/>
              </a:rPr>
              <a:t>Capital One Incident Wizard</a:t>
            </a:r>
            <a:endParaRPr sz="2400" b="1" i="0" u="none" strike="noStrike" cap="none">
              <a:solidFill>
                <a:schemeClr val="dk1"/>
              </a:solidFill>
              <a:latin typeface="Arial"/>
              <a:ea typeface="Arial"/>
              <a:cs typeface="Arial"/>
              <a:sym typeface="Arial"/>
            </a:endParaRPr>
          </a:p>
          <a:p>
            <a:pPr algn="ctr">
              <a:buClr>
                <a:srgbClr val="000000"/>
              </a:buClr>
              <a:buSzPts val="3600"/>
            </a:pPr>
            <a:r>
              <a:rPr lang="en-US" sz="3600" b="1" i="0" u="none" strike="noStrike" cap="none">
                <a:solidFill>
                  <a:srgbClr val="3C3C3B"/>
                </a:solidFill>
                <a:latin typeface="Arial"/>
                <a:ea typeface="Arial"/>
                <a:cs typeface="Arial"/>
                <a:sym typeface="Arial"/>
              </a:rPr>
              <a:t>Team members: </a:t>
            </a:r>
            <a:r>
              <a:rPr lang="en-US" sz="3600">
                <a:solidFill>
                  <a:srgbClr val="3C3C3B"/>
                </a:solidFill>
                <a:latin typeface="Arial"/>
                <a:ea typeface="Arial"/>
                <a:cs typeface="Arial"/>
                <a:sym typeface="Arial"/>
              </a:rPr>
              <a:t>Isaac Lyu</a:t>
            </a:r>
            <a:r>
              <a:rPr lang="en-US" sz="3600" b="0" i="0" u="none" strike="noStrike" cap="none">
                <a:solidFill>
                  <a:srgbClr val="3C3C3B"/>
                </a:solidFill>
                <a:latin typeface="Arial"/>
                <a:ea typeface="Arial"/>
                <a:cs typeface="Arial"/>
                <a:sym typeface="Arial"/>
              </a:rPr>
              <a:t>, </a:t>
            </a:r>
            <a:r>
              <a:rPr lang="en-US" sz="3600">
                <a:solidFill>
                  <a:srgbClr val="3C3C3B"/>
                </a:solidFill>
                <a:latin typeface="Arial"/>
                <a:ea typeface="Arial"/>
                <a:cs typeface="Arial"/>
                <a:sym typeface="Arial"/>
              </a:rPr>
              <a:t>Gamal </a:t>
            </a:r>
            <a:r>
              <a:rPr lang="en-US" sz="3600" err="1">
                <a:solidFill>
                  <a:srgbClr val="3C3C3B"/>
                </a:solidFill>
                <a:latin typeface="Arial"/>
                <a:ea typeface="Arial"/>
                <a:cs typeface="Arial"/>
                <a:sym typeface="Arial"/>
              </a:rPr>
              <a:t>Almareh</a:t>
            </a:r>
            <a:r>
              <a:rPr lang="en-US" sz="3600" b="0" i="0" u="none" strike="noStrike" cap="none">
                <a:solidFill>
                  <a:srgbClr val="3C3C3B"/>
                </a:solidFill>
                <a:latin typeface="Arial"/>
                <a:ea typeface="Arial"/>
                <a:cs typeface="Arial"/>
                <a:sym typeface="Arial"/>
              </a:rPr>
              <a:t>, </a:t>
            </a:r>
            <a:r>
              <a:rPr lang="en-US" sz="3600">
                <a:solidFill>
                  <a:srgbClr val="3C3C3B"/>
                </a:solidFill>
                <a:latin typeface="Arial"/>
                <a:ea typeface="Arial"/>
                <a:cs typeface="Arial"/>
                <a:sym typeface="Arial"/>
              </a:rPr>
              <a:t>Ahmad Scruggs</a:t>
            </a:r>
            <a:r>
              <a:rPr lang="en-US" sz="3600" b="0" i="0" u="none" strike="noStrike" cap="none">
                <a:solidFill>
                  <a:srgbClr val="3C3C3B"/>
                </a:solidFill>
                <a:latin typeface="Arial"/>
                <a:ea typeface="Arial"/>
                <a:cs typeface="Arial"/>
                <a:sym typeface="Arial"/>
              </a:rPr>
              <a:t>, </a:t>
            </a:r>
            <a:r>
              <a:rPr lang="en-US" sz="3600">
                <a:solidFill>
                  <a:srgbClr val="3C3C3B"/>
                </a:solidFill>
                <a:latin typeface="Arial"/>
                <a:ea typeface="Arial"/>
                <a:cs typeface="Arial"/>
                <a:sym typeface="Arial"/>
              </a:rPr>
              <a:t>Matthew</a:t>
            </a:r>
            <a:r>
              <a:rPr lang="en-US" sz="3600" b="0" i="0" u="none" strike="noStrike" cap="none">
                <a:solidFill>
                  <a:srgbClr val="3C3C3B"/>
                </a:solidFill>
                <a:latin typeface="Arial"/>
                <a:ea typeface="Arial"/>
                <a:cs typeface="Arial"/>
                <a:sym typeface="Arial"/>
              </a:rPr>
              <a:t> </a:t>
            </a:r>
            <a:r>
              <a:rPr lang="en-US" sz="3600">
                <a:solidFill>
                  <a:srgbClr val="3C3C3B"/>
                </a:solidFill>
                <a:latin typeface="Arial"/>
                <a:ea typeface="Arial"/>
                <a:cs typeface="Arial"/>
                <a:sym typeface="Arial"/>
              </a:rPr>
              <a:t>Baker</a:t>
            </a:r>
            <a:r>
              <a:rPr lang="en-US" sz="3600" b="0" i="0" u="none" strike="noStrike" cap="none">
                <a:solidFill>
                  <a:srgbClr val="3C3C3B"/>
                </a:solidFill>
                <a:latin typeface="Arial"/>
                <a:ea typeface="Arial"/>
                <a:cs typeface="Arial"/>
                <a:sym typeface="Arial"/>
              </a:rPr>
              <a:t> </a:t>
            </a:r>
            <a:r>
              <a:rPr lang="en-US" sz="3600">
                <a:solidFill>
                  <a:srgbClr val="3C3C3B"/>
                </a:solidFill>
                <a:latin typeface="Arial"/>
                <a:ea typeface="Arial"/>
                <a:cs typeface="Arial"/>
                <a:sym typeface="Arial"/>
              </a:rPr>
              <a:t> </a:t>
            </a:r>
            <a:r>
              <a:rPr lang="en-US" sz="3600" b="0" i="0" u="none" strike="noStrike" cap="none">
                <a:solidFill>
                  <a:srgbClr val="3C3C3B"/>
                </a:solidFill>
                <a:latin typeface="Arial"/>
                <a:ea typeface="Arial"/>
                <a:cs typeface="Arial"/>
                <a:sym typeface="Arial"/>
              </a:rPr>
              <a:t>|  </a:t>
            </a:r>
            <a:r>
              <a:rPr lang="en-US" sz="3600" b="1" i="0" u="none" strike="noStrike" cap="none">
                <a:solidFill>
                  <a:srgbClr val="3C3C3B"/>
                </a:solidFill>
                <a:latin typeface="Arial"/>
                <a:ea typeface="Arial"/>
                <a:cs typeface="Arial"/>
                <a:sym typeface="Arial"/>
              </a:rPr>
              <a:t>Faculty adviser: </a:t>
            </a:r>
            <a:r>
              <a:rPr lang="en-US" sz="3600">
                <a:solidFill>
                  <a:srgbClr val="3C3C3B"/>
                </a:solidFill>
                <a:latin typeface="Arial"/>
                <a:ea typeface="Arial"/>
                <a:cs typeface="Arial"/>
                <a:sym typeface="Arial"/>
              </a:rPr>
              <a:t>Tomasz </a:t>
            </a:r>
            <a:r>
              <a:rPr lang="en-US" sz="3600" err="1">
                <a:solidFill>
                  <a:srgbClr val="3C3C3B"/>
                </a:solidFill>
                <a:latin typeface="Arial"/>
                <a:ea typeface="Arial"/>
                <a:cs typeface="Arial"/>
                <a:sym typeface="Arial"/>
              </a:rPr>
              <a:t>Arodz</a:t>
            </a:r>
            <a:r>
              <a:rPr lang="en-US" sz="3600">
                <a:solidFill>
                  <a:srgbClr val="3C3C3B"/>
                </a:solidFill>
                <a:latin typeface="Arial"/>
                <a:ea typeface="Arial"/>
                <a:cs typeface="Arial"/>
                <a:sym typeface="Arial"/>
              </a:rPr>
              <a:t> </a:t>
            </a:r>
            <a:r>
              <a:rPr lang="en-US" sz="3600" b="0" i="0" u="none" strike="noStrike" cap="none">
                <a:solidFill>
                  <a:srgbClr val="3C3C3B"/>
                </a:solidFill>
                <a:latin typeface="Arial"/>
                <a:ea typeface="Arial"/>
                <a:cs typeface="Arial"/>
                <a:sym typeface="Arial"/>
              </a:rPr>
              <a:t> |  </a:t>
            </a:r>
            <a:r>
              <a:rPr lang="en-US" sz="3600" b="1" i="0" u="none" strike="noStrike" cap="none">
                <a:solidFill>
                  <a:srgbClr val="3C3C3B"/>
                </a:solidFill>
                <a:latin typeface="Arial"/>
                <a:ea typeface="Arial"/>
                <a:cs typeface="Arial"/>
                <a:sym typeface="Arial"/>
              </a:rPr>
              <a:t>Sponsor: </a:t>
            </a:r>
            <a:r>
              <a:rPr lang="en-US" sz="3600">
                <a:solidFill>
                  <a:srgbClr val="3C3C3B"/>
                </a:solidFill>
                <a:latin typeface="Arial"/>
                <a:ea typeface="Arial"/>
                <a:cs typeface="Arial"/>
                <a:sym typeface="Arial"/>
              </a:rPr>
              <a:t>Capital One</a:t>
            </a:r>
            <a:r>
              <a:rPr lang="en-US" sz="3600" b="0" i="0" u="none" strike="noStrike" cap="none">
                <a:solidFill>
                  <a:srgbClr val="3C3C3B"/>
                </a:solidFill>
                <a:latin typeface="Arial"/>
                <a:ea typeface="Arial"/>
                <a:cs typeface="Arial"/>
                <a:sym typeface="Arial"/>
              </a:rPr>
              <a:t>  |  </a:t>
            </a:r>
            <a:r>
              <a:rPr lang="en-US" sz="3600" b="1" i="0" u="none" strike="noStrike" cap="none">
                <a:solidFill>
                  <a:srgbClr val="3C3C3B"/>
                </a:solidFill>
                <a:latin typeface="Arial"/>
                <a:ea typeface="Arial"/>
                <a:cs typeface="Arial"/>
                <a:sym typeface="Arial"/>
              </a:rPr>
              <a:t>Mentor: </a:t>
            </a:r>
            <a:r>
              <a:rPr lang="en-US" sz="3600">
                <a:solidFill>
                  <a:srgbClr val="3C3C3B"/>
                </a:solidFill>
                <a:latin typeface="Arial"/>
                <a:ea typeface="Arial"/>
                <a:cs typeface="Arial"/>
                <a:sym typeface="Arial"/>
              </a:rPr>
              <a:t>Vinay Soni</a:t>
            </a:r>
            <a:endParaRPr sz="3600" i="0" u="none" strike="noStrike" cap="none">
              <a:solidFill>
                <a:srgbClr val="3C3C3B"/>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 </a:t>
            </a:r>
            <a:r>
              <a:rPr lang="en-US" sz="4800" b="1" i="0" u="none" strike="noStrike" cap="none">
                <a:solidFill>
                  <a:schemeClr val="dk1"/>
                </a:solidFill>
                <a:latin typeface="Arial"/>
                <a:ea typeface="Arial"/>
                <a:cs typeface="Arial"/>
                <a:sym typeface="Arial"/>
              </a:rPr>
              <a:t> </a:t>
            </a:r>
            <a:endParaRPr sz="4800" b="1" i="0" u="none" strike="noStrike" cap="none">
              <a:solidFill>
                <a:schemeClr val="dk1"/>
              </a:solidFill>
              <a:latin typeface="Arial"/>
              <a:ea typeface="Arial"/>
              <a:cs typeface="Arial"/>
              <a:sym typeface="Arial"/>
            </a:endParaRPr>
          </a:p>
        </p:txBody>
      </p:sp>
      <p:sp>
        <p:nvSpPr>
          <p:cNvPr id="4" name="TextBox 21">
            <a:extLst>
              <a:ext uri="{FF2B5EF4-FFF2-40B4-BE49-F238E27FC236}">
                <a16:creationId xmlns:a16="http://schemas.microsoft.com/office/drawing/2014/main" id="{764323EE-F87A-61DA-3BF0-F03341235D69}"/>
              </a:ext>
            </a:extLst>
          </p:cNvPr>
          <p:cNvSpPr txBox="1"/>
          <p:nvPr/>
        </p:nvSpPr>
        <p:spPr>
          <a:xfrm>
            <a:off x="1086613" y="11988514"/>
            <a:ext cx="14719510" cy="9261507"/>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640080" tIns="914400" rIns="640080" bIns="685800" numCol="1" spcCol="0" rtlCol="0" fromWordArt="0" anchor="t"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n-US" sz="4000" dirty="0">
                <a:latin typeface="Arial"/>
                <a:cs typeface="Calibri"/>
              </a:rPr>
              <a:t> </a:t>
            </a:r>
            <a:r>
              <a:rPr lang="en-US" sz="4000" b="1" dirty="0">
                <a:latin typeface="Arial"/>
                <a:cs typeface="Calibri"/>
              </a:rPr>
              <a:t> User Interface:</a:t>
            </a:r>
            <a:endParaRPr lang="en-US" sz="4000" b="1" dirty="0">
              <a:cs typeface="Calibri"/>
            </a:endParaRPr>
          </a:p>
          <a:p>
            <a:pPr marL="1314450" lvl="1" indent="-857250">
              <a:buFont typeface="Arial"/>
              <a:buChar char="•"/>
            </a:pPr>
            <a:r>
              <a:rPr lang="en-US" sz="4000" dirty="0">
                <a:latin typeface="Arial"/>
                <a:cs typeface="Calibri"/>
              </a:rPr>
              <a:t>Provides an intuitive interface for agents to submit, view and manage incidents.</a:t>
            </a:r>
          </a:p>
          <a:p>
            <a:pPr lvl="1"/>
            <a:r>
              <a:rPr lang="en-US" sz="4000" b="1" dirty="0">
                <a:latin typeface="Arial"/>
                <a:cs typeface="Calibri"/>
              </a:rPr>
              <a:t>AI Integration: </a:t>
            </a:r>
          </a:p>
          <a:p>
            <a:pPr marL="1143000" lvl="1" indent="-685800">
              <a:buFont typeface="Arial"/>
              <a:buChar char="•"/>
            </a:pPr>
            <a:r>
              <a:rPr lang="en-US" sz="4000" dirty="0">
                <a:latin typeface="Arial"/>
                <a:cs typeface="Calibri"/>
              </a:rPr>
              <a:t>Implements AI capabilities to process user data for creation and recall of previously submitted incidents.</a:t>
            </a:r>
          </a:p>
          <a:p>
            <a:pPr marL="1143000" lvl="1" indent="-685800">
              <a:buFont typeface="Arial"/>
              <a:buChar char="•"/>
            </a:pPr>
            <a:r>
              <a:rPr lang="en-US" sz="4000" dirty="0">
                <a:latin typeface="Arial"/>
                <a:cs typeface="Calibri"/>
              </a:rPr>
              <a:t>Chatbot recognizes</a:t>
            </a:r>
            <a:r>
              <a:rPr lang="en-US" sz="4000">
                <a:latin typeface="Arial"/>
                <a:cs typeface="Calibri"/>
              </a:rPr>
              <a:t> redundancy in incident creation </a:t>
            </a:r>
            <a:endParaRPr lang="en-US" sz="4000" dirty="0">
              <a:latin typeface="Arial"/>
              <a:cs typeface="Calibri"/>
            </a:endParaRPr>
          </a:p>
          <a:p>
            <a:pPr lvl="1"/>
            <a:r>
              <a:rPr lang="en-US" sz="4000" b="1" dirty="0">
                <a:latin typeface="Arial"/>
                <a:cs typeface="Calibri"/>
              </a:rPr>
              <a:t>ServiceNow Database:</a:t>
            </a:r>
          </a:p>
          <a:p>
            <a:pPr marL="1028700" lvl="1" indent="-571500">
              <a:buFont typeface="Arial"/>
              <a:buChar char="•"/>
            </a:pPr>
            <a:r>
              <a:rPr lang="en-US" sz="4000" dirty="0">
                <a:latin typeface="Arial"/>
                <a:cs typeface="Calibri"/>
              </a:rPr>
              <a:t>Efficiently receives </a:t>
            </a:r>
            <a:r>
              <a:rPr lang="en-US" sz="4000">
                <a:latin typeface="Arial"/>
                <a:cs typeface="Calibri"/>
              </a:rPr>
              <a:t>incidents</a:t>
            </a:r>
            <a:r>
              <a:rPr lang="en-US" sz="4000" dirty="0">
                <a:latin typeface="Arial"/>
                <a:cs typeface="Calibri"/>
              </a:rPr>
              <a:t> from the application with user environment and Chatbot data</a:t>
            </a:r>
          </a:p>
          <a:p>
            <a:pPr lvl="1"/>
            <a:r>
              <a:rPr lang="en-US" sz="4000" b="1" dirty="0">
                <a:latin typeface="Arial"/>
                <a:cs typeface="Calibri"/>
              </a:rPr>
              <a:t>Nonfunctional Requirements:</a:t>
            </a:r>
            <a:r>
              <a:rPr lang="en-US" sz="4000" dirty="0">
                <a:latin typeface="Arial"/>
                <a:cs typeface="Calibri"/>
              </a:rPr>
              <a:t> </a:t>
            </a:r>
          </a:p>
          <a:p>
            <a:pPr marL="1028700" lvl="1" indent="-571500">
              <a:buFont typeface="Arial"/>
              <a:buChar char="•"/>
            </a:pPr>
            <a:r>
              <a:rPr lang="en-US" sz="4000" dirty="0">
                <a:latin typeface="Arial"/>
                <a:cs typeface="Calibri"/>
              </a:rPr>
              <a:t>System is fast enough to handle multiple concurrent incidents</a:t>
            </a:r>
          </a:p>
        </p:txBody>
      </p:sp>
      <p:sp>
        <p:nvSpPr>
          <p:cNvPr id="5" name="Rectangle 4">
            <a:extLst>
              <a:ext uri="{FF2B5EF4-FFF2-40B4-BE49-F238E27FC236}">
                <a16:creationId xmlns:a16="http://schemas.microsoft.com/office/drawing/2014/main" id="{7A46AC9A-3F5D-3355-4F78-6F98A9316708}"/>
              </a:ext>
            </a:extLst>
          </p:cNvPr>
          <p:cNvSpPr/>
          <p:nvPr/>
        </p:nvSpPr>
        <p:spPr>
          <a:xfrm>
            <a:off x="4319071" y="11173100"/>
            <a:ext cx="7863746" cy="1557309"/>
          </a:xfrm>
          <a:prstGeom prst="rect">
            <a:avLst/>
          </a:prstGeom>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6000" b="1">
                <a:solidFill>
                  <a:srgbClr val="77C159"/>
                </a:solidFill>
                <a:latin typeface="Arial"/>
                <a:cs typeface="Arial"/>
              </a:rPr>
              <a:t>Objectives</a:t>
            </a:r>
          </a:p>
        </p:txBody>
      </p:sp>
      <p:sp>
        <p:nvSpPr>
          <p:cNvPr id="11" name="TextBox 11">
            <a:extLst>
              <a:ext uri="{FF2B5EF4-FFF2-40B4-BE49-F238E27FC236}">
                <a16:creationId xmlns:a16="http://schemas.microsoft.com/office/drawing/2014/main" id="{C7C09925-1AD4-7E9D-95F6-BC2C3259CAD2}"/>
              </a:ext>
            </a:extLst>
          </p:cNvPr>
          <p:cNvSpPr txBox="1"/>
          <p:nvPr/>
        </p:nvSpPr>
        <p:spPr>
          <a:xfrm>
            <a:off x="1005630" y="22009490"/>
            <a:ext cx="14861543" cy="7238403"/>
          </a:xfrm>
          <a:prstGeom prst="rect">
            <a:avLst/>
          </a:prstGeom>
          <a:solidFill>
            <a:schemeClr val="bg1"/>
          </a:solidFill>
          <a:ln w="12700">
            <a:solidFill>
              <a:schemeClr val="tx1"/>
            </a:solidFill>
          </a:ln>
          <a:effectLst>
            <a:outerShdw blurRad="63500" dist="38100" dir="2700000">
              <a:srgbClr val="000000">
                <a:alpha val="40000"/>
              </a:srgb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640080" tIns="914400" rIns="640080" bIns="685800" numCol="1" spcCol="0" rtlCol="0" fromWordArt="0" anchor="t"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n-US" sz="4000" b="1">
                <a:latin typeface="Arial"/>
                <a:ea typeface="Calibri"/>
                <a:cs typeface="Calibri"/>
              </a:rPr>
              <a:t>Methodology:</a:t>
            </a:r>
            <a:endParaRPr lang="en-US" sz="4000">
              <a:latin typeface="Calibri"/>
              <a:ea typeface="Calibri"/>
              <a:cs typeface="Calibri"/>
            </a:endParaRPr>
          </a:p>
          <a:p>
            <a:pPr marL="857250" indent="-857250">
              <a:buFont typeface="Arial"/>
              <a:buChar char="•"/>
            </a:pPr>
            <a:r>
              <a:rPr lang="en-US" sz="4000">
                <a:latin typeface="Arial"/>
                <a:ea typeface="Calibri"/>
                <a:cs typeface="Calibri"/>
              </a:rPr>
              <a:t>Implemented an AI-driven solution that automates incident creation and provides real-time troubleshooting suggestions.</a:t>
            </a:r>
            <a:endParaRPr lang="en-US" sz="4000">
              <a:latin typeface="Calibri"/>
              <a:ea typeface="Calibri"/>
              <a:cs typeface="Calibri"/>
            </a:endParaRPr>
          </a:p>
          <a:p>
            <a:pPr marL="857250" indent="-857250">
              <a:buFont typeface="Arial"/>
              <a:buChar char="•"/>
            </a:pPr>
            <a:r>
              <a:rPr lang="en-US" sz="4000">
                <a:latin typeface="Arial"/>
                <a:ea typeface="Calibri"/>
                <a:cs typeface="Calibri"/>
              </a:rPr>
              <a:t>Designed an intuitive interface using React to improve user experience.</a:t>
            </a:r>
            <a:endParaRPr lang="en-US" sz="4000">
              <a:latin typeface="Calibri"/>
              <a:ea typeface="Calibri"/>
              <a:cs typeface="Calibri"/>
            </a:endParaRPr>
          </a:p>
          <a:p>
            <a:pPr marL="857250" indent="-857250">
              <a:buFont typeface="Arial"/>
              <a:buChar char="•"/>
            </a:pPr>
            <a:r>
              <a:rPr lang="en-US" sz="4000">
                <a:latin typeface="Arial"/>
                <a:ea typeface="Calibri"/>
                <a:cs typeface="Calibri"/>
              </a:rPr>
              <a:t>Utilized agile development practices for iterative testing and enhancements.</a:t>
            </a:r>
            <a:endParaRPr lang="en-US" sz="4000">
              <a:latin typeface="Calibri"/>
              <a:ea typeface="Calibri"/>
              <a:cs typeface="Calibri"/>
            </a:endParaRPr>
          </a:p>
          <a:p>
            <a:pPr marL="857250" indent="-857250">
              <a:buFont typeface="Arial"/>
              <a:buChar char="•"/>
            </a:pPr>
            <a:r>
              <a:rPr lang="en-US" sz="4000">
                <a:latin typeface="Arial"/>
                <a:ea typeface="Calibri"/>
                <a:cs typeface="Calibri"/>
              </a:rPr>
              <a:t>Gathers user-context data through the application for use by Engineers.</a:t>
            </a:r>
            <a:endParaRPr lang="en-US" sz="4000">
              <a:latin typeface="Calibri"/>
              <a:ea typeface="Calibri"/>
              <a:cs typeface="Calibri"/>
            </a:endParaRPr>
          </a:p>
        </p:txBody>
      </p:sp>
      <p:sp>
        <p:nvSpPr>
          <p:cNvPr id="12" name="Rectangle 11">
            <a:extLst>
              <a:ext uri="{FF2B5EF4-FFF2-40B4-BE49-F238E27FC236}">
                <a16:creationId xmlns:a16="http://schemas.microsoft.com/office/drawing/2014/main" id="{1313B1EF-E6E4-1B79-0F77-CE125311B8B4}"/>
              </a:ext>
            </a:extLst>
          </p:cNvPr>
          <p:cNvSpPr/>
          <p:nvPr/>
        </p:nvSpPr>
        <p:spPr>
          <a:xfrm>
            <a:off x="4012924" y="21318055"/>
            <a:ext cx="8362627" cy="1441823"/>
          </a:xfrm>
          <a:prstGeom prst="rect">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6000" b="1">
                <a:solidFill>
                  <a:srgbClr val="6DB253"/>
                </a:solidFill>
                <a:latin typeface="Arial"/>
                <a:cs typeface="Arial"/>
              </a:rPr>
              <a:t>Approach</a:t>
            </a:r>
          </a:p>
        </p:txBody>
      </p:sp>
      <p:sp>
        <p:nvSpPr>
          <p:cNvPr id="20" name="TextBox 12">
            <a:extLst>
              <a:ext uri="{FF2B5EF4-FFF2-40B4-BE49-F238E27FC236}">
                <a16:creationId xmlns:a16="http://schemas.microsoft.com/office/drawing/2014/main" id="{9A743ACD-6295-5AB3-B310-7F61D8C1F6EE}"/>
              </a:ext>
            </a:extLst>
          </p:cNvPr>
          <p:cNvSpPr txBox="1"/>
          <p:nvPr/>
        </p:nvSpPr>
        <p:spPr>
          <a:xfrm>
            <a:off x="28756244" y="6310705"/>
            <a:ext cx="14066227" cy="12720932"/>
          </a:xfrm>
          <a:prstGeom prst="rect">
            <a:avLst/>
          </a:prstGeom>
          <a:solidFill>
            <a:schemeClr val="bg1"/>
          </a:solidFill>
          <a:ln w="12700">
            <a:solidFill>
              <a:schemeClr val="tx1"/>
            </a:solidFill>
          </a:ln>
          <a:effectLst>
            <a:outerShdw blurRad="63500" dist="38100" dir="2700000">
              <a:srgbClr val="000000">
                <a:alpha val="40000"/>
              </a:srgb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640080" tIns="914400" rIns="640080" bIns="685800" numCol="1" spcCol="0" rtlCol="0" fromWordArt="0" anchor="t" anchorCtr="0" forceAA="0" compatLnSpc="1">
            <a:prstTxWarp prst="textNoShape">
              <a:avLst/>
            </a:prstTxWarp>
            <a:normAutofit lnSpcReduction="10000"/>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n-US" sz="4400" b="1">
                <a:latin typeface="Arial"/>
                <a:cs typeface="Calibri"/>
              </a:rPr>
              <a:t>Current Challenges:</a:t>
            </a:r>
            <a:endParaRPr lang="en-US" sz="4400" b="1">
              <a:latin typeface="Arial"/>
              <a:ea typeface="Calibri" panose="020F0502020204030204"/>
              <a:cs typeface="Calibri"/>
            </a:endParaRPr>
          </a:p>
          <a:p>
            <a:pPr marL="685800" indent="-685800">
              <a:buFont typeface="Arial"/>
              <a:buChar char="•"/>
            </a:pPr>
            <a:r>
              <a:rPr lang="en-US" sz="4400">
                <a:latin typeface="Arial"/>
                <a:cs typeface="Calibri"/>
              </a:rPr>
              <a:t>Inefficient manual processes lead to longer response times.</a:t>
            </a:r>
          </a:p>
          <a:p>
            <a:pPr marL="685800" indent="-685800">
              <a:buFont typeface="Arial"/>
              <a:buChar char="•"/>
            </a:pPr>
            <a:r>
              <a:rPr lang="en-US" sz="4400">
                <a:latin typeface="Arial"/>
                <a:cs typeface="Calibri"/>
              </a:rPr>
              <a:t>Engineers are unable to get the necessary application context required to fulfill incidents</a:t>
            </a:r>
          </a:p>
          <a:p>
            <a:endParaRPr lang="en-US" sz="4400">
              <a:latin typeface="Arial"/>
              <a:cs typeface="Calibri"/>
            </a:endParaRPr>
          </a:p>
          <a:p>
            <a:r>
              <a:rPr lang="en-US" sz="4400" b="1">
                <a:latin typeface="Arial"/>
                <a:cs typeface="Calibri"/>
              </a:rPr>
              <a:t>Affected Parties:</a:t>
            </a:r>
          </a:p>
          <a:p>
            <a:pPr marL="685800" indent="-685800">
              <a:buFont typeface="Arial"/>
              <a:buChar char="•"/>
            </a:pPr>
            <a:r>
              <a:rPr lang="en-US" sz="4400" b="1">
                <a:latin typeface="Arial"/>
                <a:cs typeface="Calibri"/>
              </a:rPr>
              <a:t>Agents: </a:t>
            </a:r>
            <a:r>
              <a:rPr lang="en-US" sz="4400">
                <a:latin typeface="Arial"/>
                <a:cs typeface="Calibri"/>
              </a:rPr>
              <a:t>Struggle with manual incident creation</a:t>
            </a:r>
          </a:p>
          <a:p>
            <a:pPr marL="685800" indent="-685800">
              <a:buFont typeface="Arial"/>
              <a:buChar char="•"/>
            </a:pPr>
            <a:r>
              <a:rPr lang="en-US" sz="4400" b="1">
                <a:latin typeface="Arial"/>
                <a:cs typeface="Calibri"/>
              </a:rPr>
              <a:t>Incident Contributors:</a:t>
            </a:r>
            <a:r>
              <a:rPr lang="en-US" sz="4400">
                <a:latin typeface="Arial"/>
                <a:cs typeface="Calibri"/>
              </a:rPr>
              <a:t> This includes agents, managers, or anyone else creating incidents not being able to efficiently supply the necessary context to resolve the incident.</a:t>
            </a:r>
          </a:p>
          <a:p>
            <a:pPr marL="685800" indent="-685800">
              <a:buFont typeface="Arial"/>
              <a:buChar char="•"/>
            </a:pPr>
            <a:r>
              <a:rPr lang="en-US" sz="4400" b="1">
                <a:latin typeface="Arial"/>
                <a:cs typeface="Calibri"/>
              </a:rPr>
              <a:t>Customers:</a:t>
            </a:r>
            <a:r>
              <a:rPr lang="en-US" sz="4400">
                <a:latin typeface="Arial"/>
                <a:cs typeface="Calibri"/>
              </a:rPr>
              <a:t> Experience delays and inconsistencies in service due to incidents not being resolved.</a:t>
            </a:r>
          </a:p>
          <a:p>
            <a:pPr marL="685800" indent="-685800">
              <a:buFont typeface="Arial"/>
              <a:buChar char="•"/>
            </a:pPr>
            <a:r>
              <a:rPr lang="en-US" sz="4400" b="1">
                <a:latin typeface="Arial"/>
                <a:cs typeface="Calibri"/>
              </a:rPr>
              <a:t>Engineers: </a:t>
            </a:r>
            <a:r>
              <a:rPr lang="en-US" sz="4400">
                <a:latin typeface="Arial"/>
                <a:cs typeface="Calibri"/>
              </a:rPr>
              <a:t>Often receive incidents that aren't actionable due to lack of data or context.</a:t>
            </a:r>
          </a:p>
        </p:txBody>
      </p:sp>
      <p:sp>
        <p:nvSpPr>
          <p:cNvPr id="21" name="Rectangle 20">
            <a:extLst>
              <a:ext uri="{FF2B5EF4-FFF2-40B4-BE49-F238E27FC236}">
                <a16:creationId xmlns:a16="http://schemas.microsoft.com/office/drawing/2014/main" id="{FF31003B-A8F9-BECB-F9DE-74EDC84B9278}"/>
              </a:ext>
            </a:extLst>
          </p:cNvPr>
          <p:cNvSpPr/>
          <p:nvPr/>
        </p:nvSpPr>
        <p:spPr>
          <a:xfrm>
            <a:off x="31731542" y="5572616"/>
            <a:ext cx="7565720" cy="1503123"/>
          </a:xfrm>
          <a:prstGeom prst="rect">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6000" b="1">
                <a:solidFill>
                  <a:srgbClr val="6DB253"/>
                </a:solidFill>
                <a:latin typeface="Arial"/>
                <a:cs typeface="Arial"/>
              </a:rPr>
              <a:t>Background</a:t>
            </a:r>
            <a:endParaRPr lang="en-US"/>
          </a:p>
        </p:txBody>
      </p:sp>
      <p:sp>
        <p:nvSpPr>
          <p:cNvPr id="6" name="TextBox 12">
            <a:extLst>
              <a:ext uri="{FF2B5EF4-FFF2-40B4-BE49-F238E27FC236}">
                <a16:creationId xmlns:a16="http://schemas.microsoft.com/office/drawing/2014/main" id="{D0252417-94D0-5AC4-2EDC-476BD3738FF3}"/>
              </a:ext>
            </a:extLst>
          </p:cNvPr>
          <p:cNvSpPr txBox="1"/>
          <p:nvPr/>
        </p:nvSpPr>
        <p:spPr>
          <a:xfrm>
            <a:off x="28677747" y="21275535"/>
            <a:ext cx="14229536" cy="8439204"/>
          </a:xfrm>
          <a:prstGeom prst="rect">
            <a:avLst/>
          </a:prstGeom>
          <a:solidFill>
            <a:schemeClr val="bg1"/>
          </a:solidFill>
          <a:ln w="12700">
            <a:solidFill>
              <a:schemeClr val="tx1"/>
            </a:solidFill>
          </a:ln>
          <a:effectLst>
            <a:outerShdw blurRad="63500" dist="38100" dir="2700000">
              <a:srgbClr val="000000">
                <a:alpha val="40000"/>
              </a:srgb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640080" tIns="914400" rIns="640080" bIns="685800" numCol="1" spcCol="0" rtlCol="0" fromWordArt="0" anchor="t"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n-US" sz="4400" b="1">
                <a:latin typeface="Arial"/>
                <a:ea typeface="Calibri"/>
                <a:cs typeface="Calibri"/>
              </a:rPr>
              <a:t>Future Iterations:</a:t>
            </a:r>
          </a:p>
          <a:p>
            <a:pPr marL="685800" indent="-685800">
              <a:buFont typeface="Arial"/>
              <a:buChar char="•"/>
            </a:pPr>
            <a:r>
              <a:rPr lang="en-US" sz="4400">
                <a:latin typeface="Arial"/>
                <a:ea typeface="Calibri"/>
                <a:cs typeface="Calibri"/>
              </a:rPr>
              <a:t> The application would be able to efficiently categorize and handle duplicate incidents</a:t>
            </a:r>
            <a:endParaRPr lang="en-US" sz="4400">
              <a:latin typeface="Calibri"/>
              <a:ea typeface="Calibri"/>
              <a:cs typeface="Calibri"/>
            </a:endParaRPr>
          </a:p>
          <a:p>
            <a:pPr marL="685800" indent="-685800">
              <a:buFont typeface="Arial"/>
              <a:buChar char="•"/>
            </a:pPr>
            <a:r>
              <a:rPr lang="en-US" sz="4400">
                <a:latin typeface="Arial"/>
                <a:ea typeface="Calibri"/>
                <a:cs typeface="Calibri"/>
              </a:rPr>
              <a:t>Application can be catered to a diverse range of use-cases outside of the Capital One environment.</a:t>
            </a:r>
            <a:endParaRPr lang="en-US" sz="4400">
              <a:ea typeface="Calibri"/>
              <a:cs typeface="Calibri"/>
            </a:endParaRPr>
          </a:p>
          <a:p>
            <a:pPr marL="685800" indent="-685800">
              <a:buFont typeface="Arial"/>
              <a:buChar char="•"/>
            </a:pPr>
            <a:r>
              <a:rPr lang="en-US" sz="4400">
                <a:latin typeface="Arial"/>
                <a:ea typeface="Calibri"/>
                <a:cs typeface="Calibri"/>
              </a:rPr>
              <a:t>Gather additional user-context data that could provide more insight into the incident</a:t>
            </a:r>
            <a:endParaRPr lang="en-US" sz="4400">
              <a:ea typeface="Calibri"/>
              <a:cs typeface="Calibri"/>
            </a:endParaRPr>
          </a:p>
          <a:p>
            <a:pPr marL="1028700" lvl="1" indent="-571500">
              <a:buFont typeface="Courier New"/>
              <a:buChar char="o"/>
            </a:pPr>
            <a:r>
              <a:rPr lang="en-US" sz="4400">
                <a:latin typeface="Arial"/>
                <a:ea typeface="Calibri"/>
                <a:cs typeface="Calibri"/>
              </a:rPr>
              <a:t>Hardware Specifications</a:t>
            </a:r>
            <a:endParaRPr lang="en-US" sz="4400">
              <a:ea typeface="Calibri"/>
              <a:cs typeface="Calibri"/>
            </a:endParaRPr>
          </a:p>
          <a:p>
            <a:pPr marL="1028700" lvl="1" indent="-571500">
              <a:buFont typeface="Courier New"/>
              <a:buChar char="o"/>
            </a:pPr>
            <a:r>
              <a:rPr lang="en-US" sz="4400">
                <a:latin typeface="Arial"/>
                <a:ea typeface="Calibri"/>
                <a:cs typeface="Calibri"/>
              </a:rPr>
              <a:t>Configuration Settings</a:t>
            </a:r>
            <a:endParaRPr lang="en-US" sz="4400">
              <a:ea typeface="Calibri"/>
              <a:cs typeface="Calibri"/>
            </a:endParaRPr>
          </a:p>
          <a:p>
            <a:pPr marL="1028700" lvl="1" indent="-571500">
              <a:buFont typeface="Courier New"/>
              <a:buChar char="o"/>
            </a:pPr>
            <a:r>
              <a:rPr lang="en-US" sz="4400">
                <a:latin typeface="Arial"/>
                <a:ea typeface="Calibri"/>
                <a:cs typeface="Calibri"/>
              </a:rPr>
              <a:t>Error codes</a:t>
            </a:r>
            <a:endParaRPr lang="en-US" sz="4400">
              <a:ea typeface="Calibri"/>
              <a:cs typeface="Calibri"/>
            </a:endParaRPr>
          </a:p>
          <a:p>
            <a:pPr marL="1028700" lvl="1" indent="-571500">
              <a:buFont typeface="Courier New"/>
              <a:buChar char="o"/>
            </a:pPr>
            <a:endParaRPr lang="en-US" sz="4400">
              <a:latin typeface="Arial"/>
              <a:ea typeface="Calibri"/>
              <a:cs typeface="Calibri"/>
            </a:endParaRPr>
          </a:p>
          <a:p>
            <a:pPr marL="685800" indent="-685800">
              <a:buFont typeface="Arial"/>
              <a:buChar char="•"/>
            </a:pPr>
            <a:endParaRPr lang="en-US" sz="4400">
              <a:latin typeface="Arial"/>
              <a:ea typeface="Calibri"/>
              <a:cs typeface="Calibri"/>
            </a:endParaRPr>
          </a:p>
          <a:p>
            <a:endParaRPr lang="en-US" sz="4400" b="1">
              <a:latin typeface="Arial"/>
              <a:ea typeface="Calibri"/>
              <a:cs typeface="Calibri"/>
            </a:endParaRPr>
          </a:p>
          <a:p>
            <a:endParaRPr lang="en-US" sz="4400">
              <a:latin typeface="Calibri"/>
              <a:ea typeface="Calibri"/>
              <a:cs typeface="Calibri"/>
            </a:endParaRPr>
          </a:p>
        </p:txBody>
      </p:sp>
      <p:sp>
        <p:nvSpPr>
          <p:cNvPr id="7" name="Rectangle 6">
            <a:extLst>
              <a:ext uri="{FF2B5EF4-FFF2-40B4-BE49-F238E27FC236}">
                <a16:creationId xmlns:a16="http://schemas.microsoft.com/office/drawing/2014/main" id="{302AB692-D674-8A23-5D03-355A1331B70A}"/>
              </a:ext>
            </a:extLst>
          </p:cNvPr>
          <p:cNvSpPr/>
          <p:nvPr/>
        </p:nvSpPr>
        <p:spPr>
          <a:xfrm>
            <a:off x="31742349" y="20577143"/>
            <a:ext cx="7565720" cy="1503123"/>
          </a:xfrm>
          <a:prstGeom prst="rect">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6000" b="1" dirty="0">
                <a:solidFill>
                  <a:srgbClr val="6DB253"/>
                </a:solidFill>
                <a:latin typeface="Arial"/>
                <a:cs typeface="Arial"/>
              </a:rPr>
              <a:t>Considerations</a:t>
            </a:r>
            <a:endParaRPr lang="en-US" dirty="0"/>
          </a:p>
        </p:txBody>
      </p:sp>
      <p:sp>
        <p:nvSpPr>
          <p:cNvPr id="22" name="TextBox 11">
            <a:extLst>
              <a:ext uri="{FF2B5EF4-FFF2-40B4-BE49-F238E27FC236}">
                <a16:creationId xmlns:a16="http://schemas.microsoft.com/office/drawing/2014/main" id="{BC4F5162-5E58-072B-18A7-B666C01A0431}"/>
              </a:ext>
            </a:extLst>
          </p:cNvPr>
          <p:cNvSpPr txBox="1"/>
          <p:nvPr/>
        </p:nvSpPr>
        <p:spPr>
          <a:xfrm>
            <a:off x="1099734" y="6374230"/>
            <a:ext cx="14678734" cy="4635991"/>
          </a:xfrm>
          <a:prstGeom prst="rect">
            <a:avLst/>
          </a:prstGeom>
          <a:solidFill>
            <a:schemeClr val="bg1"/>
          </a:solidFill>
          <a:ln w="12700">
            <a:solidFill>
              <a:schemeClr val="tx1"/>
            </a:solidFill>
          </a:ln>
          <a:effectLst>
            <a:outerShdw blurRad="63500" dist="38100" dir="2700000">
              <a:srgbClr val="000000">
                <a:alpha val="40000"/>
              </a:srgb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640080" tIns="914400" rIns="640080" bIns="685800" numCol="1" spcCol="0" rtlCol="0" fromWordArt="0" anchor="t"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n-US" sz="4000" b="1" dirty="0">
                <a:latin typeface="Arial"/>
                <a:cs typeface="Arial"/>
              </a:rPr>
              <a:t>Problem Statement:</a:t>
            </a:r>
            <a:endParaRPr lang="en-US" sz="4000" dirty="0">
              <a:latin typeface="Arial"/>
              <a:cs typeface="Arial"/>
            </a:endParaRPr>
          </a:p>
          <a:p>
            <a:pPr marL="685800" indent="-685800">
              <a:buFont typeface="Arial,Sans-Serif"/>
              <a:buChar char="•"/>
            </a:pPr>
            <a:r>
              <a:rPr lang="en-US" sz="4000">
                <a:latin typeface="Arial"/>
                <a:ea typeface="+mn-lt"/>
                <a:cs typeface="+mn-lt"/>
              </a:rPr>
              <a:t>Creating ServiceNow incidents is inefficient and disrupts workflow, making it harder for developers to replicate issues. An AI Chatbot can streamline the process, improving productivity and service quality for the user and for the engineer</a:t>
            </a:r>
          </a:p>
        </p:txBody>
      </p:sp>
      <p:sp>
        <p:nvSpPr>
          <p:cNvPr id="23" name="Rectangle 22">
            <a:extLst>
              <a:ext uri="{FF2B5EF4-FFF2-40B4-BE49-F238E27FC236}">
                <a16:creationId xmlns:a16="http://schemas.microsoft.com/office/drawing/2014/main" id="{0762A768-0972-0CD0-4F69-10778A2C0E68}"/>
              </a:ext>
            </a:extLst>
          </p:cNvPr>
          <p:cNvSpPr/>
          <p:nvPr/>
        </p:nvSpPr>
        <p:spPr>
          <a:xfrm>
            <a:off x="4070206" y="5626190"/>
            <a:ext cx="8362627" cy="1441823"/>
          </a:xfrm>
          <a:prstGeom prst="rect">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6000" b="1" dirty="0">
                <a:solidFill>
                  <a:srgbClr val="6DB253"/>
                </a:solidFill>
                <a:latin typeface="Arial"/>
                <a:cs typeface="Arial"/>
              </a:rPr>
              <a:t>Problem Statement</a:t>
            </a:r>
          </a:p>
        </p:txBody>
      </p:sp>
      <p:pic>
        <p:nvPicPr>
          <p:cNvPr id="24" name="Picture 23" descr="A screen shot of a black background&#10;&#10;Description automatically generated">
            <a:extLst>
              <a:ext uri="{FF2B5EF4-FFF2-40B4-BE49-F238E27FC236}">
                <a16:creationId xmlns:a16="http://schemas.microsoft.com/office/drawing/2014/main" id="{BEB77F98-6FF3-0401-06D0-C6A8A0B5EF9D}"/>
              </a:ext>
            </a:extLst>
          </p:cNvPr>
          <p:cNvPicPr>
            <a:picLocks noChangeAspect="1"/>
          </p:cNvPicPr>
          <p:nvPr/>
        </p:nvPicPr>
        <p:blipFill>
          <a:blip r:embed="rId2"/>
          <a:srcRect t="19130" r="2538" b="-570"/>
          <a:stretch/>
        </p:blipFill>
        <p:spPr>
          <a:xfrm>
            <a:off x="17928958" y="6301281"/>
            <a:ext cx="9499209" cy="22901394"/>
          </a:xfrm>
          <a:prstGeom prst="rect">
            <a:avLst/>
          </a:prstGeom>
        </p:spPr>
      </p:pic>
      <p:pic>
        <p:nvPicPr>
          <p:cNvPr id="27" name="Picture 26">
            <a:extLst>
              <a:ext uri="{FF2B5EF4-FFF2-40B4-BE49-F238E27FC236}">
                <a16:creationId xmlns:a16="http://schemas.microsoft.com/office/drawing/2014/main" id="{EA67C093-E29F-EA4B-A307-9BCD65F1FD9F}"/>
              </a:ext>
            </a:extLst>
          </p:cNvPr>
          <p:cNvPicPr>
            <a:picLocks noChangeAspect="1"/>
          </p:cNvPicPr>
          <p:nvPr/>
        </p:nvPicPr>
        <p:blipFill>
          <a:blip r:embed="rId3"/>
          <a:stretch>
            <a:fillRect/>
          </a:stretch>
        </p:blipFill>
        <p:spPr>
          <a:xfrm>
            <a:off x="34373225" y="30413536"/>
            <a:ext cx="3284332" cy="1864673"/>
          </a:xfrm>
          <a:prstGeom prst="rect">
            <a:avLst/>
          </a:prstGeom>
        </p:spPr>
      </p:pic>
      <p:pic>
        <p:nvPicPr>
          <p:cNvPr id="29" name="Picture 28">
            <a:extLst>
              <a:ext uri="{FF2B5EF4-FFF2-40B4-BE49-F238E27FC236}">
                <a16:creationId xmlns:a16="http://schemas.microsoft.com/office/drawing/2014/main" id="{0AF96D92-70C0-755E-0CCC-972A1AACEFAB}"/>
              </a:ext>
            </a:extLst>
          </p:cNvPr>
          <p:cNvPicPr>
            <a:picLocks noChangeAspect="1"/>
          </p:cNvPicPr>
          <p:nvPr/>
        </p:nvPicPr>
        <p:blipFill>
          <a:blip r:embed="rId4"/>
          <a:stretch>
            <a:fillRect/>
          </a:stretch>
        </p:blipFill>
        <p:spPr>
          <a:xfrm>
            <a:off x="28870759" y="30846387"/>
            <a:ext cx="2888894" cy="1151562"/>
          </a:xfrm>
          <a:prstGeom prst="rect">
            <a:avLst/>
          </a:prstGeom>
        </p:spPr>
      </p:pic>
      <p:pic>
        <p:nvPicPr>
          <p:cNvPr id="30" name="Picture 29" descr="ServiceNow - Bloor Research">
            <a:extLst>
              <a:ext uri="{FF2B5EF4-FFF2-40B4-BE49-F238E27FC236}">
                <a16:creationId xmlns:a16="http://schemas.microsoft.com/office/drawing/2014/main" id="{4131906D-C35C-D39B-3DFC-79B0BBE6954F}"/>
              </a:ext>
            </a:extLst>
          </p:cNvPr>
          <p:cNvPicPr>
            <a:picLocks noChangeAspect="1"/>
          </p:cNvPicPr>
          <p:nvPr/>
        </p:nvPicPr>
        <p:blipFill>
          <a:blip r:embed="rId5"/>
          <a:stretch>
            <a:fillRect/>
          </a:stretch>
        </p:blipFill>
        <p:spPr>
          <a:xfrm>
            <a:off x="37175678" y="30395239"/>
            <a:ext cx="3266719" cy="2055891"/>
          </a:xfrm>
          <a:prstGeom prst="rect">
            <a:avLst/>
          </a:prstGeom>
        </p:spPr>
      </p:pic>
      <p:pic>
        <p:nvPicPr>
          <p:cNvPr id="31" name="Picture 30" descr="File:OpenAI Logo.svg - Wikimedia Commons">
            <a:extLst>
              <a:ext uri="{FF2B5EF4-FFF2-40B4-BE49-F238E27FC236}">
                <a16:creationId xmlns:a16="http://schemas.microsoft.com/office/drawing/2014/main" id="{13B3BBFF-19F3-FA0E-ACE6-9F0F5850760E}"/>
              </a:ext>
            </a:extLst>
          </p:cNvPr>
          <p:cNvPicPr>
            <a:picLocks noChangeAspect="1"/>
          </p:cNvPicPr>
          <p:nvPr/>
        </p:nvPicPr>
        <p:blipFill>
          <a:blip r:embed="rId6"/>
          <a:stretch>
            <a:fillRect/>
          </a:stretch>
        </p:blipFill>
        <p:spPr>
          <a:xfrm>
            <a:off x="32142854" y="31042352"/>
            <a:ext cx="2743197" cy="744735"/>
          </a:xfrm>
          <a:prstGeom prst="rect">
            <a:avLst/>
          </a:prstGeom>
        </p:spPr>
      </p:pic>
      <p:pic>
        <p:nvPicPr>
          <p:cNvPr id="32" name="Picture 31" descr="React Logo Text transparent PNG - StickPNG">
            <a:extLst>
              <a:ext uri="{FF2B5EF4-FFF2-40B4-BE49-F238E27FC236}">
                <a16:creationId xmlns:a16="http://schemas.microsoft.com/office/drawing/2014/main" id="{1C022708-4AE5-3461-DAE1-634C03D93C37}"/>
              </a:ext>
            </a:extLst>
          </p:cNvPr>
          <p:cNvPicPr>
            <a:picLocks noChangeAspect="1"/>
          </p:cNvPicPr>
          <p:nvPr/>
        </p:nvPicPr>
        <p:blipFill>
          <a:blip r:embed="rId7"/>
          <a:stretch>
            <a:fillRect/>
          </a:stretch>
        </p:blipFill>
        <p:spPr>
          <a:xfrm>
            <a:off x="40459648" y="31037191"/>
            <a:ext cx="2743200" cy="947912"/>
          </a:xfrm>
          <a:prstGeom prst="rect">
            <a:avLst/>
          </a:prstGeom>
        </p:spPr>
      </p:pic>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880</cp:revision>
  <cp:lastPrinted>2020-02-13T13:03:36Z</cp:lastPrinted>
  <dcterms:created xsi:type="dcterms:W3CDTF">2018-02-06T18:12:23Z</dcterms:created>
  <dcterms:modified xsi:type="dcterms:W3CDTF">2025-03-26T19:20:15Z</dcterms:modified>
</cp:coreProperties>
</file>