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GoogleSlidesCustomDataVersion2">
      <go:slidesCustomData xmlns:go="http://customooxmlschemas.google.com/" r:id="rId7" roundtripDataSignature="AMtx7mgjKurqrXngOe1qwR5Mm6mvS1n0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pic>
        <p:nvPicPr>
          <p:cNvPr descr="A yellow rectangular object with black background&#10;&#10;Description automatically generated" id="16" name="Google Shape;16;p3"/>
          <p:cNvPicPr preferRelativeResize="0"/>
          <p:nvPr/>
        </p:nvPicPr>
        <p:blipFill rotWithShape="1">
          <a:blip r:embed="rId2">
            <a:alphaModFix/>
          </a:blip>
          <a:srcRect b="0" l="0" r="0" t="0"/>
          <a:stretch/>
        </p:blipFill>
        <p:spPr>
          <a:xfrm>
            <a:off x="1588046" y="29896909"/>
            <a:ext cx="15298498" cy="1876010"/>
          </a:xfrm>
          <a:prstGeom prst="rect">
            <a:avLst/>
          </a:prstGeom>
          <a:noFill/>
          <a:ln>
            <a:noFill/>
          </a:ln>
        </p:spPr>
      </p:pic>
      <p:pic>
        <p:nvPicPr>
          <p:cNvPr id="17" name="Google Shape;17;p3"/>
          <p:cNvPicPr preferRelativeResize="0"/>
          <p:nvPr/>
        </p:nvPicPr>
        <p:blipFill rotWithShape="1">
          <a:blip r:embed="rId3">
            <a:alphaModFix/>
          </a:blip>
          <a:srcRect b="0" l="0" r="0" t="0"/>
          <a:stretch/>
        </p:blipFill>
        <p:spPr>
          <a:xfrm>
            <a:off x="0" y="0"/>
            <a:ext cx="43891200" cy="2743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2"/>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p:nvPr>
            <p:ph idx="2" type="pic"/>
          </p:nvPr>
        </p:nvSpPr>
        <p:spPr>
          <a:xfrm>
            <a:off x="18659477" y="4739647"/>
            <a:ext cx="22219920" cy="23393400"/>
          </a:xfrm>
          <a:prstGeom prst="rect">
            <a:avLst/>
          </a:prstGeom>
          <a:noFill/>
          <a:ln>
            <a:noFill/>
          </a:ln>
        </p:spPr>
      </p:sp>
      <p:sp>
        <p:nvSpPr>
          <p:cNvPr id="71" name="Google Shape;71;p12"/>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72" name="Google Shape;72;p1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3"/>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3"/>
          <p:cNvSpPr txBox="1"/>
          <p:nvPr>
            <p:ph idx="1" type="body"/>
          </p:nvPr>
        </p:nvSpPr>
        <p:spPr>
          <a:xfrm rot="5400000">
            <a:off x="11502389"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8" name="Google Shape;78;p1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4"/>
          <p:cNvSpPr txBox="1"/>
          <p:nvPr>
            <p:ph type="title"/>
          </p:nvPr>
        </p:nvSpPr>
        <p:spPr>
          <a:xfrm rot="5400000">
            <a:off x="22193251"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4"/>
          <p:cNvSpPr txBox="1"/>
          <p:nvPr>
            <p:ph idx="1" type="body"/>
          </p:nvPr>
        </p:nvSpPr>
        <p:spPr>
          <a:xfrm rot="5400000">
            <a:off x="2990851" y="1779271"/>
            <a:ext cx="27896822"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4" name="Google Shape;84;p1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4"/>
          <p:cNvSpPr txBox="1"/>
          <p:nvPr>
            <p:ph type="ctrTitle"/>
          </p:nvPr>
        </p:nvSpPr>
        <p:spPr>
          <a:xfrm>
            <a:off x="3291840" y="5387342"/>
            <a:ext cx="3730752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4"/>
          <p:cNvSpPr txBox="1"/>
          <p:nvPr>
            <p:ph idx="1" type="subTitle"/>
          </p:nvPr>
        </p:nvSpPr>
        <p:spPr>
          <a:xfrm>
            <a:off x="5486400" y="17289782"/>
            <a:ext cx="329184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21" name="Google Shape;21;p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7" name="Google Shape;27;p5"/>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6"/>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ph idx="1" type="body"/>
          </p:nvPr>
        </p:nvSpPr>
        <p:spPr>
          <a:xfrm>
            <a:off x="2994662" y="22029429"/>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3" name="Google Shape;33;p6"/>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7"/>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30175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9" name="Google Shape;39;p7"/>
          <p:cNvSpPr txBox="1"/>
          <p:nvPr>
            <p:ph idx="2" type="body"/>
          </p:nvPr>
        </p:nvSpPr>
        <p:spPr>
          <a:xfrm>
            <a:off x="222199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0" name="Google Shape;40;p7"/>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8"/>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6" name="Google Shape;46;p8"/>
          <p:cNvSpPr txBox="1"/>
          <p:nvPr>
            <p:ph idx="2" type="body"/>
          </p:nvPr>
        </p:nvSpPr>
        <p:spPr>
          <a:xfrm>
            <a:off x="3023242" y="12024360"/>
            <a:ext cx="18568032"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7" name="Google Shape;47;p8"/>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8" name="Google Shape;48;p8"/>
          <p:cNvSpPr txBox="1"/>
          <p:nvPr>
            <p:ph idx="4" type="body"/>
          </p:nvPr>
        </p:nvSpPr>
        <p:spPr>
          <a:xfrm>
            <a:off x="22219922" y="12024360"/>
            <a:ext cx="18659477"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9" name="Google Shape;49;p8"/>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9"/>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0"/>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4" name="Google Shape;64;p11"/>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5" name="Google Shape;65;p1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nvSpPr>
        <p:spPr>
          <a:xfrm>
            <a:off x="957945" y="3409407"/>
            <a:ext cx="43107427" cy="34470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0"/>
              <a:buFont typeface="Arial"/>
              <a:buNone/>
            </a:pPr>
            <a:r>
              <a:rPr b="1" i="0" lang="en-US" sz="11000" u="none" cap="none" strike="noStrike">
                <a:solidFill>
                  <a:schemeClr val="dk1"/>
                </a:solidFill>
                <a:latin typeface="Arial"/>
                <a:ea typeface="Arial"/>
                <a:cs typeface="Arial"/>
                <a:sym typeface="Arial"/>
              </a:rPr>
              <a:t>XState Builder</a:t>
            </a:r>
            <a:endParaRPr b="1" i="0" sz="1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0"/>
              <a:buFont typeface="Arial"/>
              <a:buNone/>
            </a:pPr>
            <a:r>
              <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3C3C3B"/>
                </a:solidFill>
                <a:latin typeface="Arial"/>
                <a:ea typeface="Arial"/>
                <a:cs typeface="Arial"/>
                <a:sym typeface="Arial"/>
              </a:rPr>
              <a:t>Team members: </a:t>
            </a:r>
            <a:r>
              <a:rPr b="0" i="0" lang="en-US" sz="3600" u="none" cap="none" strike="noStrike">
                <a:solidFill>
                  <a:srgbClr val="3C3C3B"/>
                </a:solidFill>
                <a:latin typeface="Arial"/>
                <a:ea typeface="Arial"/>
                <a:cs typeface="Arial"/>
                <a:sym typeface="Arial"/>
              </a:rPr>
              <a:t>Sohum Dharamsi, Neil Randeri, Bryan Wheeler, Peter Dang  |  </a:t>
            </a:r>
            <a:r>
              <a:rPr b="1" i="0" lang="en-US" sz="3600" u="none" cap="none" strike="noStrike">
                <a:solidFill>
                  <a:srgbClr val="3C3C3B"/>
                </a:solidFill>
                <a:latin typeface="Arial"/>
                <a:ea typeface="Arial"/>
                <a:cs typeface="Arial"/>
                <a:sym typeface="Arial"/>
              </a:rPr>
              <a:t>Faculty adviser: </a:t>
            </a:r>
            <a:r>
              <a:rPr b="0" i="0" lang="en-US" sz="3600" u="none" cap="none" strike="noStrike">
                <a:solidFill>
                  <a:srgbClr val="3C3C3B"/>
                </a:solidFill>
                <a:latin typeface="Arial"/>
                <a:ea typeface="Arial"/>
                <a:cs typeface="Arial"/>
                <a:sym typeface="Arial"/>
              </a:rPr>
              <a:t>Irfan Ahmed, Ph.D.  |  </a:t>
            </a:r>
            <a:r>
              <a:rPr b="1" i="0" lang="en-US" sz="3600" u="none" cap="none" strike="noStrike">
                <a:solidFill>
                  <a:srgbClr val="3C3C3B"/>
                </a:solidFill>
                <a:latin typeface="Arial"/>
                <a:ea typeface="Arial"/>
                <a:cs typeface="Arial"/>
                <a:sym typeface="Arial"/>
              </a:rPr>
              <a:t>Sponsor: </a:t>
            </a:r>
            <a:r>
              <a:rPr b="0" i="0" lang="en-US" sz="3600" u="none" cap="none" strike="noStrike">
                <a:solidFill>
                  <a:srgbClr val="3C3C3B"/>
                </a:solidFill>
                <a:latin typeface="Arial"/>
                <a:ea typeface="Arial"/>
                <a:cs typeface="Arial"/>
                <a:sym typeface="Arial"/>
              </a:rPr>
              <a:t>Capital One  |  </a:t>
            </a:r>
            <a:r>
              <a:rPr b="1" i="0" lang="en-US" sz="3600" u="none" cap="none" strike="noStrike">
                <a:solidFill>
                  <a:srgbClr val="3C3C3B"/>
                </a:solidFill>
                <a:latin typeface="Arial"/>
                <a:ea typeface="Arial"/>
                <a:cs typeface="Arial"/>
                <a:sym typeface="Arial"/>
              </a:rPr>
              <a:t>Mentor: </a:t>
            </a:r>
            <a:r>
              <a:rPr b="0" i="0" lang="en-US" sz="3600" u="none" cap="none" strike="noStrike">
                <a:solidFill>
                  <a:srgbClr val="3C3C3B"/>
                </a:solidFill>
                <a:latin typeface="Arial"/>
                <a:ea typeface="Arial"/>
                <a:cs typeface="Arial"/>
                <a:sym typeface="Arial"/>
              </a:rPr>
              <a:t>Jacquelyn Dellinger</a:t>
            </a:r>
            <a:endParaRPr b="0" i="0" sz="3600" u="none" cap="none" strike="noStrike">
              <a:solidFill>
                <a:srgbClr val="3C3C3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 </a:t>
            </a:r>
            <a:r>
              <a:rPr b="1" i="0" lang="en-US" sz="4800" u="none" cap="none" strike="noStrike">
                <a:solidFill>
                  <a:schemeClr val="dk1"/>
                </a:solidFill>
                <a:latin typeface="Arial"/>
                <a:ea typeface="Arial"/>
                <a:cs typeface="Arial"/>
                <a:sym typeface="Arial"/>
              </a:rPr>
              <a:t> </a:t>
            </a:r>
            <a:endParaRPr b="1" i="0" sz="4800" u="none" cap="none" strike="noStrike">
              <a:solidFill>
                <a:schemeClr val="dk1"/>
              </a:solidFill>
              <a:latin typeface="Arial"/>
              <a:ea typeface="Arial"/>
              <a:cs typeface="Arial"/>
              <a:sym typeface="Arial"/>
            </a:endParaRPr>
          </a:p>
        </p:txBody>
      </p:sp>
      <p:sp>
        <p:nvSpPr>
          <p:cNvPr id="93" name="Google Shape;93;p1"/>
          <p:cNvSpPr txBox="1"/>
          <p:nvPr/>
        </p:nvSpPr>
        <p:spPr>
          <a:xfrm>
            <a:off x="37966022" y="830849"/>
            <a:ext cx="496388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000" u="none" cap="none" strike="noStrike">
                <a:solidFill>
                  <a:srgbClr val="77C159"/>
                </a:solidFill>
                <a:latin typeface="Arial"/>
                <a:ea typeface="Arial"/>
                <a:cs typeface="Arial"/>
                <a:sym typeface="Arial"/>
              </a:rPr>
              <a:t>25-327</a:t>
            </a:r>
            <a:endParaRPr sz="8000">
              <a:solidFill>
                <a:srgbClr val="77C159"/>
              </a:solidFill>
              <a:latin typeface="Calibri"/>
              <a:ea typeface="Calibri"/>
              <a:cs typeface="Calibri"/>
              <a:sym typeface="Calibri"/>
            </a:endParaRPr>
          </a:p>
        </p:txBody>
      </p:sp>
      <p:sp>
        <p:nvSpPr>
          <p:cNvPr id="94" name="Google Shape;94;p1"/>
          <p:cNvSpPr txBox="1"/>
          <p:nvPr/>
        </p:nvSpPr>
        <p:spPr>
          <a:xfrm>
            <a:off x="555171" y="12742289"/>
            <a:ext cx="13149942"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Arial"/>
                <a:ea typeface="Arial"/>
                <a:cs typeface="Arial"/>
                <a:sym typeface="Arial"/>
              </a:rPr>
              <a:t>What is XState?</a:t>
            </a:r>
            <a:endParaRPr/>
          </a:p>
          <a:p>
            <a:pPr indent="0" lvl="0" marL="0" marR="0" rtl="0" algn="l">
              <a:spcBef>
                <a:spcPts val="0"/>
              </a:spcBef>
              <a:spcAft>
                <a:spcPts val="0"/>
              </a:spcAft>
              <a:buNone/>
            </a:pPr>
            <a:r>
              <a:rPr b="1" lang="en-US" sz="3600">
                <a:solidFill>
                  <a:schemeClr val="dk1"/>
                </a:solidFill>
                <a:latin typeface="Arial"/>
                <a:ea typeface="Arial"/>
                <a:cs typeface="Arial"/>
                <a:sym typeface="Arial"/>
              </a:rPr>
              <a:t>XState </a:t>
            </a:r>
            <a:r>
              <a:rPr lang="en-US" sz="3600">
                <a:solidFill>
                  <a:schemeClr val="dk1"/>
                </a:solidFill>
                <a:latin typeface="Arial"/>
                <a:ea typeface="Arial"/>
                <a:cs typeface="Arial"/>
                <a:sym typeface="Arial"/>
              </a:rPr>
              <a:t>is a state management and orchestration solution for JavaScript and TypeScript apps. </a:t>
            </a:r>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Arial"/>
                <a:ea typeface="Arial"/>
                <a:cs typeface="Arial"/>
                <a:sym typeface="Arial"/>
              </a:rPr>
              <a:t>It uses event-driven programming, state machines, state charts, and the actor model to handle complex logic in predictable, robust, and visual ways.</a:t>
            </a:r>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Arial"/>
                <a:ea typeface="Arial"/>
                <a:cs typeface="Arial"/>
                <a:sym typeface="Arial"/>
              </a:rPr>
              <a:t>It provides a powerful and flexible way to manage application and workflow state by allowing developers to model logic as actors and state machines.</a:t>
            </a:r>
            <a:endParaRPr/>
          </a:p>
        </p:txBody>
      </p:sp>
      <p:sp>
        <p:nvSpPr>
          <p:cNvPr id="95" name="Google Shape;95;p1"/>
          <p:cNvSpPr txBox="1"/>
          <p:nvPr/>
        </p:nvSpPr>
        <p:spPr>
          <a:xfrm>
            <a:off x="18754412" y="30426654"/>
            <a:ext cx="22863349"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Arial"/>
                <a:ea typeface="Arial"/>
                <a:cs typeface="Arial"/>
                <a:sym typeface="Arial"/>
              </a:rPr>
              <a:t>References</a:t>
            </a:r>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latin typeface="Arial"/>
                <a:ea typeface="Arial"/>
                <a:cs typeface="Arial"/>
                <a:sym typeface="Arial"/>
              </a:rPr>
              <a:t>1. XState | Stately. Stately.ai. Published 2024. Accessed November 5, 2024. https://stately.ai/docs/xstate</a:t>
            </a:r>
            <a:endParaRPr/>
          </a:p>
        </p:txBody>
      </p:sp>
      <p:sp>
        <p:nvSpPr>
          <p:cNvPr id="96" name="Google Shape;96;p1"/>
          <p:cNvSpPr txBox="1"/>
          <p:nvPr/>
        </p:nvSpPr>
        <p:spPr>
          <a:xfrm>
            <a:off x="14675690" y="6919258"/>
            <a:ext cx="1453982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Arial"/>
                <a:ea typeface="Arial"/>
                <a:cs typeface="Arial"/>
                <a:sym typeface="Arial"/>
              </a:rPr>
              <a:t>Approach</a:t>
            </a:r>
            <a:endParaRPr/>
          </a:p>
        </p:txBody>
      </p:sp>
      <p:sp>
        <p:nvSpPr>
          <p:cNvPr id="97" name="Google Shape;97;p1"/>
          <p:cNvSpPr txBox="1"/>
          <p:nvPr/>
        </p:nvSpPr>
        <p:spPr>
          <a:xfrm>
            <a:off x="30186075" y="6919250"/>
            <a:ext cx="13149900" cy="581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rPr>
              <a:t>Key Design Details</a:t>
            </a:r>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rPr>
              <a:t>Simple Docker container using vue.js.</a:t>
            </a:r>
            <a:endParaRPr/>
          </a:p>
          <a:p>
            <a:pPr indent="-571500" lvl="0" marL="571500" marR="0" rtl="0" algn="l">
              <a:spcBef>
                <a:spcPts val="0"/>
              </a:spcBef>
              <a:spcAft>
                <a:spcPts val="0"/>
              </a:spcAft>
              <a:buClr>
                <a:schemeClr val="dk1"/>
              </a:buClr>
              <a:buSzPts val="3600"/>
              <a:buFont typeface="Noto Sans Symbols"/>
              <a:buChar char="▪"/>
            </a:pPr>
            <a:r>
              <a:rPr lang="en-US" sz="3600">
                <a:solidFill>
                  <a:schemeClr val="dk1"/>
                </a:solidFill>
              </a:rPr>
              <a:t>Landing page and Workflow page, both with buttons and dropdown menus.</a:t>
            </a:r>
            <a:endParaRPr sz="3600">
              <a:solidFill>
                <a:schemeClr val="dk1"/>
              </a:solidFill>
            </a:endParaRPr>
          </a:p>
          <a:p>
            <a:pPr indent="-571500" lvl="0" marL="571500" marR="0" rtl="0" algn="l">
              <a:spcBef>
                <a:spcPts val="0"/>
              </a:spcBef>
              <a:spcAft>
                <a:spcPts val="0"/>
              </a:spcAft>
              <a:buClr>
                <a:schemeClr val="dk1"/>
              </a:buClr>
              <a:buSzPts val="3600"/>
              <a:buChar char="▪"/>
            </a:pPr>
            <a:r>
              <a:rPr lang="en-US" sz="3600">
                <a:solidFill>
                  <a:schemeClr val="dk1"/>
                </a:solidFill>
              </a:rPr>
              <a:t>Vue.js and bootstrap libraries to implement an aesthetic and appealing user interface.</a:t>
            </a:r>
            <a:endParaRPr sz="3600">
              <a:solidFill>
                <a:schemeClr val="dk1"/>
              </a:solidFill>
            </a:endParaRPr>
          </a:p>
          <a:p>
            <a:pPr indent="-571500" lvl="0" marL="571500" marR="0" rtl="0" algn="l">
              <a:spcBef>
                <a:spcPts val="0"/>
              </a:spcBef>
              <a:spcAft>
                <a:spcPts val="0"/>
              </a:spcAft>
              <a:buClr>
                <a:schemeClr val="dk1"/>
              </a:buClr>
              <a:buSzPts val="3600"/>
              <a:buChar char="▪"/>
            </a:pPr>
            <a:r>
              <a:rPr lang="en-US" sz="3600">
                <a:solidFill>
                  <a:schemeClr val="dk1"/>
                </a:solidFill>
              </a:rPr>
              <a:t>Instance and Task tables within the database that are connected to the web application.</a:t>
            </a:r>
            <a:endParaRPr sz="3600">
              <a:solidFill>
                <a:schemeClr val="dk1"/>
              </a:solidFill>
            </a:endParaRPr>
          </a:p>
          <a:p>
            <a:pPr indent="-571500" lvl="0" marL="571500" marR="0" rtl="0" algn="l">
              <a:spcBef>
                <a:spcPts val="0"/>
              </a:spcBef>
              <a:spcAft>
                <a:spcPts val="0"/>
              </a:spcAft>
              <a:buClr>
                <a:schemeClr val="dk1"/>
              </a:buClr>
              <a:buSzPts val="3600"/>
              <a:buChar char="▪"/>
            </a:pPr>
            <a:r>
              <a:rPr lang="en-US" sz="3600">
                <a:solidFill>
                  <a:schemeClr val="dk1"/>
                </a:solidFill>
              </a:rPr>
              <a:t>User friendly intake form formatted with relevant questions.</a:t>
            </a:r>
            <a:endParaRPr sz="3600">
              <a:solidFill>
                <a:schemeClr val="dk1"/>
              </a:solidFill>
            </a:endParaRPr>
          </a:p>
          <a:p>
            <a:pPr indent="-457200" lvl="0" marL="457200" rtl="0" algn="l">
              <a:lnSpc>
                <a:spcPct val="115000"/>
              </a:lnSpc>
              <a:spcBef>
                <a:spcPts val="0"/>
              </a:spcBef>
              <a:spcAft>
                <a:spcPts val="0"/>
              </a:spcAft>
              <a:buClr>
                <a:schemeClr val="dk1"/>
              </a:buClr>
              <a:buSzPts val="3600"/>
              <a:buChar char="▪"/>
            </a:pPr>
            <a:r>
              <a:rPr lang="en-US" sz="3600">
                <a:solidFill>
                  <a:schemeClr val="dk1"/>
                </a:solidFill>
              </a:rPr>
              <a:t>Separate pages to create or review an instance.</a:t>
            </a:r>
            <a:endParaRPr sz="3600">
              <a:solidFill>
                <a:schemeClr val="dk1"/>
              </a:solidFill>
            </a:endParaRPr>
          </a:p>
        </p:txBody>
      </p:sp>
      <p:sp>
        <p:nvSpPr>
          <p:cNvPr id="98" name="Google Shape;98;p1"/>
          <p:cNvSpPr txBox="1"/>
          <p:nvPr/>
        </p:nvSpPr>
        <p:spPr>
          <a:xfrm>
            <a:off x="555171" y="6919258"/>
            <a:ext cx="13149942" cy="6370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Arial"/>
                <a:ea typeface="Arial"/>
                <a:cs typeface="Arial"/>
                <a:sym typeface="Arial"/>
              </a:rPr>
              <a:t>Problem</a:t>
            </a:r>
            <a:endParaRPr/>
          </a:p>
          <a:p>
            <a:pPr indent="0" lvl="0" marL="0" marR="0" rtl="0" algn="l">
              <a:spcBef>
                <a:spcPts val="0"/>
              </a:spcBef>
              <a:spcAft>
                <a:spcPts val="0"/>
              </a:spcAft>
              <a:buNone/>
            </a:pPr>
            <a:r>
              <a:rPr lang="en-US" sz="3600">
                <a:solidFill>
                  <a:schemeClr val="dk1"/>
                </a:solidFill>
                <a:latin typeface="Arial"/>
                <a:ea typeface="Arial"/>
                <a:cs typeface="Arial"/>
                <a:sym typeface="Arial"/>
              </a:rPr>
              <a:t>As a platform stakeholder, there is an increased need for workflow organization and management. However, there is currently no direct management or application for users to complete these requirements. This project aims to quickly and efficiently build a workflow description of our users’ event-driven workflow process based on their requirements using XState. This application must be user friendly and be able to take in information from these users.</a:t>
            </a:r>
            <a:r>
              <a:rPr lang="en-US" sz="36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p:txBody>
      </p:sp>
      <p:sp>
        <p:nvSpPr>
          <p:cNvPr id="99" name="Google Shape;99;p1"/>
          <p:cNvSpPr txBox="1"/>
          <p:nvPr/>
        </p:nvSpPr>
        <p:spPr>
          <a:xfrm>
            <a:off x="555171" y="19147145"/>
            <a:ext cx="13149942" cy="91409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Arial"/>
                <a:ea typeface="Arial"/>
                <a:cs typeface="Arial"/>
                <a:sym typeface="Arial"/>
              </a:rPr>
              <a:t>Objective</a:t>
            </a:r>
            <a:endParaRPr/>
          </a:p>
          <a:p>
            <a:pPr indent="0" lvl="0" marL="0" marR="0" rtl="0" algn="l">
              <a:spcBef>
                <a:spcPts val="0"/>
              </a:spcBef>
              <a:spcAft>
                <a:spcPts val="0"/>
              </a:spcAft>
              <a:buNone/>
            </a:pPr>
            <a:r>
              <a:rPr lang="en-US" sz="3600">
                <a:solidFill>
                  <a:schemeClr val="dk1"/>
                </a:solidFill>
                <a:latin typeface="Arial"/>
                <a:ea typeface="Arial"/>
                <a:cs typeface="Arial"/>
                <a:sym typeface="Arial"/>
              </a:rPr>
              <a:t>Develop an interactive and intuitive web application, backed by a database, utilizing XState to streamline the creation and management of event-driven workflow processes based on user-defined requirements. This application will display available XState definitions for users to select and allow them to trigger specific events for each definition. It will also enable functionalities like creating new instances, reviewing open instances, and managing task-based workflows. An intake form will guide users through creating customized workflow definition files by asking targeted questions. The form’s responses will then be automatically committed to a GitHub repository. Our application will foster learning in areas such as XState, event-driven programming, front-end development, database management, and enterprise integration, ultimately enabling users to build and refine workflows with ease.</a:t>
            </a:r>
            <a:endParaRPr/>
          </a:p>
        </p:txBody>
      </p:sp>
      <p:pic>
        <p:nvPicPr>
          <p:cNvPr id="100" name="Google Shape;100;p1"/>
          <p:cNvPicPr preferRelativeResize="0"/>
          <p:nvPr/>
        </p:nvPicPr>
        <p:blipFill rotWithShape="1">
          <a:blip r:embed="rId3">
            <a:alphaModFix/>
          </a:blip>
          <a:srcRect b="0" l="0" r="0" t="0"/>
          <a:stretch/>
        </p:blipFill>
        <p:spPr>
          <a:xfrm>
            <a:off x="30186087" y="25861865"/>
            <a:ext cx="3650915" cy="2267993"/>
          </a:xfrm>
          <a:prstGeom prst="rect">
            <a:avLst/>
          </a:prstGeom>
          <a:noFill/>
          <a:ln>
            <a:noFill/>
          </a:ln>
        </p:spPr>
      </p:pic>
      <p:pic>
        <p:nvPicPr>
          <p:cNvPr id="101" name="Google Shape;101;p1"/>
          <p:cNvPicPr preferRelativeResize="0"/>
          <p:nvPr/>
        </p:nvPicPr>
        <p:blipFill rotWithShape="1">
          <a:blip r:embed="rId4">
            <a:alphaModFix/>
          </a:blip>
          <a:srcRect b="0" l="0" r="0" t="0"/>
          <a:stretch/>
        </p:blipFill>
        <p:spPr>
          <a:xfrm>
            <a:off x="36391400" y="28129849"/>
            <a:ext cx="5226353" cy="2607130"/>
          </a:xfrm>
          <a:prstGeom prst="rect">
            <a:avLst/>
          </a:prstGeom>
          <a:noFill/>
          <a:ln>
            <a:noFill/>
          </a:ln>
        </p:spPr>
      </p:pic>
      <p:pic>
        <p:nvPicPr>
          <p:cNvPr id="102" name="Google Shape;102;p1"/>
          <p:cNvPicPr preferRelativeResize="0"/>
          <p:nvPr/>
        </p:nvPicPr>
        <p:blipFill rotWithShape="1">
          <a:blip r:embed="rId5">
            <a:alphaModFix/>
          </a:blip>
          <a:srcRect b="0" l="0" r="0" t="0"/>
          <a:stretch/>
        </p:blipFill>
        <p:spPr>
          <a:xfrm>
            <a:off x="34686861" y="26323228"/>
            <a:ext cx="4510036" cy="1690620"/>
          </a:xfrm>
          <a:prstGeom prst="rect">
            <a:avLst/>
          </a:prstGeom>
          <a:noFill/>
          <a:ln>
            <a:noFill/>
          </a:ln>
        </p:spPr>
      </p:pic>
      <p:pic>
        <p:nvPicPr>
          <p:cNvPr id="103" name="Google Shape;103;p1"/>
          <p:cNvPicPr preferRelativeResize="0"/>
          <p:nvPr/>
        </p:nvPicPr>
        <p:blipFill rotWithShape="1">
          <a:blip r:embed="rId6">
            <a:alphaModFix/>
          </a:blip>
          <a:srcRect b="0" l="0" r="0" t="0"/>
          <a:stretch/>
        </p:blipFill>
        <p:spPr>
          <a:xfrm>
            <a:off x="31529011" y="28013857"/>
            <a:ext cx="3718645" cy="2181961"/>
          </a:xfrm>
          <a:prstGeom prst="rect">
            <a:avLst/>
          </a:prstGeom>
          <a:noFill/>
          <a:ln>
            <a:noFill/>
          </a:ln>
        </p:spPr>
      </p:pic>
      <p:pic>
        <p:nvPicPr>
          <p:cNvPr descr="Learn Bootstrap Tutorial - JavaTpoint" id="104" name="Google Shape;104;p1"/>
          <p:cNvPicPr preferRelativeResize="0"/>
          <p:nvPr/>
        </p:nvPicPr>
        <p:blipFill rotWithShape="1">
          <a:blip r:embed="rId7">
            <a:alphaModFix/>
          </a:blip>
          <a:srcRect b="0" l="0" r="0" t="0"/>
          <a:stretch/>
        </p:blipFill>
        <p:spPr>
          <a:xfrm>
            <a:off x="39545810" y="25926917"/>
            <a:ext cx="2992694" cy="2992694"/>
          </a:xfrm>
          <a:prstGeom prst="rect">
            <a:avLst/>
          </a:prstGeom>
          <a:noFill/>
          <a:ln>
            <a:noFill/>
          </a:ln>
        </p:spPr>
      </p:pic>
      <p:pic>
        <p:nvPicPr>
          <p:cNvPr id="105" name="Google Shape;105;p1" title="Screenshot 2025-03-27 at 2.55.38 PM.png"/>
          <p:cNvPicPr preferRelativeResize="0"/>
          <p:nvPr/>
        </p:nvPicPr>
        <p:blipFill>
          <a:blip r:embed="rId8">
            <a:alphaModFix/>
          </a:blip>
          <a:stretch>
            <a:fillRect/>
          </a:stretch>
        </p:blipFill>
        <p:spPr>
          <a:xfrm>
            <a:off x="14954912" y="7750250"/>
            <a:ext cx="13981399" cy="21106574"/>
          </a:xfrm>
          <a:prstGeom prst="rect">
            <a:avLst/>
          </a:prstGeom>
          <a:noFill/>
          <a:ln>
            <a:noFill/>
          </a:ln>
        </p:spPr>
      </p:pic>
      <p:pic>
        <p:nvPicPr>
          <p:cNvPr id="106" name="Google Shape;106;p1" title="image.png"/>
          <p:cNvPicPr preferRelativeResize="0"/>
          <p:nvPr/>
        </p:nvPicPr>
        <p:blipFill>
          <a:blip r:embed="rId9">
            <a:alphaModFix/>
          </a:blip>
          <a:stretch>
            <a:fillRect/>
          </a:stretch>
        </p:blipFill>
        <p:spPr>
          <a:xfrm>
            <a:off x="30725425" y="13290225"/>
            <a:ext cx="11813076" cy="5773645"/>
          </a:xfrm>
          <a:prstGeom prst="rect">
            <a:avLst/>
          </a:prstGeom>
          <a:noFill/>
          <a:ln>
            <a:noFill/>
          </a:ln>
        </p:spPr>
      </p:pic>
      <p:pic>
        <p:nvPicPr>
          <p:cNvPr id="107" name="Google Shape;107;p1" title="workflow intakeform.png"/>
          <p:cNvPicPr preferRelativeResize="0"/>
          <p:nvPr/>
        </p:nvPicPr>
        <p:blipFill>
          <a:blip r:embed="rId10">
            <a:alphaModFix/>
          </a:blip>
          <a:stretch>
            <a:fillRect/>
          </a:stretch>
        </p:blipFill>
        <p:spPr>
          <a:xfrm>
            <a:off x="30725425" y="19063874"/>
            <a:ext cx="11813077" cy="60790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2013 - 2022 Theme">
  <a:themeElements>
    <a:clrScheme name="Office 2013 - 2022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2018-02-06T18:12:23Z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0x010100638B348A1CF50443BDDD370FA27D1504</vt:lpwstr>
  </property>
</Properties>
</file>