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FS9UmdnKeSPCo6w+kD/N9mRhl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6"/>
    <p:restoredTop sz="94720"/>
  </p:normalViewPr>
  <p:slideViewPr>
    <p:cSldViewPr snapToGrid="0">
      <p:cViewPr varScale="1">
        <p:scale>
          <a:sx n="44" d="100"/>
          <a:sy n="44" d="100"/>
        </p:scale>
        <p:origin x="3880" y="3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41e1280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3141e1280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A yellow rectangular object with black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8046" y="29896909"/>
            <a:ext cx="15298498" cy="187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3891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0"/>
              <a:buFont typeface="Arial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g3141e128008_0_0"/>
          <p:cNvGrpSpPr/>
          <p:nvPr/>
        </p:nvGrpSpPr>
        <p:grpSpPr>
          <a:xfrm>
            <a:off x="31322512" y="15924929"/>
            <a:ext cx="11460141" cy="6562851"/>
            <a:chOff x="30935045" y="13505874"/>
            <a:chExt cx="11460141" cy="6562851"/>
          </a:xfrm>
        </p:grpSpPr>
        <p:sp>
          <p:nvSpPr>
            <p:cNvPr id="88" name="Google Shape;88;g3141e128008_0_0"/>
            <p:cNvSpPr txBox="1"/>
            <p:nvPr/>
          </p:nvSpPr>
          <p:spPr>
            <a:xfrm>
              <a:off x="30935045" y="14390247"/>
              <a:ext cx="11460141" cy="5678478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</a:t>
              </a:r>
              <a:r>
                <a:rPr lang="en-US" sz="3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 edX </a:t>
              </a: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– Open source LMS developed for online learning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small learning modules for online learning.  Modules include interactive experiential learning techniques.</a:t>
              </a:r>
              <a:endParaRPr/>
            </a:p>
            <a:p>
              <a:pPr marL="457200" marR="0" lvl="0" indent="-203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Users learn at their own pace and receive digital certifications once successfully complete course.</a:t>
              </a: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141e128008_0_0"/>
            <p:cNvSpPr/>
            <p:nvPr/>
          </p:nvSpPr>
          <p:spPr>
            <a:xfrm>
              <a:off x="31795296" y="13505874"/>
              <a:ext cx="990989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Methodology</a:t>
              </a:r>
              <a:endPara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3141e128008_0_0"/>
          <p:cNvSpPr txBox="1"/>
          <p:nvPr/>
        </p:nvSpPr>
        <p:spPr>
          <a:xfrm>
            <a:off x="1807462" y="3115727"/>
            <a:ext cx="41853597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Mainframe Curriculum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Osman Zafar, Long Le, Arbab Arif 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 i="0" u="none" strike="noStrike" cap="none">
                <a:solidFill>
                  <a:srgbClr val="3C3C3B"/>
                </a:solidFill>
              </a:rPr>
              <a:t>Robert Dahlberg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Ph.D.</a:t>
            </a:r>
            <a:r>
              <a:rPr lang="en-US" sz="3600">
                <a:solidFill>
                  <a:srgbClr val="3C3C3B"/>
                </a:solidFill>
              </a:rPr>
              <a:t>  </a:t>
            </a:r>
            <a:r>
              <a:rPr lang="en-US" sz="3600" b="1">
                <a:solidFill>
                  <a:srgbClr val="3C3C3B"/>
                </a:solidFill>
              </a:rPr>
              <a:t>Sponsor: </a:t>
            </a:r>
            <a:r>
              <a:rPr lang="en-US" sz="3600">
                <a:solidFill>
                  <a:srgbClr val="3C3C3B"/>
                </a:solidFill>
              </a:rPr>
              <a:t>Commonwealth Center for Advanced Computing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141e128008_0_0"/>
          <p:cNvSpPr txBox="1"/>
          <p:nvPr/>
        </p:nvSpPr>
        <p:spPr>
          <a:xfrm>
            <a:off x="37966022" y="830849"/>
            <a:ext cx="4963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77C159"/>
                </a:solidFill>
                <a:latin typeface="Arial"/>
                <a:ea typeface="Arial"/>
                <a:cs typeface="Arial"/>
                <a:sym typeface="Arial"/>
              </a:rPr>
              <a:t>25-330</a:t>
            </a:r>
            <a:endParaRPr sz="8000" b="0" i="0" u="none" strike="noStrike" cap="none">
              <a:solidFill>
                <a:srgbClr val="77C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3141e12800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95740" y="20591708"/>
            <a:ext cx="14898601" cy="921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141e128008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72169" y="8232409"/>
            <a:ext cx="14745544" cy="6706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g3141e128008_0_0"/>
          <p:cNvGrpSpPr/>
          <p:nvPr/>
        </p:nvGrpSpPr>
        <p:grpSpPr>
          <a:xfrm>
            <a:off x="1508726" y="6455345"/>
            <a:ext cx="11713500" cy="9328864"/>
            <a:chOff x="1858457" y="6499061"/>
            <a:chExt cx="11713500" cy="9328864"/>
          </a:xfrm>
        </p:grpSpPr>
        <p:sp>
          <p:nvSpPr>
            <p:cNvPr id="95" name="Google Shape;95;g3141e128008_0_0"/>
            <p:cNvSpPr/>
            <p:nvPr/>
          </p:nvSpPr>
          <p:spPr>
            <a:xfrm>
              <a:off x="2716656" y="6499061"/>
              <a:ext cx="990989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3141e128008_0_0"/>
            <p:cNvSpPr txBox="1"/>
            <p:nvPr/>
          </p:nvSpPr>
          <p:spPr>
            <a:xfrm>
              <a:off x="1858457" y="7471791"/>
              <a:ext cx="11713500" cy="8356134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Financial, government, retail, healthcare, logistics and insurance companies in the world use Mainframes</a:t>
              </a:r>
              <a:endParaRPr dirty="0"/>
            </a:p>
            <a:p>
              <a:pPr marL="1028700" marR="0" lvl="1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Wingdings" pitchFamily="2" charset="2"/>
                <a:buChar char="Ø"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71% of Fortune 500 companies use them</a:t>
              </a:r>
              <a:endParaRPr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028700" marR="0" lvl="1" indent="-5715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Wingdings" pitchFamily="2" charset="2"/>
                <a:buChar char="Ø"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70-80% of the world’s data and 90% of all credit card transactions</a:t>
              </a:r>
              <a:endParaRPr dirty="0"/>
            </a:p>
            <a:p>
              <a:pPr marL="91440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There is a severe lack of Mainframe talent to replace the current aging workforce with are retiring at </a:t>
              </a:r>
              <a:r>
                <a:rPr lang="en-US" sz="3600" dirty="0"/>
                <a:t>accelerating</a:t>
              </a:r>
              <a:r>
                <a:rPr lang="en-US" sz="3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rate</a:t>
              </a:r>
              <a:endParaRPr dirty="0"/>
            </a:p>
            <a:p>
              <a:pPr marL="45720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endParaRPr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Continued existence of Mainframe dependent on maintaining skills in the workforce</a:t>
              </a: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g3141e128008_0_0"/>
          <p:cNvGrpSpPr/>
          <p:nvPr/>
        </p:nvGrpSpPr>
        <p:grpSpPr>
          <a:xfrm>
            <a:off x="1528847" y="16790684"/>
            <a:ext cx="11713500" cy="5466143"/>
            <a:chOff x="1528847" y="16113661"/>
            <a:chExt cx="11713500" cy="5466143"/>
          </a:xfrm>
        </p:grpSpPr>
        <p:sp>
          <p:nvSpPr>
            <p:cNvPr id="98" name="Google Shape;98;g3141e128008_0_0"/>
            <p:cNvSpPr/>
            <p:nvPr/>
          </p:nvSpPr>
          <p:spPr>
            <a:xfrm>
              <a:off x="2207755" y="16113661"/>
              <a:ext cx="10418791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Existing Solutions</a:t>
              </a:r>
              <a:endPara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141e128008_0_0"/>
            <p:cNvSpPr txBox="1"/>
            <p:nvPr/>
          </p:nvSpPr>
          <p:spPr>
            <a:xfrm>
              <a:off x="1528847" y="17008404"/>
              <a:ext cx="11713500" cy="45714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IBM </a:t>
              </a:r>
              <a:r>
                <a:rPr lang="en-US" sz="3600" dirty="0">
                  <a:solidFill>
                    <a:schemeClr val="dk1"/>
                  </a:solidFill>
                </a:rPr>
                <a:t>Z </a:t>
              </a:r>
              <a:r>
                <a:rPr lang="en-US" sz="3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Xplorer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Certification – not reflective of industry usage</a:t>
              </a:r>
              <a:endParaRPr dirty="0"/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IBM Skills certification – hard to find and confusing</a:t>
              </a:r>
              <a:endParaRPr dirty="0"/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Char char="●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few Universities have  Mainframe courses: @ </a:t>
              </a:r>
              <a:r>
                <a:rPr lang="en-US" sz="3600" dirty="0">
                  <a:solidFill>
                    <a:schemeClr val="dk1"/>
                  </a:solidFill>
                </a:rPr>
                <a:t>7</a:t>
              </a: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universities in US</a:t>
              </a:r>
              <a:endParaRPr dirty="0"/>
            </a:p>
          </p:txBody>
        </p:sp>
      </p:grpSp>
      <p:grpSp>
        <p:nvGrpSpPr>
          <p:cNvPr id="100" name="Google Shape;100;g3141e128008_0_0"/>
          <p:cNvGrpSpPr/>
          <p:nvPr/>
        </p:nvGrpSpPr>
        <p:grpSpPr>
          <a:xfrm>
            <a:off x="1528847" y="22725957"/>
            <a:ext cx="11713500" cy="6529362"/>
            <a:chOff x="1528847" y="22916321"/>
            <a:chExt cx="11713500" cy="6529362"/>
          </a:xfrm>
        </p:grpSpPr>
        <p:sp>
          <p:nvSpPr>
            <p:cNvPr id="101" name="Google Shape;101;g3141e128008_0_0"/>
            <p:cNvSpPr txBox="1"/>
            <p:nvPr/>
          </p:nvSpPr>
          <p:spPr>
            <a:xfrm>
              <a:off x="1528847" y="23765783"/>
              <a:ext cx="11713500" cy="56799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203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 more environmentally friendly system 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028700" marR="0" lvl="1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Wingdings" pitchFamily="2" charset="2"/>
                <a:buChar char="Ø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70% more energy efficiency</a:t>
              </a:r>
              <a:endParaRPr dirty="0"/>
            </a:p>
            <a:p>
              <a:pPr marL="1028700" marR="0" lvl="1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Wingdings" pitchFamily="2" charset="2"/>
                <a:buChar char="Ø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75% less heat production</a:t>
              </a:r>
              <a:endParaRPr dirty="0"/>
            </a:p>
            <a:p>
              <a:pPr marL="9144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 70% smaller footprint</a:t>
              </a:r>
              <a:endParaRPr dirty="0"/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Char char="●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Support a higher efficient system</a:t>
              </a:r>
              <a:endParaRPr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028700" marR="0" lvl="1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Wingdings" pitchFamily="2" charset="2"/>
                <a:buChar char="Ø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99.999% more reliable </a:t>
              </a:r>
              <a:endParaRPr dirty="0"/>
            </a:p>
            <a:p>
              <a:pPr marL="1028700" marR="0" lvl="1" indent="-571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Wingdings" pitchFamily="2" charset="2"/>
                <a:buChar char="Ø"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Never been hacked – Quantum Safe</a:t>
              </a:r>
              <a:endParaRPr dirty="0"/>
            </a:p>
          </p:txBody>
        </p:sp>
        <p:sp>
          <p:nvSpPr>
            <p:cNvPr id="102" name="Google Shape;102;g3141e128008_0_0"/>
            <p:cNvSpPr/>
            <p:nvPr/>
          </p:nvSpPr>
          <p:spPr>
            <a:xfrm>
              <a:off x="2207755" y="22916321"/>
              <a:ext cx="10418791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Social Value</a:t>
              </a:r>
              <a:endPara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g3141e128008_0_0"/>
          <p:cNvGrpSpPr/>
          <p:nvPr/>
        </p:nvGrpSpPr>
        <p:grpSpPr>
          <a:xfrm>
            <a:off x="31206628" y="6346809"/>
            <a:ext cx="11691900" cy="9138183"/>
            <a:chOff x="30703255" y="6354963"/>
            <a:chExt cx="11691900" cy="13157932"/>
          </a:xfrm>
        </p:grpSpPr>
        <p:sp>
          <p:nvSpPr>
            <p:cNvPr id="104" name="Google Shape;104;g3141e128008_0_0"/>
            <p:cNvSpPr txBox="1"/>
            <p:nvPr/>
          </p:nvSpPr>
          <p:spPr>
            <a:xfrm>
              <a:off x="30703255" y="7522495"/>
              <a:ext cx="11691900" cy="119904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 Concepts</a:t>
              </a: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>
                  <a:solidFill>
                    <a:schemeClr val="dk1"/>
                  </a:solidFill>
                </a:rPr>
                <a:t>B</a:t>
              </a: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asic z/OS architecture</a:t>
              </a: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Interactive System Productivity Facility (ISPF)</a:t>
              </a: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chemeClr val="dk1"/>
                </a:solidFill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Display and Search Facility (SDSF) </a:t>
              </a:r>
              <a:endParaRPr/>
            </a:p>
            <a:p>
              <a:pPr marL="457200" marR="0" lvl="0" indent="-203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TSO (Time Share Option)</a:t>
              </a:r>
              <a:endParaRPr/>
            </a:p>
            <a:p>
              <a:pPr marL="457200" marR="0" lvl="0" indent="-203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Job Control Language (JCL)</a:t>
              </a:r>
              <a:endParaRPr/>
            </a:p>
            <a:p>
              <a:pPr marL="457200" marR="0" lvl="0" indent="-203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Unix Systems Services (USS)</a:t>
              </a:r>
              <a:endParaRPr/>
            </a:p>
          </p:txBody>
        </p:sp>
        <p:sp>
          <p:nvSpPr>
            <p:cNvPr id="105" name="Google Shape;105;g3141e128008_0_0"/>
            <p:cNvSpPr/>
            <p:nvPr/>
          </p:nvSpPr>
          <p:spPr>
            <a:xfrm>
              <a:off x="31594264" y="6354963"/>
              <a:ext cx="9909890" cy="1756861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Curriculum</a:t>
              </a:r>
              <a:endPara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g3141e128008_0_0"/>
          <p:cNvGrpSpPr/>
          <p:nvPr/>
        </p:nvGrpSpPr>
        <p:grpSpPr>
          <a:xfrm>
            <a:off x="31553322" y="23138196"/>
            <a:ext cx="11345752" cy="5110083"/>
            <a:chOff x="3146892" y="7236064"/>
            <a:chExt cx="11345752" cy="5110083"/>
          </a:xfrm>
        </p:grpSpPr>
        <p:sp>
          <p:nvSpPr>
            <p:cNvPr id="107" name="Google Shape;107;g3141e128008_0_0"/>
            <p:cNvSpPr/>
            <p:nvPr/>
          </p:nvSpPr>
          <p:spPr>
            <a:xfrm>
              <a:off x="3892754" y="7236064"/>
              <a:ext cx="990989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Steps</a:t>
              </a:r>
              <a:endParaRPr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141e128008_0_0"/>
            <p:cNvSpPr txBox="1"/>
            <p:nvPr/>
          </p:nvSpPr>
          <p:spPr>
            <a:xfrm>
              <a:off x="3146892" y="8268108"/>
              <a:ext cx="11345752" cy="4078039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Review and integrate with Bank of America, East Carolina University, and Northern Illinois University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Integrate labs on the z/16 into the learning modules</a:t>
              </a: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g3141e128008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63703" y="28602026"/>
            <a:ext cx="302895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141e128008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252024" y="28657013"/>
            <a:ext cx="4281918" cy="333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141e128008_0_0"/>
          <p:cNvSpPr/>
          <p:nvPr/>
        </p:nvSpPr>
        <p:spPr>
          <a:xfrm>
            <a:off x="15183274" y="6255192"/>
            <a:ext cx="14730669" cy="1220099"/>
          </a:xfrm>
          <a:prstGeom prst="parallelogram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Illustrations</a:t>
            </a:r>
            <a:endParaRPr sz="4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141e128008_0_0" descr="A room with rows of computer servers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181408" y="15428526"/>
            <a:ext cx="14883590" cy="4771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286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Arbab Arif</cp:lastModifiedBy>
  <cp:revision>2</cp:revision>
  <dcterms:created xsi:type="dcterms:W3CDTF">2018-02-06T18:12:23Z</dcterms:created>
  <dcterms:modified xsi:type="dcterms:W3CDTF">2024-11-14T15:08:13Z</dcterms:modified>
</cp:coreProperties>
</file>