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150E5-FD34-02FC-ACDE-7F7CE2D2E1FB}" v="105" dt="2025-03-28T15:12:35.816"/>
    <p1510:client id="{5FD3FCDD-823C-1431-A2D2-A9F7166421B6}" v="30" dt="2025-03-29T02:24:29.407"/>
    <p1510:client id="{C53F4846-EC2E-38AC-7972-7F558A5031AD}" v="275" dt="2025-03-29T01:27:50.277"/>
    <p1510:client id="{EC15D759-3CF5-404D-B4CE-206AAEDC7C12}" v="18" dt="2025-03-28T01:47:2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16" d="100"/>
          <a:sy n="16" d="100"/>
        </p:scale>
        <p:origin x="1862" y="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1751-ED15-457B-B446-BD7D43E1F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2AAC-EBB8-457B-AC6D-1D5B2F3D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8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2AAC-EBB8-457B-AC6D-1D5B2F3D0E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749D3-026C-48C5-BB40-7BC647348A5A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25-332</a:t>
            </a:r>
            <a:endParaRPr lang="en-US" sz="8000" dirty="0">
              <a:solidFill>
                <a:srgbClr val="77C159"/>
              </a:solidFill>
            </a:endParaRPr>
          </a:p>
        </p:txBody>
      </p:sp>
      <p:sp>
        <p:nvSpPr>
          <p:cNvPr id="3" name="Google Shape;24;g11a88963fa4_0_0">
            <a:extLst>
              <a:ext uri="{FF2B5EF4-FFF2-40B4-BE49-F238E27FC236}">
                <a16:creationId xmlns:a16="http://schemas.microsoft.com/office/drawing/2014/main" id="{0897E437-D8B2-49E9-A742-5FF909F2BCF3}"/>
              </a:ext>
            </a:extLst>
          </p:cNvPr>
          <p:cNvSpPr txBox="1"/>
          <p:nvPr/>
        </p:nvSpPr>
        <p:spPr>
          <a:xfrm>
            <a:off x="348343" y="3235235"/>
            <a:ext cx="43107427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Scanning and Understanding of New Posts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b="1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Kyle Vinod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Ryan Ta, Katie Martinez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Tom Ardoz</a:t>
            </a:r>
            <a:r>
              <a:rPr lang="en-US" sz="3600" b="1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Ph.D.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VCU College of Engineering 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 b="1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Tom Ardoz</a:t>
            </a:r>
            <a:endParaRPr sz="3600" i="0" u="none" strike="noStrike" cap="none" dirty="0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CB6C-3A65-1D79-C962-22D9AFBCCC71}"/>
              </a:ext>
            </a:extLst>
          </p:cNvPr>
          <p:cNvSpPr txBox="1"/>
          <p:nvPr/>
        </p:nvSpPr>
        <p:spPr>
          <a:xfrm>
            <a:off x="1491916" y="6219468"/>
            <a:ext cx="1645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Overview and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A3984-0732-5BBD-2CD1-818C48D2C39D}"/>
              </a:ext>
            </a:extLst>
          </p:cNvPr>
          <p:cNvSpPr txBox="1"/>
          <p:nvPr/>
        </p:nvSpPr>
        <p:spPr>
          <a:xfrm>
            <a:off x="1491916" y="8373979"/>
            <a:ext cx="1251284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Difficulty gathering relevant research articles and notes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Existing tools (Google Scholars, PubMed, </a:t>
            </a:r>
            <a:r>
              <a:rPr lang="en-US" sz="6000" dirty="0" err="1"/>
              <a:t>etc</a:t>
            </a:r>
            <a:r>
              <a:rPr lang="en-US" sz="6000" dirty="0"/>
              <a:t>) are helpful but can be overwhelming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Researchers need efficient filtering and highly relevant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This AI-powered tool automates and improves research article discovery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91EE8-A664-6431-BADC-5EFCD13C28D6}"/>
              </a:ext>
            </a:extLst>
          </p:cNvPr>
          <p:cNvSpPr txBox="1"/>
          <p:nvPr/>
        </p:nvSpPr>
        <p:spPr>
          <a:xfrm>
            <a:off x="1491916" y="17484240"/>
            <a:ext cx="1645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1BB46-3204-DB9B-CF5B-9C09EE1948D3}"/>
              </a:ext>
            </a:extLst>
          </p:cNvPr>
          <p:cNvSpPr txBox="1"/>
          <p:nvPr/>
        </p:nvSpPr>
        <p:spPr>
          <a:xfrm>
            <a:off x="1491916" y="19638751"/>
            <a:ext cx="12512842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 The artificial intelligence (AI) tool is connected through AWS cloud data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Tested with three different Large Language Models: GPT-4o, Gemini, and Claude 3 Opus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The AI keeps track of each user to track their interests and give alerts for future articles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Models are determined by recall, precision, and F1-score metrics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6EFCB-7EEF-3FC5-00DF-F23BED28A526}"/>
              </a:ext>
            </a:extLst>
          </p:cNvPr>
          <p:cNvSpPr txBox="1"/>
          <p:nvPr/>
        </p:nvSpPr>
        <p:spPr>
          <a:xfrm>
            <a:off x="15207917" y="6219468"/>
            <a:ext cx="1645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B08B2-F505-C913-4AFE-75C4354C4BAA}"/>
              </a:ext>
            </a:extLst>
          </p:cNvPr>
          <p:cNvSpPr txBox="1"/>
          <p:nvPr/>
        </p:nvSpPr>
        <p:spPr>
          <a:xfrm>
            <a:off x="15207917" y="8280487"/>
            <a:ext cx="1251284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Retrieval results are determined if the articles are relevant and if they were received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Retrieval results are evaluated by testers and used to determine metric scores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Metric scores of each AI model are compared to determine the most reliable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0D327-BF37-0D6C-8E24-EB603D413AEF}"/>
              </a:ext>
            </a:extLst>
          </p:cNvPr>
          <p:cNvSpPr txBox="1"/>
          <p:nvPr/>
        </p:nvSpPr>
        <p:spPr>
          <a:xfrm>
            <a:off x="28140143" y="6219468"/>
            <a:ext cx="1645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7AE7C-A84B-052B-5DE7-37FA9545BF05}"/>
              </a:ext>
            </a:extLst>
          </p:cNvPr>
          <p:cNvSpPr txBox="1"/>
          <p:nvPr/>
        </p:nvSpPr>
        <p:spPr>
          <a:xfrm>
            <a:off x="28140143" y="7683460"/>
            <a:ext cx="12512842" cy="8402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GPT-4o had a precision of 0.53, recall of 0.73, and F1-Score of 0.62</a:t>
            </a:r>
            <a:endParaRPr lang="en-US" sz="6000" dirty="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ea typeface="Calibri"/>
                <a:cs typeface="Calibri"/>
              </a:rPr>
              <a:t>Gemini had a precision of 0.48, recall of .67, and F1-Score of 0.56.</a:t>
            </a:r>
            <a:endParaRPr lang="en-US" sz="6000" dirty="0"/>
          </a:p>
          <a:p>
            <a:pPr marL="857250" indent="-857250">
              <a:buFont typeface="Arial"/>
              <a:buChar char="•"/>
            </a:pPr>
            <a:r>
              <a:rPr lang="en-US" sz="6000" dirty="0">
                <a:ea typeface="Calibri" panose="020F0502020204030204"/>
                <a:cs typeface="Calibri" panose="020F0502020204030204"/>
              </a:rPr>
              <a:t>Claude Opus 3 had a precision of 0.77, recall of 0.29, and F1-Score of 0.13.</a:t>
            </a:r>
            <a:endParaRPr lang="en-US" sz="6000">
              <a:ea typeface="Calibri" panose="020F0502020204030204"/>
              <a:cs typeface="Calibri" panose="020F050202020403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AI performed better with specific topics</a:t>
            </a:r>
            <a:endParaRPr lang="en-US" sz="6000" dirty="0"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B2569-D48D-1B22-1670-C3E6E90AC0D6}"/>
              </a:ext>
            </a:extLst>
          </p:cNvPr>
          <p:cNvSpPr txBox="1"/>
          <p:nvPr/>
        </p:nvSpPr>
        <p:spPr>
          <a:xfrm>
            <a:off x="28292543" y="15950963"/>
            <a:ext cx="1645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Discussion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448D72-5414-5D5F-E4BE-C2611592484E}"/>
              </a:ext>
            </a:extLst>
          </p:cNvPr>
          <p:cNvSpPr txBox="1"/>
          <p:nvPr/>
        </p:nvSpPr>
        <p:spPr>
          <a:xfrm>
            <a:off x="28153058" y="17303235"/>
            <a:ext cx="125128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AI retrieved relevant articles with fast results and reliability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AI still suggested irrelevant articles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Future work includes improved parsing and filtering</a:t>
            </a:r>
          </a:p>
        </p:txBody>
      </p:sp>
      <p:pic>
        <p:nvPicPr>
          <p:cNvPr id="21" name="Picture 20" descr="A diagram of a programming layer&#10;&#10;AI-generated content may be incorrect.">
            <a:extLst>
              <a:ext uri="{FF2B5EF4-FFF2-40B4-BE49-F238E27FC236}">
                <a16:creationId xmlns:a16="http://schemas.microsoft.com/office/drawing/2014/main" id="{79C1D90B-0CB1-799D-90A2-95F07A0B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51" y="19209937"/>
            <a:ext cx="13681000" cy="81705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7AECA9-CFA7-E2EF-3AB7-F03940584310}"/>
              </a:ext>
            </a:extLst>
          </p:cNvPr>
          <p:cNvSpPr txBox="1"/>
          <p:nvPr/>
        </p:nvSpPr>
        <p:spPr>
          <a:xfrm>
            <a:off x="16362949" y="27991790"/>
            <a:ext cx="707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Figure 1: </a:t>
            </a:r>
            <a:r>
              <a:rPr lang="en-US" sz="4000" dirty="0"/>
              <a:t>AI System Architecture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06AC8-1A37-BFC0-EA71-DC9D0F5AF768}"/>
              </a:ext>
            </a:extLst>
          </p:cNvPr>
          <p:cNvSpPr txBox="1"/>
          <p:nvPr/>
        </p:nvSpPr>
        <p:spPr>
          <a:xfrm>
            <a:off x="29382720" y="31394400"/>
            <a:ext cx="9997440" cy="713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a typeface="Calibri"/>
                <a:cs typeface="Calibri"/>
              </a:rPr>
              <a:t>Figure 2: </a:t>
            </a:r>
            <a:r>
              <a:rPr lang="en-US" sz="4000" dirty="0">
                <a:ea typeface="+mn-lt"/>
                <a:cs typeface="+mn-lt"/>
              </a:rPr>
              <a:t>Model Performance Comparison</a:t>
            </a:r>
            <a:endParaRPr lang="en-US" sz="4000" b="1" dirty="0">
              <a:ea typeface="Calibri"/>
              <a:cs typeface="Calibri"/>
            </a:endParaRPr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C12DC53-4C86-0724-BE5D-FAB23EBCF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4501" y="22022583"/>
            <a:ext cx="13075084" cy="90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6214B238BCF4D9EB43E7FC39751B0" ma:contentTypeVersion="6" ma:contentTypeDescription="Create a new document." ma:contentTypeScope="" ma:versionID="38f34498f2bf27c6608f7ea76ac8c37f">
  <xsd:schema xmlns:xsd="http://www.w3.org/2001/XMLSchema" xmlns:xs="http://www.w3.org/2001/XMLSchema" xmlns:p="http://schemas.microsoft.com/office/2006/metadata/properties" xmlns:ns3="a2eb662b-407e-4511-8240-7c148a785ae3" targetNamespace="http://schemas.microsoft.com/office/2006/metadata/properties" ma:root="true" ma:fieldsID="fa424747d7a34dabe86c19504dc6cbcd" ns3:_="">
    <xsd:import namespace="a2eb662b-407e-4511-8240-7c148a785a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b662b-407e-4511-8240-7c148a785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eb662b-407e-4511-8240-7c148a785ae3" xsi:nil="true"/>
  </documentManagement>
</p:properties>
</file>

<file path=customXml/itemProps1.xml><?xml version="1.0" encoding="utf-8"?>
<ds:datastoreItem xmlns:ds="http://schemas.openxmlformats.org/officeDocument/2006/customXml" ds:itemID="{B00B5432-FBE7-4203-B91C-846457C1B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b662b-407e-4511-8240-7c148a785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A2B159-9A76-4C77-A21F-77075F41A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7FEFA5-C26B-4B46-B4E2-0CCBE61803CF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a2eb662b-407e-4511-8240-7c148a785ae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4941</TotalTime>
  <Words>236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Kyle Vinod</cp:lastModifiedBy>
  <cp:revision>112</cp:revision>
  <cp:lastPrinted>2020-02-13T13:03:36Z</cp:lastPrinted>
  <dcterms:created xsi:type="dcterms:W3CDTF">2018-02-06T18:12:23Z</dcterms:created>
  <dcterms:modified xsi:type="dcterms:W3CDTF">2025-03-29T02:28:51Z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0x0101000896214B238BCF4D9EB43E7FC39751B0</vt:lpwstr>
  </property>
</Properties>
</file>