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modernComment_100_B4597E.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855F58-D3D7-7F6C-8CC0-D8D6B253E814}" name="Guest User" initials="GU" userId="S::urn:spo:anon#185d839cd1613ced894875a484251d7d73dd600edb647f0898b003b28c3b211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EB207E-B77E-A9A3-B544-3C01E703BEB5}" v="24" dt="2025-03-27T22:17:03.037"/>
    <p1510:client id="{51C60602-4D91-3D9E-F0D9-BFC501D6B28D}" v="69" dt="2025-03-27T22:11:07.438"/>
    <p1510:client id="{6741B907-0DB8-B781-F1E4-66A2FEAF8CF2}" v="560" dt="2025-03-27T22:11:43.963"/>
    <p1510:client id="{81D83060-0E8B-FB87-9E67-60B82FDF0E8A}" v="172" dt="2025-03-29T02:24:18.151"/>
    <p1510:client id="{83218D00-7862-5327-DAA6-56B9DF70A54E}" v="174" dt="2025-03-27T22:26:23.003"/>
    <p1510:client id="{848974AC-8E89-16C2-C401-418D6B9CAA1C}" v="7" dt="2025-03-28T17:23:15.088"/>
    <p1510:client id="{B48C0328-F708-D5D9-1C4F-BC054AB61D77}" v="1191" dt="2025-03-27T22:28:52.481"/>
    <p1510:client id="{C18221BA-7E0A-4B14-19A9-EAA752523604}" v="22" dt="2025-03-28T21:16:19.567"/>
    <p1510:client id="{F958ED0E-A121-B67C-602E-9DED7A43B813}" v="76" dt="2025-03-27T22:29:11.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omments/modernComment_100_B4597E.xml><?xml version="1.0" encoding="utf-8"?>
<p188:cmLst xmlns:a="http://schemas.openxmlformats.org/drawingml/2006/main" xmlns:r="http://schemas.openxmlformats.org/officeDocument/2006/relationships" xmlns:p188="http://schemas.microsoft.com/office/powerpoint/2018/8/main">
  <p188:cm id="{AD7149DC-F87F-41ED-A915-124D486281A5}" authorId="{1F855F58-D3D7-7F6C-8CC0-D8D6B253E814}" created="2025-03-28T20:55:44.306">
    <ac:deMkLst xmlns:ac="http://schemas.microsoft.com/office/drawing/2013/main/command">
      <pc:docMk xmlns:pc="http://schemas.microsoft.com/office/powerpoint/2013/main/command"/>
      <pc:sldMk xmlns:pc="http://schemas.microsoft.com/office/powerpoint/2013/main/command" cId="11819390" sldId="256"/>
      <ac:spMk id="1975" creationId="{91995CA3-E1AA-5D56-DE53-3073353AD9C3}"/>
    </ac:deMkLst>
    <p188:txBody>
      <a:bodyPr/>
      <a:lstStyle/>
      <a:p>
        <a:r>
          <a:rPr lang="en-US"/>
          <a:t>Clarify which version is the AI rephrased version.</a:t>
        </a:r>
      </a:p>
    </p188:txBody>
    <p188:extLst>
      <p:ext xmlns:p="http://schemas.openxmlformats.org/presentationml/2006/main" uri="{57CB4572-C831-44C2-8A1C-0ADB6CCDFE69}">
        <p223:reactions xmlns:p223="http://schemas.microsoft.com/office/powerpoint/2022/03/main">
          <p223:rxn type="👍">
            <p223:instance time="2025-03-29T01:44:20.623" authorId="{1F855F58-D3D7-7F6C-8CC0-D8D6B253E814}"/>
          </p223:rxn>
        </p223:reactions>
      </p:ext>
    </p188:extLst>
  </p188:cm>
</p188: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1899D3-2E61-4731-8937-9E98BB2C8F4B}" type="doc">
      <dgm:prSet loTypeId="urn:microsoft.com/office/officeart/2005/8/layout/cycle3" loCatId="cycle" qsTypeId="urn:microsoft.com/office/officeart/2005/8/quickstyle/simple1" qsCatId="simple" csTypeId="urn:microsoft.com/office/officeart/2005/8/colors/accent0_3" csCatId="mainScheme" phldr="1"/>
      <dgm:spPr/>
      <dgm:t>
        <a:bodyPr/>
        <a:lstStyle/>
        <a:p>
          <a:endParaRPr lang="en-US"/>
        </a:p>
      </dgm:t>
    </dgm:pt>
    <dgm:pt modelId="{172CAEE1-9326-45DF-AD30-81349A295ADA}">
      <dgm:prSet phldrT="[Text]"/>
      <dgm:spPr/>
      <dgm:t>
        <a:bodyPr/>
        <a:lstStyle/>
        <a:p>
          <a:r>
            <a:rPr lang="en-US">
              <a:latin typeface="Georgia Pro"/>
              <a:ea typeface="Calibri"/>
              <a:cs typeface="Calibri"/>
            </a:rPr>
            <a:t>Conduct Turing-Test with physicians to gauge how realistic the generated notes appear</a:t>
          </a:r>
          <a:endParaRPr lang="en-US">
            <a:latin typeface="Georgia Pro"/>
          </a:endParaRPr>
        </a:p>
      </dgm:t>
    </dgm:pt>
    <dgm:pt modelId="{E2C2492F-DDEC-4738-BB83-C2D2D166973E}" type="parTrans" cxnId="{A3AC78B0-5D8D-40C0-BEDC-68B5C0F1DEF1}">
      <dgm:prSet/>
      <dgm:spPr/>
      <dgm:t>
        <a:bodyPr/>
        <a:lstStyle/>
        <a:p>
          <a:endParaRPr lang="en-US"/>
        </a:p>
      </dgm:t>
    </dgm:pt>
    <dgm:pt modelId="{28D0B4EA-319C-4725-A475-FA601C69AAF7}" type="sibTrans" cxnId="{A3AC78B0-5D8D-40C0-BEDC-68B5C0F1DEF1}">
      <dgm:prSet/>
      <dgm:spPr/>
      <dgm:t>
        <a:bodyPr/>
        <a:lstStyle/>
        <a:p>
          <a:endParaRPr lang="en-US"/>
        </a:p>
      </dgm:t>
    </dgm:pt>
    <dgm:pt modelId="{B51BCB76-ACCC-44B9-BB6B-60A963A2E709}">
      <dgm:prSet phldr="0"/>
      <dgm:spPr/>
      <dgm:t>
        <a:bodyPr/>
        <a:lstStyle/>
        <a:p>
          <a:pPr rtl="0"/>
          <a:r>
            <a:rPr lang="en-US">
              <a:latin typeface="Georgia Pro"/>
              <a:ea typeface="Calibri"/>
              <a:cs typeface="Calibri"/>
            </a:rPr>
            <a:t>Enhance Synthetic Note Generator </a:t>
          </a:r>
        </a:p>
      </dgm:t>
    </dgm:pt>
    <dgm:pt modelId="{62DED0A1-86BA-4B15-8F6D-0A7D8030B109}" type="parTrans" cxnId="{F767B41D-5C62-499F-8F64-1AF4046B64D1}">
      <dgm:prSet/>
      <dgm:spPr/>
    </dgm:pt>
    <dgm:pt modelId="{47F6813E-F136-4076-8615-ED271F304A1C}" type="sibTrans" cxnId="{F767B41D-5C62-499F-8F64-1AF4046B64D1}">
      <dgm:prSet/>
      <dgm:spPr/>
    </dgm:pt>
    <dgm:pt modelId="{2EE2E32B-9143-45D1-9AA9-43A33607F6D7}">
      <dgm:prSet phldr="0"/>
      <dgm:spPr/>
      <dgm:t>
        <a:bodyPr/>
        <a:lstStyle/>
        <a:p>
          <a:r>
            <a:rPr lang="en-US">
              <a:latin typeface="Georgia Pro"/>
              <a:ea typeface="Calibri"/>
              <a:cs typeface="Calibri"/>
            </a:rPr>
            <a:t>Rephrase each note using LLAMA to ensure unique notes</a:t>
          </a:r>
        </a:p>
      </dgm:t>
    </dgm:pt>
    <dgm:pt modelId="{B6843360-C3A5-4867-B3EE-31643AAE0665}" type="parTrans" cxnId="{B2E7EE46-102F-46F4-B85C-35D15C0197BE}">
      <dgm:prSet/>
      <dgm:spPr/>
    </dgm:pt>
    <dgm:pt modelId="{411F496D-7F4F-4701-820A-C3027A678DE6}" type="sibTrans" cxnId="{B2E7EE46-102F-46F4-B85C-35D15C0197BE}">
      <dgm:prSet/>
      <dgm:spPr/>
    </dgm:pt>
    <dgm:pt modelId="{8DCAD1FF-FC39-46A2-AE51-8671A9E6DE34}" type="pres">
      <dgm:prSet presAssocID="{FB1899D3-2E61-4731-8937-9E98BB2C8F4B}" presName="Name0" presStyleCnt="0">
        <dgm:presLayoutVars>
          <dgm:dir/>
          <dgm:resizeHandles val="exact"/>
        </dgm:presLayoutVars>
      </dgm:prSet>
      <dgm:spPr/>
    </dgm:pt>
    <dgm:pt modelId="{86C3E071-70D3-477F-B844-36DA8AFC3514}" type="pres">
      <dgm:prSet presAssocID="{FB1899D3-2E61-4731-8937-9E98BB2C8F4B}" presName="cycle" presStyleCnt="0"/>
      <dgm:spPr/>
    </dgm:pt>
    <dgm:pt modelId="{63AB6135-C37F-4BA3-B2AF-DA3767E8A3EA}" type="pres">
      <dgm:prSet presAssocID="{B51BCB76-ACCC-44B9-BB6B-60A963A2E709}" presName="nodeFirstNode" presStyleLbl="node1" presStyleIdx="0" presStyleCnt="3">
        <dgm:presLayoutVars>
          <dgm:bulletEnabled val="1"/>
        </dgm:presLayoutVars>
      </dgm:prSet>
      <dgm:spPr/>
    </dgm:pt>
    <dgm:pt modelId="{13A7FF32-926E-47F6-BBCB-89647503D715}" type="pres">
      <dgm:prSet presAssocID="{47F6813E-F136-4076-8615-ED271F304A1C}" presName="sibTransFirstNode" presStyleLbl="bgShp" presStyleIdx="0" presStyleCnt="1"/>
      <dgm:spPr/>
    </dgm:pt>
    <dgm:pt modelId="{5BA4C613-AAD8-405B-8B2F-1C303CB2B23F}" type="pres">
      <dgm:prSet presAssocID="{2EE2E32B-9143-45D1-9AA9-43A33607F6D7}" presName="nodeFollowingNodes" presStyleLbl="node1" presStyleIdx="1" presStyleCnt="3">
        <dgm:presLayoutVars>
          <dgm:bulletEnabled val="1"/>
        </dgm:presLayoutVars>
      </dgm:prSet>
      <dgm:spPr/>
    </dgm:pt>
    <dgm:pt modelId="{F3CF22C2-C597-499A-B8D5-3E52B6067C12}" type="pres">
      <dgm:prSet presAssocID="{172CAEE1-9326-45DF-AD30-81349A295ADA}" presName="nodeFollowingNodes" presStyleLbl="node1" presStyleIdx="2" presStyleCnt="3">
        <dgm:presLayoutVars>
          <dgm:bulletEnabled val="1"/>
        </dgm:presLayoutVars>
      </dgm:prSet>
      <dgm:spPr/>
    </dgm:pt>
  </dgm:ptLst>
  <dgm:cxnLst>
    <dgm:cxn modelId="{7DD41D0E-68E3-4BE8-B77F-4A53D153B9FF}" type="presOf" srcId="{FB1899D3-2E61-4731-8937-9E98BB2C8F4B}" destId="{8DCAD1FF-FC39-46A2-AE51-8671A9E6DE34}" srcOrd="0" destOrd="0" presId="urn:microsoft.com/office/officeart/2005/8/layout/cycle3"/>
    <dgm:cxn modelId="{F767B41D-5C62-499F-8F64-1AF4046B64D1}" srcId="{FB1899D3-2E61-4731-8937-9E98BB2C8F4B}" destId="{B51BCB76-ACCC-44B9-BB6B-60A963A2E709}" srcOrd="0" destOrd="0" parTransId="{62DED0A1-86BA-4B15-8F6D-0A7D8030B109}" sibTransId="{47F6813E-F136-4076-8615-ED271F304A1C}"/>
    <dgm:cxn modelId="{915FD543-1A75-4576-B136-311BA80F56AB}" type="presOf" srcId="{B51BCB76-ACCC-44B9-BB6B-60A963A2E709}" destId="{63AB6135-C37F-4BA3-B2AF-DA3767E8A3EA}" srcOrd="0" destOrd="0" presId="urn:microsoft.com/office/officeart/2005/8/layout/cycle3"/>
    <dgm:cxn modelId="{B2E7EE46-102F-46F4-B85C-35D15C0197BE}" srcId="{FB1899D3-2E61-4731-8937-9E98BB2C8F4B}" destId="{2EE2E32B-9143-45D1-9AA9-43A33607F6D7}" srcOrd="1" destOrd="0" parTransId="{B6843360-C3A5-4867-B3EE-31643AAE0665}" sibTransId="{411F496D-7F4F-4701-820A-C3027A678DE6}"/>
    <dgm:cxn modelId="{62B0DD74-65DD-4567-B683-C6E4C467635B}" type="presOf" srcId="{172CAEE1-9326-45DF-AD30-81349A295ADA}" destId="{F3CF22C2-C597-499A-B8D5-3E52B6067C12}" srcOrd="0" destOrd="0" presId="urn:microsoft.com/office/officeart/2005/8/layout/cycle3"/>
    <dgm:cxn modelId="{A3AC78B0-5D8D-40C0-BEDC-68B5C0F1DEF1}" srcId="{FB1899D3-2E61-4731-8937-9E98BB2C8F4B}" destId="{172CAEE1-9326-45DF-AD30-81349A295ADA}" srcOrd="2" destOrd="0" parTransId="{E2C2492F-DDEC-4738-BB83-C2D2D166973E}" sibTransId="{28D0B4EA-319C-4725-A475-FA601C69AAF7}"/>
    <dgm:cxn modelId="{1A1550B7-3845-487A-9769-822CE92888CE}" type="presOf" srcId="{47F6813E-F136-4076-8615-ED271F304A1C}" destId="{13A7FF32-926E-47F6-BBCB-89647503D715}" srcOrd="0" destOrd="0" presId="urn:microsoft.com/office/officeart/2005/8/layout/cycle3"/>
    <dgm:cxn modelId="{DCC9CBB7-FF7B-41AB-B9BF-17D11D9A81D3}" type="presOf" srcId="{2EE2E32B-9143-45D1-9AA9-43A33607F6D7}" destId="{5BA4C613-AAD8-405B-8B2F-1C303CB2B23F}" srcOrd="0" destOrd="0" presId="urn:microsoft.com/office/officeart/2005/8/layout/cycle3"/>
    <dgm:cxn modelId="{9AAC6AA5-41BD-4E6D-BCBB-44BF045B6741}" type="presParOf" srcId="{8DCAD1FF-FC39-46A2-AE51-8671A9E6DE34}" destId="{86C3E071-70D3-477F-B844-36DA8AFC3514}" srcOrd="0" destOrd="0" presId="urn:microsoft.com/office/officeart/2005/8/layout/cycle3"/>
    <dgm:cxn modelId="{C44C3A51-7439-4EB4-B899-990BA7C9B5CF}" type="presParOf" srcId="{86C3E071-70D3-477F-B844-36DA8AFC3514}" destId="{63AB6135-C37F-4BA3-B2AF-DA3767E8A3EA}" srcOrd="0" destOrd="0" presId="urn:microsoft.com/office/officeart/2005/8/layout/cycle3"/>
    <dgm:cxn modelId="{E81D296D-6F5B-400E-9C88-0EEB45B3489F}" type="presParOf" srcId="{86C3E071-70D3-477F-B844-36DA8AFC3514}" destId="{13A7FF32-926E-47F6-BBCB-89647503D715}" srcOrd="1" destOrd="0" presId="urn:microsoft.com/office/officeart/2005/8/layout/cycle3"/>
    <dgm:cxn modelId="{AA90BCB8-97BD-4CC6-B241-2138F96DF34F}" type="presParOf" srcId="{86C3E071-70D3-477F-B844-36DA8AFC3514}" destId="{5BA4C613-AAD8-405B-8B2F-1C303CB2B23F}" srcOrd="2" destOrd="0" presId="urn:microsoft.com/office/officeart/2005/8/layout/cycle3"/>
    <dgm:cxn modelId="{E1626285-496E-4774-A01D-1C28F88ABEF1}" type="presParOf" srcId="{86C3E071-70D3-477F-B844-36DA8AFC3514}" destId="{F3CF22C2-C597-499A-B8D5-3E52B6067C12}" srcOrd="3"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7FF32-926E-47F6-BBCB-89647503D715}">
      <dsp:nvSpPr>
        <dsp:cNvPr id="0" name=""/>
        <dsp:cNvSpPr/>
      </dsp:nvSpPr>
      <dsp:spPr>
        <a:xfrm>
          <a:off x="3911353" y="-332607"/>
          <a:ext cx="5011748" cy="5011748"/>
        </a:xfrm>
        <a:prstGeom prst="circularArrow">
          <a:avLst>
            <a:gd name="adj1" fmla="val 5689"/>
            <a:gd name="adj2" fmla="val 340510"/>
            <a:gd name="adj3" fmla="val 12261015"/>
            <a:gd name="adj4" fmla="val 18385894"/>
            <a:gd name="adj5" fmla="val 5908"/>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AB6135-C37F-4BA3-B2AF-DA3767E8A3EA}">
      <dsp:nvSpPr>
        <dsp:cNvPr id="0" name=""/>
        <dsp:cNvSpPr/>
      </dsp:nvSpPr>
      <dsp:spPr>
        <a:xfrm>
          <a:off x="4596715" y="827"/>
          <a:ext cx="3641024" cy="18205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a:latin typeface="Georgia Pro"/>
              <a:ea typeface="Calibri"/>
              <a:cs typeface="Calibri"/>
            </a:rPr>
            <a:t>Enhance Synthetic Note Generator </a:t>
          </a:r>
        </a:p>
      </dsp:txBody>
      <dsp:txXfrm>
        <a:off x="4685585" y="89697"/>
        <a:ext cx="3463284" cy="1642772"/>
      </dsp:txXfrm>
    </dsp:sp>
    <dsp:sp modelId="{5BA4C613-AAD8-405B-8B2F-1C303CB2B23F}">
      <dsp:nvSpPr>
        <dsp:cNvPr id="0" name=""/>
        <dsp:cNvSpPr/>
      </dsp:nvSpPr>
      <dsp:spPr>
        <a:xfrm>
          <a:off x="6496191" y="3290815"/>
          <a:ext cx="3641024" cy="18205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Georgia Pro"/>
              <a:ea typeface="Calibri"/>
              <a:cs typeface="Calibri"/>
            </a:rPr>
            <a:t>Rephrase each note using LLAMA to ensure unique notes</a:t>
          </a:r>
        </a:p>
      </dsp:txBody>
      <dsp:txXfrm>
        <a:off x="6585061" y="3379685"/>
        <a:ext cx="3463284" cy="1642772"/>
      </dsp:txXfrm>
    </dsp:sp>
    <dsp:sp modelId="{F3CF22C2-C597-499A-B8D5-3E52B6067C12}">
      <dsp:nvSpPr>
        <dsp:cNvPr id="0" name=""/>
        <dsp:cNvSpPr/>
      </dsp:nvSpPr>
      <dsp:spPr>
        <a:xfrm>
          <a:off x="2697240" y="3290815"/>
          <a:ext cx="3641024" cy="1820512"/>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Georgia Pro"/>
              <a:ea typeface="Calibri"/>
              <a:cs typeface="Calibri"/>
            </a:rPr>
            <a:t>Conduct Turing-Test with physicians to gauge how realistic the generated notes appear</a:t>
          </a:r>
          <a:endParaRPr lang="en-US" sz="2500" kern="1200">
            <a:latin typeface="Georgia Pro"/>
          </a:endParaRPr>
        </a:p>
      </dsp:txBody>
      <dsp:txXfrm>
        <a:off x="2786110" y="3379685"/>
        <a:ext cx="3463284" cy="1642772"/>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3/28/2025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microsoft.com/office/2018/10/relationships/comments" Target="../comments/modernComment_100_B4597E.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3385502"/>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11000" b="1">
                <a:solidFill>
                  <a:schemeClr val="dk1"/>
                </a:solidFill>
                <a:latin typeface="Arial"/>
                <a:ea typeface="Arial"/>
                <a:cs typeface="Arial"/>
                <a:sym typeface="Arial"/>
              </a:rPr>
              <a:t>Synthetic Medical Notes: Bridging the Gap in Healthcare Data</a:t>
            </a:r>
            <a:endParaRPr lang="en-US" sz="11000" b="1" i="0" u="none" strike="noStrike" cap="none">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11000"/>
              <a:buFont typeface="Arial"/>
              <a:buNone/>
            </a:pPr>
            <a:endParaRPr sz="2400" b="1" i="0" u="none" strike="noStrike" cap="none">
              <a:solidFill>
                <a:schemeClr val="dk1"/>
              </a:solidFill>
              <a:latin typeface="Arial"/>
              <a:ea typeface="Arial"/>
              <a:cs typeface="Arial"/>
              <a:sym typeface="Arial"/>
            </a:endParaRPr>
          </a:p>
          <a:p>
            <a:pPr>
              <a:buClr>
                <a:srgbClr val="000000"/>
              </a:buClr>
              <a:buSzPts val="3600"/>
            </a:pPr>
            <a:r>
              <a:rPr lang="en-US" sz="3200" b="1" i="0" u="none" strike="noStrike" cap="none">
                <a:solidFill>
                  <a:srgbClr val="3C3C3B"/>
                </a:solidFill>
                <a:latin typeface="Arial"/>
                <a:ea typeface="Arial"/>
                <a:cs typeface="Arial"/>
                <a:sym typeface="Arial"/>
              </a:rPr>
              <a:t>Team members: </a:t>
            </a:r>
            <a:r>
              <a:rPr lang="en-US" sz="3200" i="0" u="none" strike="noStrike" cap="none">
                <a:solidFill>
                  <a:srgbClr val="3C3C3B"/>
                </a:solidFill>
                <a:latin typeface="Arial"/>
                <a:ea typeface="Arial"/>
                <a:cs typeface="Arial"/>
                <a:sym typeface="Arial"/>
              </a:rPr>
              <a:t>Connor Holden</a:t>
            </a:r>
            <a:r>
              <a:rPr lang="en-US" sz="3200" b="0" i="0" u="none" strike="noStrike" cap="none">
                <a:solidFill>
                  <a:srgbClr val="3C3C3B"/>
                </a:solidFill>
                <a:latin typeface="Arial"/>
                <a:ea typeface="Arial"/>
                <a:cs typeface="Arial"/>
                <a:sym typeface="Arial"/>
              </a:rPr>
              <a:t>, Sawiya </a:t>
            </a:r>
            <a:r>
              <a:rPr lang="en-US" sz="3200" b="0" i="0" u="none" strike="noStrike" cap="none" err="1">
                <a:solidFill>
                  <a:srgbClr val="3C3C3B"/>
                </a:solidFill>
                <a:latin typeface="Arial"/>
                <a:ea typeface="Arial"/>
                <a:cs typeface="Arial"/>
                <a:sym typeface="Arial"/>
              </a:rPr>
              <a:t>Aidarus</a:t>
            </a:r>
            <a:r>
              <a:rPr lang="en-US" sz="3200" b="0" i="0" u="none" strike="noStrike" cap="none">
                <a:solidFill>
                  <a:srgbClr val="3C3C3B"/>
                </a:solidFill>
                <a:latin typeface="Arial"/>
                <a:ea typeface="Arial"/>
                <a:cs typeface="Arial"/>
                <a:sym typeface="Arial"/>
              </a:rPr>
              <a:t>, August Moses, Shashank Sinha |  </a:t>
            </a:r>
            <a:r>
              <a:rPr lang="en-US" sz="3200" b="1" i="0" u="none" strike="noStrike" cap="none">
                <a:solidFill>
                  <a:srgbClr val="3C3C3B"/>
                </a:solidFill>
                <a:latin typeface="Arial"/>
                <a:ea typeface="Arial"/>
                <a:cs typeface="Arial"/>
                <a:sym typeface="Arial"/>
              </a:rPr>
              <a:t>Faculty adviser:</a:t>
            </a:r>
            <a:r>
              <a:rPr lang="en-US" sz="3200">
                <a:solidFill>
                  <a:srgbClr val="3C3C3B"/>
                </a:solidFill>
                <a:latin typeface="Arial"/>
                <a:ea typeface="Arial"/>
                <a:cs typeface="Arial"/>
                <a:sym typeface="Arial"/>
              </a:rPr>
              <a:t> Preetam Ghosh, Ph.D.</a:t>
            </a:r>
            <a:r>
              <a:rPr lang="en-US" sz="3200" b="0" i="0" u="none" strike="noStrike" cap="none">
                <a:solidFill>
                  <a:srgbClr val="3C3C3B"/>
                </a:solidFill>
                <a:latin typeface="Arial"/>
                <a:ea typeface="Arial"/>
                <a:cs typeface="Arial"/>
                <a:sym typeface="Arial"/>
              </a:rPr>
              <a:t>  |  </a:t>
            </a:r>
            <a:r>
              <a:rPr lang="en-US" sz="3200" b="1" i="0" u="none" strike="noStrike" cap="none">
                <a:solidFill>
                  <a:srgbClr val="3C3C3B"/>
                </a:solidFill>
                <a:latin typeface="Arial"/>
                <a:ea typeface="Arial"/>
                <a:cs typeface="Arial"/>
                <a:sym typeface="Arial"/>
              </a:rPr>
              <a:t>Sponsor: </a:t>
            </a:r>
            <a:r>
              <a:rPr lang="en-US" sz="3200">
                <a:solidFill>
                  <a:srgbClr val="3C3C3B"/>
                </a:solidFill>
                <a:latin typeface="Arial"/>
                <a:ea typeface="Arial"/>
                <a:cs typeface="Arial"/>
                <a:sym typeface="Arial"/>
              </a:rPr>
              <a:t>Intelligent Health Solutions</a:t>
            </a:r>
            <a:r>
              <a:rPr lang="en-US" sz="3200" b="0" i="0" u="none" strike="noStrike" cap="none">
                <a:solidFill>
                  <a:srgbClr val="3C3C3B"/>
                </a:solidFill>
                <a:latin typeface="Arial"/>
                <a:ea typeface="Arial"/>
                <a:cs typeface="Arial"/>
                <a:sym typeface="Arial"/>
              </a:rPr>
              <a:t> </a:t>
            </a:r>
            <a:r>
              <a:rPr lang="en-US" sz="3200">
                <a:solidFill>
                  <a:srgbClr val="3C3C3B"/>
                </a:solidFill>
                <a:latin typeface="Arial"/>
                <a:ea typeface="Arial"/>
                <a:cs typeface="Arial"/>
                <a:sym typeface="Arial"/>
              </a:rPr>
              <a:t> </a:t>
            </a:r>
            <a:r>
              <a:rPr lang="en-US" sz="3200" b="0" i="0" u="none" strike="noStrike" cap="none">
                <a:solidFill>
                  <a:srgbClr val="3C3C3B"/>
                </a:solidFill>
                <a:latin typeface="Arial"/>
                <a:ea typeface="Arial"/>
                <a:cs typeface="Arial"/>
                <a:sym typeface="Arial"/>
              </a:rPr>
              <a:t>|  </a:t>
            </a:r>
            <a:r>
              <a:rPr lang="en-US" sz="3200" b="1" i="0" u="none" strike="noStrike" cap="none">
                <a:solidFill>
                  <a:srgbClr val="3C3C3B"/>
                </a:solidFill>
                <a:latin typeface="Arial"/>
                <a:ea typeface="Arial"/>
                <a:cs typeface="Arial"/>
                <a:sym typeface="Arial"/>
              </a:rPr>
              <a:t>Mentor: </a:t>
            </a:r>
            <a:r>
              <a:rPr lang="en-US" sz="3200">
                <a:solidFill>
                  <a:srgbClr val="3C3C3B"/>
                </a:solidFill>
                <a:latin typeface="Arial"/>
                <a:ea typeface="Arial"/>
                <a:cs typeface="Arial"/>
                <a:sym typeface="Arial"/>
              </a:rPr>
              <a:t>Ford Sleeman</a:t>
            </a:r>
            <a:r>
              <a:rPr lang="en-US" sz="3200" b="1">
                <a:solidFill>
                  <a:srgbClr val="3C3C3B"/>
                </a:solidFill>
                <a:latin typeface="Arial"/>
                <a:ea typeface="Arial"/>
                <a:cs typeface="Arial"/>
                <a:sym typeface="Arial"/>
              </a:rPr>
              <a:t>, </a:t>
            </a:r>
            <a:r>
              <a:rPr lang="en-US" sz="3200">
                <a:solidFill>
                  <a:srgbClr val="3C3C3B"/>
                </a:solidFill>
                <a:latin typeface="Arial"/>
                <a:ea typeface="Arial"/>
                <a:cs typeface="Arial"/>
                <a:sym typeface="Arial"/>
              </a:rPr>
              <a:t>Rishabh</a:t>
            </a:r>
            <a:r>
              <a:rPr lang="en-US" sz="3200" i="0" u="none" strike="noStrike" cap="none">
                <a:solidFill>
                  <a:srgbClr val="3C3C3B"/>
                </a:solidFill>
                <a:latin typeface="Arial"/>
                <a:ea typeface="Arial"/>
                <a:cs typeface="Arial"/>
                <a:sym typeface="Arial"/>
              </a:rPr>
              <a:t> Kapoor</a:t>
            </a:r>
            <a:r>
              <a:rPr lang="en-US" sz="3200">
                <a:solidFill>
                  <a:srgbClr val="3C3C3B"/>
                </a:solidFill>
                <a:latin typeface="Arial"/>
                <a:ea typeface="Arial"/>
                <a:cs typeface="Arial"/>
                <a:sym typeface="Arial"/>
              </a:rPr>
              <a:t>, Josh Braunstein</a:t>
            </a:r>
            <a:endParaRPr lang="en-US" sz="3200" i="0" u="none" strike="noStrike" cap="none">
              <a:solidFill>
                <a:srgbClr val="3C3C3B"/>
              </a:solidFill>
              <a:latin typeface="Arial"/>
              <a:ea typeface="Arial"/>
              <a:cs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 </a:t>
            </a:r>
            <a:r>
              <a:rPr lang="en-US" sz="4800" b="1" i="0" u="none" strike="noStrike" cap="none">
                <a:solidFill>
                  <a:schemeClr val="dk1"/>
                </a:solidFill>
                <a:latin typeface="Arial"/>
                <a:ea typeface="Arial"/>
                <a:cs typeface="Arial"/>
                <a:sym typeface="Arial"/>
              </a:rPr>
              <a:t> </a:t>
            </a:r>
            <a:endParaRPr sz="4800" b="1"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a:solidFill>
                  <a:srgbClr val="77C159"/>
                </a:solidFill>
                <a:effectLst/>
                <a:latin typeface="Arial" panose="020B0604020202020204" pitchFamily="34" charset="0"/>
              </a:rPr>
              <a:t>25-334</a:t>
            </a:r>
            <a:endParaRPr lang="en-US" sz="8000">
              <a:solidFill>
                <a:srgbClr val="77C159"/>
              </a:solidFill>
            </a:endParaRPr>
          </a:p>
        </p:txBody>
      </p:sp>
      <p:cxnSp>
        <p:nvCxnSpPr>
          <p:cNvPr id="4" name="Straight Arrow Connector 3">
            <a:extLst>
              <a:ext uri="{FF2B5EF4-FFF2-40B4-BE49-F238E27FC236}">
                <a16:creationId xmlns:a16="http://schemas.microsoft.com/office/drawing/2014/main" id="{B62DF2AB-F5B6-F65F-C192-CEFE90AF16FC}"/>
              </a:ext>
            </a:extLst>
          </p:cNvPr>
          <p:cNvCxnSpPr>
            <a:cxnSpLocks/>
          </p:cNvCxnSpPr>
          <p:nvPr/>
        </p:nvCxnSpPr>
        <p:spPr>
          <a:xfrm>
            <a:off x="660644" y="6822866"/>
            <a:ext cx="42569912" cy="33598"/>
          </a:xfrm>
          <a:prstGeom prst="straightConnector1">
            <a:avLst/>
          </a:prstGeom>
          <a:ln w="28575">
            <a:solidFill>
              <a:schemeClr val="tx1">
                <a:lumMod val="50000"/>
                <a:lumOff val="50000"/>
              </a:schemeClr>
            </a:solidFill>
            <a:prstDash val="dash"/>
          </a:ln>
        </p:spPr>
        <p:style>
          <a:lnRef idx="3">
            <a:schemeClr val="dk1"/>
          </a:lnRef>
          <a:fillRef idx="0">
            <a:schemeClr val="dk1"/>
          </a:fillRef>
          <a:effectRef idx="2">
            <a:schemeClr val="dk1"/>
          </a:effectRef>
          <a:fontRef idx="minor">
            <a:schemeClr val="tx1"/>
          </a:fontRef>
        </p:style>
      </p:cxnSp>
      <p:sp>
        <p:nvSpPr>
          <p:cNvPr id="7" name="Rectangle: Beveled 6">
            <a:extLst>
              <a:ext uri="{FF2B5EF4-FFF2-40B4-BE49-F238E27FC236}">
                <a16:creationId xmlns:a16="http://schemas.microsoft.com/office/drawing/2014/main" id="{889CF9F4-84C3-3B77-F428-30186A2A5EDD}"/>
              </a:ext>
            </a:extLst>
          </p:cNvPr>
          <p:cNvSpPr/>
          <p:nvPr/>
        </p:nvSpPr>
        <p:spPr>
          <a:xfrm>
            <a:off x="1659636" y="7989063"/>
            <a:ext cx="12151502" cy="1207443"/>
          </a:xfrm>
          <a:prstGeom prst="roundRect">
            <a:avLst/>
          </a:prstGeom>
          <a:solidFill>
            <a:schemeClr val="bg2">
              <a:lumMod val="1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b="1">
                <a:solidFill>
                  <a:srgbClr val="FFC000"/>
                </a:solidFill>
                <a:latin typeface="Georgia Pro"/>
                <a:ea typeface="Calibri"/>
                <a:cs typeface="Arial"/>
              </a:rPr>
              <a:t>Background</a:t>
            </a:r>
            <a:endParaRPr lang="en-US" sz="5400" b="1">
              <a:solidFill>
                <a:srgbClr val="FFC000"/>
              </a:solidFill>
              <a:latin typeface="Georgia Pro"/>
              <a:cs typeface="Arial"/>
            </a:endParaRPr>
          </a:p>
        </p:txBody>
      </p:sp>
      <p:sp>
        <p:nvSpPr>
          <p:cNvPr id="8" name="TextBox 7">
            <a:extLst>
              <a:ext uri="{FF2B5EF4-FFF2-40B4-BE49-F238E27FC236}">
                <a16:creationId xmlns:a16="http://schemas.microsoft.com/office/drawing/2014/main" id="{17C84F17-7542-C3D2-5D4E-BB5BFC4420D6}"/>
              </a:ext>
            </a:extLst>
          </p:cNvPr>
          <p:cNvSpPr txBox="1"/>
          <p:nvPr/>
        </p:nvSpPr>
        <p:spPr>
          <a:xfrm>
            <a:off x="1659635" y="9611329"/>
            <a:ext cx="12151503" cy="7150419"/>
          </a:xfrm>
          <a:prstGeom prst="rect">
            <a:avLst/>
          </a:prstGeom>
          <a:noFill/>
        </p:spPr>
        <p:txBody>
          <a:bodyPr wrap="square" lIns="91440" tIns="45720" rIns="91440" bIns="45720" rtlCol="0" anchor="t">
            <a:spAutoFit/>
          </a:bodyPr>
          <a:lstStyle/>
          <a:p>
            <a:pPr algn="just">
              <a:lnSpc>
                <a:spcPct val="150000"/>
              </a:lnSpc>
            </a:pPr>
            <a:r>
              <a:rPr lang="en-US" sz="2200">
                <a:solidFill>
                  <a:srgbClr val="000000"/>
                </a:solidFill>
                <a:latin typeface="Georgia Pro"/>
                <a:ea typeface="+mn-lt"/>
                <a:cs typeface="+mn-lt"/>
              </a:rPr>
              <a:t>Advancements in technology have introduced </a:t>
            </a:r>
            <a:r>
              <a:rPr lang="en-US" sz="2200" b="0" i="0" u="none" strike="noStrike">
                <a:solidFill>
                  <a:srgbClr val="000000"/>
                </a:solidFill>
                <a:effectLst/>
                <a:latin typeface="Georgia Pro"/>
                <a:ea typeface="+mn-lt"/>
                <a:cs typeface="+mn-lt"/>
              </a:rPr>
              <a:t>the </a:t>
            </a:r>
            <a:r>
              <a:rPr lang="en-US" sz="2200">
                <a:solidFill>
                  <a:srgbClr val="000000"/>
                </a:solidFill>
                <a:latin typeface="Georgia Pro"/>
                <a:ea typeface="+mn-lt"/>
                <a:cs typeface="+mn-lt"/>
              </a:rPr>
              <a:t>possibility </a:t>
            </a:r>
            <a:r>
              <a:rPr lang="en-US" sz="2200" b="0" i="0" u="none" strike="noStrike">
                <a:solidFill>
                  <a:srgbClr val="000000"/>
                </a:solidFill>
                <a:effectLst/>
                <a:latin typeface="Georgia Pro"/>
                <a:ea typeface="+mn-lt"/>
                <a:cs typeface="+mn-lt"/>
              </a:rPr>
              <a:t>of medical </a:t>
            </a:r>
            <a:r>
              <a:rPr lang="en-US" sz="2200">
                <a:solidFill>
                  <a:srgbClr val="000000"/>
                </a:solidFill>
                <a:latin typeface="Georgia Pro"/>
                <a:ea typeface="+mn-lt"/>
                <a:cs typeface="+mn-lt"/>
              </a:rPr>
              <a:t>analysis of </a:t>
            </a:r>
            <a:r>
              <a:rPr lang="en-US" sz="2200" b="0" i="0" u="none" strike="noStrike">
                <a:solidFill>
                  <a:srgbClr val="000000"/>
                </a:solidFill>
                <a:effectLst/>
                <a:latin typeface="Georgia Pro"/>
                <a:ea typeface="+mn-lt"/>
                <a:cs typeface="+mn-lt"/>
              </a:rPr>
              <a:t>patient data, </a:t>
            </a:r>
            <a:r>
              <a:rPr lang="en-US" sz="2200">
                <a:solidFill>
                  <a:srgbClr val="000000"/>
                </a:solidFill>
                <a:latin typeface="Georgia Pro"/>
                <a:ea typeface="+mn-lt"/>
                <a:cs typeface="+mn-lt"/>
              </a:rPr>
              <a:t>however, extracting discrete data values from </a:t>
            </a:r>
            <a:r>
              <a:rPr lang="en-US" sz="2200" b="0" i="0" u="none" strike="noStrike">
                <a:solidFill>
                  <a:srgbClr val="000000"/>
                </a:solidFill>
                <a:effectLst/>
                <a:latin typeface="Georgia Pro"/>
                <a:ea typeface="+mn-lt"/>
                <a:cs typeface="+mn-lt"/>
              </a:rPr>
              <a:t>real </a:t>
            </a:r>
            <a:r>
              <a:rPr lang="en-US" sz="2200">
                <a:solidFill>
                  <a:srgbClr val="000000"/>
                </a:solidFill>
                <a:latin typeface="Georgia Pro"/>
                <a:ea typeface="+mn-lt"/>
                <a:cs typeface="+mn-lt"/>
              </a:rPr>
              <a:t>clinical notes </a:t>
            </a:r>
            <a:r>
              <a:rPr lang="en-US" sz="2200" b="0" i="0" u="none" strike="noStrike">
                <a:solidFill>
                  <a:srgbClr val="000000"/>
                </a:solidFill>
                <a:effectLst/>
                <a:latin typeface="Georgia Pro"/>
                <a:ea typeface="+mn-lt"/>
                <a:cs typeface="+mn-lt"/>
              </a:rPr>
              <a:t>is </a:t>
            </a:r>
            <a:r>
              <a:rPr lang="en-US" sz="2200">
                <a:solidFill>
                  <a:srgbClr val="000000"/>
                </a:solidFill>
                <a:latin typeface="Georgia Pro"/>
                <a:ea typeface="+mn-lt"/>
                <a:cs typeface="+mn-lt"/>
              </a:rPr>
              <a:t>a time-consuming process prone </a:t>
            </a:r>
            <a:r>
              <a:rPr lang="en-US" sz="2200" b="0" i="0" u="none" strike="noStrike">
                <a:solidFill>
                  <a:srgbClr val="000000"/>
                </a:solidFill>
                <a:effectLst/>
                <a:latin typeface="Georgia Pro"/>
                <a:ea typeface="+mn-lt"/>
                <a:cs typeface="+mn-lt"/>
              </a:rPr>
              <a:t>to </a:t>
            </a:r>
            <a:r>
              <a:rPr lang="en-US" sz="2200">
                <a:solidFill>
                  <a:srgbClr val="000000"/>
                </a:solidFill>
                <a:latin typeface="Georgia Pro"/>
                <a:ea typeface="+mn-lt"/>
                <a:cs typeface="+mn-lt"/>
              </a:rPr>
              <a:t>errors and data leaks</a:t>
            </a:r>
            <a:r>
              <a:rPr lang="en-US" sz="2200" b="0" i="0" u="none" strike="noStrike">
                <a:solidFill>
                  <a:srgbClr val="000000"/>
                </a:solidFill>
                <a:effectLst/>
                <a:latin typeface="Georgia Pro"/>
                <a:ea typeface="+mn-lt"/>
                <a:cs typeface="+mn-lt"/>
              </a:rPr>
              <a:t>.</a:t>
            </a:r>
            <a:r>
              <a:rPr lang="en-US" sz="2200">
                <a:solidFill>
                  <a:srgbClr val="000000"/>
                </a:solidFill>
                <a:latin typeface="Georgia Pro"/>
                <a:cs typeface="Arial"/>
              </a:rPr>
              <a:t> </a:t>
            </a:r>
            <a:r>
              <a:rPr lang="en-US" sz="2200" b="0" i="0" u="none" strike="noStrike">
                <a:solidFill>
                  <a:srgbClr val="000000"/>
                </a:solidFill>
                <a:effectLst/>
                <a:latin typeface="Georgia Pro"/>
                <a:cs typeface="Arial"/>
              </a:rPr>
              <a:t>Our project addresses this challenge by creating a tool that generates synthetic medical notes – realistic but entirely artificial patient records.</a:t>
            </a:r>
            <a:r>
              <a:rPr lang="en-US" sz="2200" b="0" i="0">
                <a:solidFill>
                  <a:srgbClr val="000000"/>
                </a:solidFill>
                <a:effectLst/>
                <a:latin typeface="Georgia Pro"/>
                <a:cs typeface="Arial"/>
              </a:rPr>
              <a:t>​</a:t>
            </a:r>
            <a:endParaRPr lang="en-US" sz="2200">
              <a:latin typeface="Georgia Pro"/>
              <a:ea typeface="Calibri"/>
              <a:cs typeface="Calibri"/>
            </a:endParaRPr>
          </a:p>
          <a:p>
            <a:pPr algn="just" rtl="0" fontAlgn="base">
              <a:lnSpc>
                <a:spcPct val="150000"/>
              </a:lnSpc>
            </a:pPr>
            <a:r>
              <a:rPr lang="en-US" sz="2200" b="0" i="0" u="none" strike="noStrike">
                <a:solidFill>
                  <a:srgbClr val="000000"/>
                </a:solidFill>
                <a:effectLst/>
                <a:latin typeface="Georgia Pro"/>
                <a:cs typeface="Arial"/>
              </a:rPr>
              <a:t>These synthetic notes mimic the structure and content of real medical documents, particularly focusing on radiation oncology consults for prostate cancer patients. By providing a source of "fake" but medically accurate data, our tool enables:</a:t>
            </a:r>
            <a:r>
              <a:rPr lang="en-US" sz="2200" b="0" i="0">
                <a:solidFill>
                  <a:srgbClr val="000000"/>
                </a:solidFill>
                <a:effectLst/>
                <a:latin typeface="Georgia Pro"/>
                <a:cs typeface="Arial"/>
              </a:rPr>
              <a:t>​</a:t>
            </a:r>
          </a:p>
          <a:p>
            <a:pPr marL="342900" indent="-342900" algn="just" rtl="0" fontAlgn="base">
              <a:lnSpc>
                <a:spcPct val="150000"/>
              </a:lnSpc>
              <a:buFont typeface="Arial" panose="020B0604020202020204" pitchFamily="34" charset="0"/>
              <a:buChar char="•"/>
            </a:pPr>
            <a:r>
              <a:rPr lang="en-US" sz="2200" b="0" i="0" u="none" strike="noStrike">
                <a:solidFill>
                  <a:srgbClr val="000000"/>
                </a:solidFill>
                <a:effectLst/>
                <a:latin typeface="Georgia Pro"/>
                <a:cs typeface="Arial"/>
              </a:rPr>
              <a:t>Training of medical professionals without risking patient privacy</a:t>
            </a:r>
            <a:r>
              <a:rPr lang="en-US" sz="2200" b="0" i="0">
                <a:solidFill>
                  <a:srgbClr val="000000"/>
                </a:solidFill>
                <a:effectLst/>
                <a:latin typeface="Georgia Pro"/>
                <a:cs typeface="Arial"/>
              </a:rPr>
              <a:t>​</a:t>
            </a:r>
          </a:p>
          <a:p>
            <a:pPr marL="342900" indent="-342900" algn="just" rtl="0" fontAlgn="base">
              <a:lnSpc>
                <a:spcPct val="150000"/>
              </a:lnSpc>
              <a:buFont typeface="Arial" panose="020B0604020202020204" pitchFamily="34" charset="0"/>
              <a:buChar char="•"/>
            </a:pPr>
            <a:r>
              <a:rPr lang="en-US" sz="2200" b="0" i="0" u="none" strike="noStrike">
                <a:solidFill>
                  <a:srgbClr val="000000"/>
                </a:solidFill>
                <a:effectLst/>
                <a:latin typeface="Georgia Pro"/>
                <a:cs typeface="Arial"/>
              </a:rPr>
              <a:t>Development and testing of healthcare software systems</a:t>
            </a:r>
            <a:r>
              <a:rPr lang="en-US" sz="2200" b="0" i="0">
                <a:solidFill>
                  <a:srgbClr val="000000"/>
                </a:solidFill>
                <a:effectLst/>
                <a:latin typeface="Georgia Pro"/>
                <a:cs typeface="Arial"/>
              </a:rPr>
              <a:t>​</a:t>
            </a:r>
          </a:p>
          <a:p>
            <a:pPr marL="342900" indent="-342900" algn="just" rtl="0" fontAlgn="base">
              <a:lnSpc>
                <a:spcPct val="150000"/>
              </a:lnSpc>
              <a:buFont typeface="Arial" panose="020B0604020202020204" pitchFamily="34" charset="0"/>
              <a:buChar char="•"/>
            </a:pPr>
            <a:r>
              <a:rPr lang="en-US" sz="2200" b="0" i="0" u="none" strike="noStrike">
                <a:solidFill>
                  <a:srgbClr val="000000"/>
                </a:solidFill>
                <a:effectLst/>
                <a:latin typeface="Georgia Pro"/>
                <a:cs typeface="Arial"/>
              </a:rPr>
              <a:t>Medical research studies that require large datasets</a:t>
            </a:r>
            <a:r>
              <a:rPr lang="en-US" sz="2200" b="0" i="0">
                <a:solidFill>
                  <a:srgbClr val="000000"/>
                </a:solidFill>
                <a:effectLst/>
                <a:latin typeface="Georgia Pro"/>
                <a:cs typeface="Arial"/>
              </a:rPr>
              <a:t>​</a:t>
            </a:r>
          </a:p>
          <a:p>
            <a:pPr algn="just" rtl="0" fontAlgn="base">
              <a:lnSpc>
                <a:spcPct val="150000"/>
              </a:lnSpc>
            </a:pPr>
            <a:r>
              <a:rPr lang="en-US" sz="2200" b="0" i="0" u="none" strike="noStrike">
                <a:solidFill>
                  <a:srgbClr val="000000"/>
                </a:solidFill>
                <a:effectLst/>
                <a:latin typeface="Georgia Pro"/>
                <a:cs typeface="Arial"/>
              </a:rPr>
              <a:t>Our innovative approach combines </a:t>
            </a:r>
            <a:r>
              <a:rPr lang="en-US" sz="2200">
                <a:solidFill>
                  <a:srgbClr val="000000"/>
                </a:solidFill>
                <a:latin typeface="Georgia Pro"/>
                <a:cs typeface="Arial"/>
              </a:rPr>
              <a:t>large</a:t>
            </a:r>
            <a:r>
              <a:rPr lang="en-US" sz="2200" b="0" i="0" u="none" strike="noStrike">
                <a:solidFill>
                  <a:srgbClr val="000000"/>
                </a:solidFill>
                <a:effectLst/>
                <a:latin typeface="Georgia Pro"/>
                <a:cs typeface="Arial"/>
              </a:rPr>
              <a:t> language models with carefully crafted templates to produce notes that are indistinguishable from real ones yet contain no actual patient information. This project aims to accelerate medical research and improve healthcare practices while maintaining the highest standards of patient confidentiality.</a:t>
            </a:r>
            <a:endParaRPr lang="en-US" sz="2200" b="0" i="0">
              <a:solidFill>
                <a:srgbClr val="000000"/>
              </a:solidFill>
              <a:effectLst/>
              <a:latin typeface="Georgia Pro"/>
              <a:cs typeface="Arial"/>
            </a:endParaRPr>
          </a:p>
        </p:txBody>
      </p:sp>
      <p:sp>
        <p:nvSpPr>
          <p:cNvPr id="10" name="TextBox 9">
            <a:extLst>
              <a:ext uri="{FF2B5EF4-FFF2-40B4-BE49-F238E27FC236}">
                <a16:creationId xmlns:a16="http://schemas.microsoft.com/office/drawing/2014/main" id="{54E12500-4A2B-02CD-EFD5-E7CC5AAFF8DD}"/>
              </a:ext>
            </a:extLst>
          </p:cNvPr>
          <p:cNvSpPr txBox="1"/>
          <p:nvPr/>
        </p:nvSpPr>
        <p:spPr>
          <a:xfrm>
            <a:off x="1838930" y="18731955"/>
            <a:ext cx="11768327" cy="5667385"/>
          </a:xfrm>
          <a:prstGeom prst="rect">
            <a:avLst/>
          </a:prstGeom>
          <a:noFill/>
        </p:spPr>
        <p:txBody>
          <a:bodyPr wrap="square" lIns="91440" tIns="45720" rIns="91440" bIns="45720" rtlCol="0" anchor="t">
            <a:spAutoFit/>
          </a:bodyPr>
          <a:lstStyle/>
          <a:p>
            <a:pPr algn="just" rtl="0" fontAlgn="base">
              <a:lnSpc>
                <a:spcPct val="150000"/>
              </a:lnSpc>
            </a:pPr>
            <a:r>
              <a:rPr lang="en-US" sz="2200" b="0" i="0" u="none" strike="noStrike">
                <a:solidFill>
                  <a:srgbClr val="000000"/>
                </a:solidFill>
                <a:effectLst/>
                <a:latin typeface="Georgia Pro"/>
              </a:rPr>
              <a:t>Our primary objective is to work with the pre-existing Synthetic Note Generator code to create a functional web-tool capable of generating realistic notes. Our note-generator will be able to rephrase sections of text and offer a wider variety of generated notes by utilizing </a:t>
            </a:r>
            <a:r>
              <a:rPr lang="en-US" sz="2200" b="0" i="1" u="none" strike="noStrike">
                <a:solidFill>
                  <a:srgbClr val="000000"/>
                </a:solidFill>
                <a:effectLst/>
                <a:latin typeface="Georgia Pro"/>
              </a:rPr>
              <a:t>Meta</a:t>
            </a:r>
            <a:r>
              <a:rPr lang="en-US" sz="2200" b="0" i="0" u="none" strike="noStrike">
                <a:solidFill>
                  <a:srgbClr val="000000"/>
                </a:solidFill>
                <a:effectLst/>
                <a:latin typeface="Georgia Pro"/>
              </a:rPr>
              <a:t>'s </a:t>
            </a:r>
            <a:r>
              <a:rPr lang="en-US" sz="2200" b="0" i="1" u="none" strike="noStrike">
                <a:solidFill>
                  <a:srgbClr val="000000"/>
                </a:solidFill>
                <a:effectLst/>
                <a:latin typeface="Georgia Pro"/>
              </a:rPr>
              <a:t>Llama </a:t>
            </a:r>
            <a:r>
              <a:rPr lang="en-US" sz="2200" i="1">
                <a:solidFill>
                  <a:srgbClr val="000000"/>
                </a:solidFill>
                <a:latin typeface="Georgia Pro"/>
              </a:rPr>
              <a:t>3-7b</a:t>
            </a:r>
            <a:r>
              <a:rPr lang="en-US" sz="2200" b="0" i="0" u="none" strike="noStrike">
                <a:solidFill>
                  <a:srgbClr val="000000"/>
                </a:solidFill>
                <a:effectLst/>
                <a:latin typeface="Georgia Pro"/>
              </a:rPr>
              <a:t> chatbot. After achieving consistently realistic and varied notes, our team </a:t>
            </a:r>
            <a:r>
              <a:rPr lang="en-US" sz="2200">
                <a:solidFill>
                  <a:srgbClr val="000000"/>
                </a:solidFill>
                <a:latin typeface="Georgia Pro"/>
              </a:rPr>
              <a:t>has</a:t>
            </a:r>
            <a:r>
              <a:rPr lang="en-US" sz="2200" b="0" i="0" u="none" strike="noStrike">
                <a:solidFill>
                  <a:srgbClr val="000000"/>
                </a:solidFill>
                <a:effectLst/>
                <a:latin typeface="Georgia Pro"/>
              </a:rPr>
              <a:t> </a:t>
            </a:r>
            <a:r>
              <a:rPr lang="en-US" sz="2200">
                <a:solidFill>
                  <a:srgbClr val="000000"/>
                </a:solidFill>
                <a:latin typeface="Georgia Pro"/>
              </a:rPr>
              <a:t>completed</a:t>
            </a:r>
            <a:r>
              <a:rPr lang="en-US" sz="2200" b="0" i="0" u="none" strike="noStrike">
                <a:solidFill>
                  <a:srgbClr val="000000"/>
                </a:solidFill>
                <a:effectLst/>
                <a:latin typeface="Georgia Pro"/>
              </a:rPr>
              <a:t> a clinical Turing-test to gauge how comparable our generated notes are to physician notes.</a:t>
            </a:r>
            <a:r>
              <a:rPr lang="en-US" sz="2200" b="0" i="0">
                <a:solidFill>
                  <a:srgbClr val="000000"/>
                </a:solidFill>
                <a:effectLst/>
                <a:latin typeface="Georgia Pro"/>
              </a:rPr>
              <a:t>​</a:t>
            </a:r>
            <a:endParaRPr lang="en-US">
              <a:ea typeface="Calibri" panose="020F0502020204030204"/>
              <a:cs typeface="Calibri" panose="020F0502020204030204"/>
            </a:endParaRPr>
          </a:p>
          <a:p>
            <a:pPr algn="just" rtl="0" fontAlgn="base">
              <a:lnSpc>
                <a:spcPct val="150000"/>
              </a:lnSpc>
            </a:pPr>
            <a:r>
              <a:rPr lang="en-US" sz="2200" b="0" i="0">
                <a:solidFill>
                  <a:srgbClr val="000000"/>
                </a:solidFill>
                <a:effectLst/>
                <a:latin typeface="Georgia Pro"/>
              </a:rPr>
              <a:t>​</a:t>
            </a:r>
          </a:p>
          <a:p>
            <a:pPr algn="just" fontAlgn="base">
              <a:lnSpc>
                <a:spcPct val="150000"/>
              </a:lnSpc>
            </a:pPr>
            <a:r>
              <a:rPr lang="en-US" sz="2200" b="0" i="0" u="none" strike="noStrike">
                <a:solidFill>
                  <a:srgbClr val="000000"/>
                </a:solidFill>
                <a:effectLst/>
                <a:latin typeface="Georgia Pro"/>
              </a:rPr>
              <a:t>By enhancing the generated notes to be as believable and realistic as possible, we </a:t>
            </a:r>
            <a:r>
              <a:rPr lang="en-US" sz="2200">
                <a:solidFill>
                  <a:srgbClr val="000000"/>
                </a:solidFill>
                <a:latin typeface="Georgia Pro"/>
              </a:rPr>
              <a:t>were able to later</a:t>
            </a:r>
            <a:r>
              <a:rPr lang="en-US" sz="2200" b="0" i="0" u="none" strike="noStrike">
                <a:solidFill>
                  <a:srgbClr val="000000"/>
                </a:solidFill>
                <a:effectLst/>
                <a:latin typeface="Georgia Pro"/>
              </a:rPr>
              <a:t> fine-tune a Large Language Model (LLM) to extract data from generated clinical notes on a large scale while not compromising fake patient data.</a:t>
            </a:r>
            <a:endParaRPr lang="en-US" sz="2200" b="0" i="0">
              <a:solidFill>
                <a:srgbClr val="000000"/>
              </a:solidFill>
              <a:effectLst/>
              <a:latin typeface="Georgia Pro"/>
            </a:endParaRPr>
          </a:p>
          <a:p>
            <a:pPr algn="just">
              <a:lnSpc>
                <a:spcPct val="150000"/>
              </a:lnSpc>
            </a:pPr>
            <a:endParaRPr lang="en-US" sz="2400">
              <a:ea typeface="Calibri" panose="020F0502020204030204"/>
              <a:cs typeface="Calibri" panose="020F0502020204030204"/>
            </a:endParaRPr>
          </a:p>
        </p:txBody>
      </p:sp>
      <p:cxnSp>
        <p:nvCxnSpPr>
          <p:cNvPr id="12" name="Straight Arrow Connector 11">
            <a:extLst>
              <a:ext uri="{FF2B5EF4-FFF2-40B4-BE49-F238E27FC236}">
                <a16:creationId xmlns:a16="http://schemas.microsoft.com/office/drawing/2014/main" id="{4410FA4C-2B4F-2011-2E5B-F1A1E643D0C6}"/>
              </a:ext>
            </a:extLst>
          </p:cNvPr>
          <p:cNvCxnSpPr/>
          <p:nvPr/>
        </p:nvCxnSpPr>
        <p:spPr>
          <a:xfrm>
            <a:off x="14282573" y="7908381"/>
            <a:ext cx="68600" cy="22088926"/>
          </a:xfrm>
          <a:prstGeom prst="straightConnector1">
            <a:avLst/>
          </a:prstGeom>
          <a:ln w="28575">
            <a:solidFill>
              <a:schemeClr val="tx1">
                <a:lumMod val="50000"/>
                <a:lumOff val="50000"/>
              </a:schemeClr>
            </a:solidFill>
            <a:prstDash val="dash"/>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3D50055D-A591-0722-E7EA-270138063F32}"/>
              </a:ext>
            </a:extLst>
          </p:cNvPr>
          <p:cNvSpPr txBox="1"/>
          <p:nvPr/>
        </p:nvSpPr>
        <p:spPr>
          <a:xfrm>
            <a:off x="15323543" y="9335025"/>
            <a:ext cx="12156876" cy="4611262"/>
          </a:xfrm>
          <a:prstGeom prst="rect">
            <a:avLst/>
          </a:prstGeom>
          <a:noFill/>
        </p:spPr>
        <p:txBody>
          <a:bodyPr wrap="square" lIns="91440" tIns="45720" rIns="91440" bIns="45720" rtlCol="0" anchor="t">
            <a:spAutoFit/>
          </a:bodyPr>
          <a:lstStyle/>
          <a:p>
            <a:pPr marL="342900" indent="-342900" algn="just" rtl="0" fontAlgn="base">
              <a:lnSpc>
                <a:spcPct val="150000"/>
              </a:lnSpc>
              <a:buFont typeface="Arial"/>
              <a:buChar char="•"/>
            </a:pPr>
            <a:r>
              <a:rPr lang="en-US" sz="2200" b="1" i="0" u="none" strike="noStrike">
                <a:solidFill>
                  <a:srgbClr val="000000"/>
                </a:solidFill>
                <a:effectLst/>
                <a:latin typeface="Georgia Pro"/>
                <a:cs typeface="Arial"/>
              </a:rPr>
              <a:t>Web tool</a:t>
            </a:r>
            <a:r>
              <a:rPr lang="en-US" sz="2200" b="0" i="0" u="none" strike="noStrike">
                <a:solidFill>
                  <a:srgbClr val="000000"/>
                </a:solidFill>
                <a:effectLst/>
                <a:latin typeface="Georgia Pro"/>
                <a:cs typeface="Arial"/>
              </a:rPr>
              <a:t>: Developed and refined the web-based interface, ensuring usability and easy data entry for users.</a:t>
            </a:r>
            <a:r>
              <a:rPr lang="en-US" sz="2200" b="0" i="0">
                <a:solidFill>
                  <a:srgbClr val="000000"/>
                </a:solidFill>
                <a:effectLst/>
                <a:latin typeface="Georgia Pro"/>
                <a:cs typeface="Arial"/>
              </a:rPr>
              <a:t>​</a:t>
            </a:r>
          </a:p>
          <a:p>
            <a:pPr marL="800100" lvl="1" indent="-342900" algn="just">
              <a:lnSpc>
                <a:spcPct val="150000"/>
              </a:lnSpc>
              <a:buFont typeface="Courier New" panose="020B0604020202020204" pitchFamily="34" charset="0"/>
              <a:buChar char="o"/>
            </a:pPr>
            <a:r>
              <a:rPr lang="en-US" sz="2200">
                <a:solidFill>
                  <a:srgbClr val="000000"/>
                </a:solidFill>
                <a:latin typeface="Georgia Pro"/>
                <a:cs typeface="Arial"/>
              </a:rPr>
              <a:t>Landing Page</a:t>
            </a:r>
            <a:endParaRPr lang="en-US">
              <a:solidFill>
                <a:srgbClr val="000000"/>
              </a:solidFill>
              <a:latin typeface="Georgia Pro"/>
              <a:ea typeface="Calibri" panose="020F0502020204030204"/>
              <a:cs typeface="Calibri" panose="020F0502020204030204"/>
            </a:endParaRPr>
          </a:p>
          <a:p>
            <a:pPr marL="800100" lvl="1" indent="-342900" algn="just">
              <a:lnSpc>
                <a:spcPct val="150000"/>
              </a:lnSpc>
              <a:buFont typeface="Courier New" panose="020B0604020202020204" pitchFamily="34" charset="0"/>
              <a:buChar char="o"/>
            </a:pPr>
            <a:r>
              <a:rPr lang="en-US" sz="2200">
                <a:solidFill>
                  <a:srgbClr val="000000"/>
                </a:solidFill>
                <a:latin typeface="Georgia Pro"/>
                <a:cs typeface="Arial"/>
              </a:rPr>
              <a:t>Single Note Generation</a:t>
            </a:r>
            <a:endParaRPr lang="en-US">
              <a:solidFill>
                <a:srgbClr val="000000"/>
              </a:solidFill>
              <a:latin typeface="Georgia Pro"/>
              <a:ea typeface="Calibri"/>
              <a:cs typeface="Calibri"/>
            </a:endParaRPr>
          </a:p>
          <a:p>
            <a:pPr marL="800100" lvl="1" indent="-342900" algn="just">
              <a:lnSpc>
                <a:spcPct val="150000"/>
              </a:lnSpc>
              <a:buFont typeface="Courier New" panose="020B0604020202020204" pitchFamily="34" charset="0"/>
              <a:buChar char="o"/>
            </a:pPr>
            <a:r>
              <a:rPr lang="en-US" sz="2200">
                <a:solidFill>
                  <a:srgbClr val="000000"/>
                </a:solidFill>
                <a:latin typeface="Georgia Pro"/>
                <a:cs typeface="Arial"/>
              </a:rPr>
              <a:t>Bulk Note Generation</a:t>
            </a:r>
            <a:endParaRPr lang="en-US">
              <a:solidFill>
                <a:srgbClr val="000000"/>
              </a:solidFill>
              <a:latin typeface="Georgia Pro"/>
              <a:ea typeface="Calibri"/>
              <a:cs typeface="Calibri"/>
            </a:endParaRPr>
          </a:p>
          <a:p>
            <a:pPr marL="1257300" lvl="2" indent="-342900" algn="just">
              <a:lnSpc>
                <a:spcPct val="150000"/>
              </a:lnSpc>
              <a:buFont typeface="Wingdings" panose="020B0604020202020204" pitchFamily="34" charset="0"/>
              <a:buChar char="§"/>
            </a:pPr>
            <a:r>
              <a:rPr lang="en-US" sz="2200">
                <a:solidFill>
                  <a:srgbClr val="000000"/>
                </a:solidFill>
                <a:latin typeface="Georgia Pro"/>
                <a:cs typeface="Arial"/>
              </a:rPr>
              <a:t>Export functionality, LLM Rephrasing, Note Display, and Section inclusion/exclusion.</a:t>
            </a:r>
          </a:p>
          <a:p>
            <a:pPr marL="342900" indent="-342900" algn="just" fontAlgn="base">
              <a:lnSpc>
                <a:spcPct val="150000"/>
              </a:lnSpc>
              <a:buFont typeface="Arial" panose="020B0604020202020204" pitchFamily="34" charset="0"/>
              <a:buChar char="•"/>
            </a:pPr>
            <a:r>
              <a:rPr lang="en-US" sz="2200" b="1">
                <a:solidFill>
                  <a:srgbClr val="000000"/>
                </a:solidFill>
                <a:latin typeface="Georgia Pro"/>
                <a:cs typeface="Arial"/>
              </a:rPr>
              <a:t>Note Types</a:t>
            </a:r>
            <a:r>
              <a:rPr lang="en-US" sz="2200" b="0" i="0" u="none" strike="noStrike">
                <a:solidFill>
                  <a:srgbClr val="000000"/>
                </a:solidFill>
                <a:effectLst/>
                <a:latin typeface="Georgia Pro"/>
                <a:cs typeface="Arial"/>
              </a:rPr>
              <a:t>: </a:t>
            </a:r>
            <a:r>
              <a:rPr lang="en-US" sz="2200">
                <a:solidFill>
                  <a:srgbClr val="000000"/>
                </a:solidFill>
                <a:latin typeface="Georgia Pro"/>
                <a:cs typeface="Arial"/>
              </a:rPr>
              <a:t>Implemented four </a:t>
            </a:r>
            <a:r>
              <a:rPr lang="en-US" sz="2200" b="0" i="0" u="none" strike="noStrike">
                <a:solidFill>
                  <a:srgbClr val="000000"/>
                </a:solidFill>
                <a:effectLst/>
                <a:latin typeface="Georgia Pro"/>
                <a:cs typeface="Arial"/>
              </a:rPr>
              <a:t>new note types, incorporated internal feedback, and ensured seamless functionality throughout the app. </a:t>
            </a:r>
            <a:endParaRPr lang="en-US" sz="2200" b="0" i="0">
              <a:solidFill>
                <a:srgbClr val="000000"/>
              </a:solidFill>
              <a:effectLst/>
              <a:latin typeface="Georgia Pro"/>
              <a:cs typeface="Arial"/>
            </a:endParaRPr>
          </a:p>
          <a:p>
            <a:pPr marL="800100" lvl="1" indent="-342900" algn="just">
              <a:lnSpc>
                <a:spcPct val="150000"/>
              </a:lnSpc>
              <a:buFont typeface="Courier New" panose="020B0604020202020204" pitchFamily="34" charset="0"/>
              <a:buChar char="o"/>
            </a:pPr>
            <a:r>
              <a:rPr lang="en-US" sz="2200">
                <a:solidFill>
                  <a:srgbClr val="000000"/>
                </a:solidFill>
                <a:latin typeface="Georgia Pro"/>
                <a:cs typeface="Arial"/>
              </a:rPr>
              <a:t>Initial Consultation, Follow Up, On-Treatment Visit, &amp; Treatment Summary</a:t>
            </a:r>
          </a:p>
        </p:txBody>
      </p:sp>
      <p:cxnSp>
        <p:nvCxnSpPr>
          <p:cNvPr id="18" name="Straight Arrow Connector 17">
            <a:extLst>
              <a:ext uri="{FF2B5EF4-FFF2-40B4-BE49-F238E27FC236}">
                <a16:creationId xmlns:a16="http://schemas.microsoft.com/office/drawing/2014/main" id="{51E07ACD-30C1-4A8A-D2D9-3A34BC96B51A}"/>
              </a:ext>
            </a:extLst>
          </p:cNvPr>
          <p:cNvCxnSpPr/>
          <p:nvPr/>
        </p:nvCxnSpPr>
        <p:spPr>
          <a:xfrm>
            <a:off x="28554824" y="7827698"/>
            <a:ext cx="68600" cy="22088926"/>
          </a:xfrm>
          <a:prstGeom prst="straightConnector1">
            <a:avLst/>
          </a:prstGeom>
          <a:ln w="28575">
            <a:solidFill>
              <a:schemeClr val="tx1">
                <a:lumMod val="50000"/>
                <a:lumOff val="50000"/>
              </a:schemeClr>
            </a:solidFill>
            <a:prstDash val="dash"/>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3CFFF06C-CF9B-87CB-F7BE-830B542F0620}"/>
              </a:ext>
            </a:extLst>
          </p:cNvPr>
          <p:cNvSpPr txBox="1"/>
          <p:nvPr/>
        </p:nvSpPr>
        <p:spPr>
          <a:xfrm>
            <a:off x="30065226" y="27303427"/>
            <a:ext cx="12363886" cy="3624838"/>
          </a:xfrm>
          <a:prstGeom prst="rect">
            <a:avLst/>
          </a:prstGeom>
          <a:noFill/>
        </p:spPr>
        <p:txBody>
          <a:bodyPr wrap="square" lIns="91440" tIns="45720" rIns="91440" bIns="45720" rtlCol="0" anchor="t">
            <a:spAutoFit/>
          </a:bodyPr>
          <a:lstStyle/>
          <a:p>
            <a:pPr algn="just">
              <a:lnSpc>
                <a:spcPct val="150000"/>
              </a:lnSpc>
            </a:pPr>
            <a:r>
              <a:rPr lang="en-US" sz="2200">
                <a:solidFill>
                  <a:srgbClr val="000000"/>
                </a:solidFill>
                <a:latin typeface="Georgia Pro"/>
                <a:cs typeface="Arial"/>
              </a:rPr>
              <a:t>In the future our team plans to share our code with physicians, request them to return Turing Test surveys, and analyze the results. Gaining direct feedback from physicians will allow us to reach our goal of creating clinical notes that are accurate, contextually relevant, and indistinguishable from both AI-generated and physician-authored notes. Additionally, our project will focus on expanding the synthetic note generator to support a broader range of cancer types, allowing for more comprehensive use across medical scenarios. </a:t>
            </a:r>
            <a:endParaRPr lang="en-US" sz="2200">
              <a:latin typeface="Georgia Pro"/>
              <a:ea typeface="Calibri"/>
              <a:cs typeface="Arial"/>
            </a:endParaRPr>
          </a:p>
          <a:p>
            <a:pPr algn="just">
              <a:lnSpc>
                <a:spcPct val="150000"/>
              </a:lnSpc>
            </a:pPr>
            <a:endParaRPr lang="en-US" sz="2400">
              <a:latin typeface="Arial" panose="020B0604020202020204" pitchFamily="34" charset="0"/>
              <a:cs typeface="Arial" panose="020B0604020202020204" pitchFamily="34" charset="0"/>
            </a:endParaRPr>
          </a:p>
        </p:txBody>
      </p:sp>
      <p:sp>
        <p:nvSpPr>
          <p:cNvPr id="47" name="Rectangle: Beveled 6">
            <a:extLst>
              <a:ext uri="{FF2B5EF4-FFF2-40B4-BE49-F238E27FC236}">
                <a16:creationId xmlns:a16="http://schemas.microsoft.com/office/drawing/2014/main" id="{77D6E2CD-24B8-60A3-A245-9948CBEC69C5}"/>
              </a:ext>
            </a:extLst>
          </p:cNvPr>
          <p:cNvSpPr/>
          <p:nvPr/>
        </p:nvSpPr>
        <p:spPr>
          <a:xfrm>
            <a:off x="1665473" y="17219582"/>
            <a:ext cx="12151502" cy="1207443"/>
          </a:xfrm>
          <a:prstGeom prst="roundRect">
            <a:avLst/>
          </a:prstGeom>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b="1">
                <a:solidFill>
                  <a:srgbClr val="FFC000"/>
                </a:solidFill>
                <a:latin typeface="Georgia Pro"/>
                <a:ea typeface="Calibri"/>
                <a:cs typeface="Arial"/>
              </a:rPr>
              <a:t>Objective</a:t>
            </a:r>
            <a:endParaRPr lang="en-US" sz="5400" b="1">
              <a:solidFill>
                <a:srgbClr val="FFC000"/>
              </a:solidFill>
              <a:latin typeface="Georgia Pro"/>
              <a:ea typeface="Calibri"/>
              <a:cs typeface="Calibri"/>
            </a:endParaRPr>
          </a:p>
        </p:txBody>
      </p:sp>
      <p:sp>
        <p:nvSpPr>
          <p:cNvPr id="48" name="Rectangle: Beveled 6">
            <a:extLst>
              <a:ext uri="{FF2B5EF4-FFF2-40B4-BE49-F238E27FC236}">
                <a16:creationId xmlns:a16="http://schemas.microsoft.com/office/drawing/2014/main" id="{94D6017E-EC29-9119-CE58-6EA4C6ADD681}"/>
              </a:ext>
            </a:extLst>
          </p:cNvPr>
          <p:cNvSpPr/>
          <p:nvPr/>
        </p:nvSpPr>
        <p:spPr>
          <a:xfrm>
            <a:off x="15335294" y="7806201"/>
            <a:ext cx="12151502" cy="1263907"/>
          </a:xfrm>
          <a:prstGeom prst="roundRect">
            <a:avLst/>
          </a:prstGeom>
          <a:solidFill>
            <a:schemeClr val="bg2">
              <a:lumMod val="1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b="1">
                <a:solidFill>
                  <a:srgbClr val="FFC000"/>
                </a:solidFill>
                <a:latin typeface="Georgia Pro"/>
                <a:ea typeface="Calibri"/>
                <a:cs typeface="Arial"/>
              </a:rPr>
              <a:t>Note Generator &amp; Web Tool</a:t>
            </a:r>
            <a:endParaRPr lang="en-US" b="1">
              <a:solidFill>
                <a:srgbClr val="FFC000"/>
              </a:solidFill>
              <a:ea typeface="Calibri"/>
              <a:cs typeface="Calibri"/>
            </a:endParaRPr>
          </a:p>
        </p:txBody>
      </p:sp>
      <p:sp>
        <p:nvSpPr>
          <p:cNvPr id="1975" name="TextBox 1974">
            <a:extLst>
              <a:ext uri="{FF2B5EF4-FFF2-40B4-BE49-F238E27FC236}">
                <a16:creationId xmlns:a16="http://schemas.microsoft.com/office/drawing/2014/main" id="{91995CA3-E1AA-5D56-DE53-3073353AD9C3}"/>
              </a:ext>
            </a:extLst>
          </p:cNvPr>
          <p:cNvSpPr txBox="1"/>
          <p:nvPr/>
        </p:nvSpPr>
        <p:spPr>
          <a:xfrm>
            <a:off x="29003442" y="11178886"/>
            <a:ext cx="14221670" cy="347787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Georgia Pro"/>
              </a:rPr>
              <a:t>Original Text: </a:t>
            </a:r>
            <a:endParaRPr lang="en-US"/>
          </a:p>
          <a:p>
            <a:pPr algn="l"/>
            <a:r>
              <a:rPr lang="en-US" sz="2000" b="1">
                <a:latin typeface="Georgia Pro"/>
              </a:rPr>
              <a:t>Mr. {11} is a {1} year old {13} {2} with {18} risk prostate cancer, stage {17}. Initial PSA was {28} on {19}, most recently {3} on {14}. Biopsy on {16} showed Gleason {5}. {10}</a:t>
            </a:r>
            <a:endParaRPr lang="en-US"/>
          </a:p>
          <a:p>
            <a:endParaRPr lang="en-US" sz="2000" b="1">
              <a:latin typeface="Georgia Pro"/>
              <a:ea typeface="Calibri"/>
              <a:cs typeface="Calibri"/>
            </a:endParaRPr>
          </a:p>
          <a:p>
            <a:r>
              <a:rPr lang="en-US" sz="2000" b="1">
                <a:latin typeface="Georgia Pro"/>
                <a:ea typeface="Calibri"/>
                <a:cs typeface="Calibri"/>
              </a:rPr>
              <a:t>AI Rephrased Text: </a:t>
            </a:r>
            <a:endParaRPr lang="en-US" sz="2000" b="1">
              <a:latin typeface="Georgia Pro"/>
              <a:ea typeface="+mn-lt"/>
              <a:cs typeface="+mn-lt"/>
            </a:endParaRPr>
          </a:p>
          <a:p>
            <a:r>
              <a:rPr lang="en-US" sz="2000" b="1">
                <a:latin typeface="Georgia Pro"/>
                <a:ea typeface="+mn-lt"/>
                <a:cs typeface="+mn-lt"/>
              </a:rPr>
              <a:t>Patient {11} is a {1} year old {13} {2} with high-risk prostate cancer, stage {17}.</a:t>
            </a:r>
            <a:endParaRPr lang="en-US" sz="2000" b="1">
              <a:latin typeface="Georgia Pro"/>
            </a:endParaRPr>
          </a:p>
          <a:p>
            <a:endParaRPr lang="en-US" sz="2000" b="1">
              <a:latin typeface="Georgia Pro"/>
              <a:ea typeface="+mn-lt"/>
              <a:cs typeface="+mn-lt"/>
            </a:endParaRPr>
          </a:p>
          <a:p>
            <a:r>
              <a:rPr lang="en-US" sz="2000" b="1">
                <a:latin typeface="Georgia Pro"/>
                <a:ea typeface="+mn-lt"/>
                <a:cs typeface="+mn-lt"/>
              </a:rPr>
              <a:t>Initial PSA: {28} on {19}.</a:t>
            </a:r>
            <a:endParaRPr lang="en-US" sz="2000" b="1">
              <a:latin typeface="Georgia Pro"/>
            </a:endParaRPr>
          </a:p>
          <a:p>
            <a:r>
              <a:rPr lang="en-US" sz="2000" b="1">
                <a:latin typeface="Georgia Pro"/>
                <a:ea typeface="+mn-lt"/>
                <a:cs typeface="+mn-lt"/>
              </a:rPr>
              <a:t>Latest PSA: {3} on {14}.</a:t>
            </a:r>
            <a:endParaRPr lang="en-US" sz="2000" b="1">
              <a:latin typeface="Georgia Pro"/>
            </a:endParaRPr>
          </a:p>
          <a:p>
            <a:r>
              <a:rPr lang="en-US" sz="2000" b="1">
                <a:latin typeface="Georgia Pro"/>
                <a:ea typeface="+mn-lt"/>
                <a:cs typeface="+mn-lt"/>
              </a:rPr>
              <a:t>Biopsy on {16} revealed Gleason {5}.</a:t>
            </a:r>
            <a:endParaRPr lang="en-US" sz="2000" b="1">
              <a:latin typeface="Georgia Pro"/>
            </a:endParaRPr>
          </a:p>
          <a:p>
            <a:r>
              <a:rPr lang="en-US" sz="2000" b="1">
                <a:latin typeface="Georgia Pro"/>
                <a:ea typeface="+mn-lt"/>
                <a:cs typeface="+mn-lt"/>
              </a:rPr>
              <a:t>{10}</a:t>
            </a:r>
            <a:endParaRPr lang="en-US" sz="2000" b="1">
              <a:latin typeface="Georgia Pro"/>
            </a:endParaRPr>
          </a:p>
        </p:txBody>
      </p:sp>
      <p:sp>
        <p:nvSpPr>
          <p:cNvPr id="1965" name="TextBox 1964">
            <a:extLst>
              <a:ext uri="{FF2B5EF4-FFF2-40B4-BE49-F238E27FC236}">
                <a16:creationId xmlns:a16="http://schemas.microsoft.com/office/drawing/2014/main" id="{B8FF3243-8BE3-CD5C-30E9-8A8FBD530144}"/>
              </a:ext>
            </a:extLst>
          </p:cNvPr>
          <p:cNvSpPr txBox="1"/>
          <p:nvPr/>
        </p:nvSpPr>
        <p:spPr>
          <a:xfrm>
            <a:off x="29302599" y="9591730"/>
            <a:ext cx="14226987" cy="15640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Sans-Serif"/>
              <a:buChar char="•"/>
            </a:pPr>
            <a:r>
              <a:rPr lang="en-US" sz="2200" b="1">
                <a:latin typeface="Georgia Pro"/>
              </a:rPr>
              <a:t>LLM integration</a:t>
            </a:r>
            <a:r>
              <a:rPr lang="en-US" sz="2200">
                <a:latin typeface="Georgia Pro"/>
              </a:rPr>
              <a:t>: Focused on smooth integration with </a:t>
            </a:r>
            <a:r>
              <a:rPr lang="en-US" sz="2200" i="1" err="1">
                <a:latin typeface="Georgia Pro"/>
              </a:rPr>
              <a:t>Groq</a:t>
            </a:r>
            <a:r>
              <a:rPr lang="en-US" sz="2200" i="1">
                <a:latin typeface="Georgia Pro"/>
              </a:rPr>
              <a:t> </a:t>
            </a:r>
            <a:r>
              <a:rPr lang="en-US" sz="2200">
                <a:latin typeface="Georgia Pro"/>
              </a:rPr>
              <a:t>API, creating a mapping system, and implementing validation tests to ensure that original note variables haven't been altered. This validation system promises that </a:t>
            </a:r>
            <a:r>
              <a:rPr lang="en-US" sz="2200" i="1">
                <a:latin typeface="Georgia Pro"/>
              </a:rPr>
              <a:t>Llama </a:t>
            </a:r>
            <a:r>
              <a:rPr lang="en-US" sz="2200">
                <a:latin typeface="Georgia Pro"/>
              </a:rPr>
              <a:t>keeps original "patient" information while increasing note variability.</a:t>
            </a:r>
            <a:endParaRPr lang="en-US"/>
          </a:p>
        </p:txBody>
      </p:sp>
      <p:sp>
        <p:nvSpPr>
          <p:cNvPr id="2182" name="Rectangle: Beveled 6">
            <a:extLst>
              <a:ext uri="{FF2B5EF4-FFF2-40B4-BE49-F238E27FC236}">
                <a16:creationId xmlns:a16="http://schemas.microsoft.com/office/drawing/2014/main" id="{CF5CF062-3748-69C9-F02D-C455110E15B3}"/>
              </a:ext>
            </a:extLst>
          </p:cNvPr>
          <p:cNvSpPr/>
          <p:nvPr/>
        </p:nvSpPr>
        <p:spPr>
          <a:xfrm>
            <a:off x="29831223" y="7818868"/>
            <a:ext cx="12151502" cy="1263907"/>
          </a:xfrm>
          <a:prstGeom prst="roundRect">
            <a:avLst/>
          </a:prstGeom>
          <a:solidFill>
            <a:schemeClr val="bg2">
              <a:lumMod val="1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b="1">
                <a:solidFill>
                  <a:srgbClr val="FFC000"/>
                </a:solidFill>
                <a:latin typeface="Georgia Pro"/>
                <a:ea typeface="Calibri"/>
                <a:cs typeface="Arial"/>
              </a:rPr>
              <a:t>LLM Rephrasing</a:t>
            </a:r>
            <a:endParaRPr lang="en-US" sz="5400" b="1">
              <a:solidFill>
                <a:srgbClr val="FFC000"/>
              </a:solidFill>
              <a:latin typeface="Georgia Pro"/>
              <a:ea typeface="Calibri"/>
              <a:cs typeface="Calibri"/>
            </a:endParaRPr>
          </a:p>
        </p:txBody>
      </p:sp>
      <p:sp>
        <p:nvSpPr>
          <p:cNvPr id="2183" name="Rectangle: Beveled 6">
            <a:extLst>
              <a:ext uri="{FF2B5EF4-FFF2-40B4-BE49-F238E27FC236}">
                <a16:creationId xmlns:a16="http://schemas.microsoft.com/office/drawing/2014/main" id="{D1133943-AE49-39E4-5FFE-4EBE549D478B}"/>
              </a:ext>
            </a:extLst>
          </p:cNvPr>
          <p:cNvSpPr/>
          <p:nvPr/>
        </p:nvSpPr>
        <p:spPr>
          <a:xfrm>
            <a:off x="30073269" y="14834530"/>
            <a:ext cx="12151502" cy="1263907"/>
          </a:xfrm>
          <a:prstGeom prst="roundRect">
            <a:avLst/>
          </a:prstGeom>
          <a:solidFill>
            <a:schemeClr val="bg2">
              <a:lumMod val="1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b="1">
                <a:solidFill>
                  <a:srgbClr val="FFC000"/>
                </a:solidFill>
                <a:latin typeface="Georgia Pro"/>
                <a:ea typeface="Calibri"/>
                <a:cs typeface="Arial"/>
              </a:rPr>
              <a:t>Turing Test</a:t>
            </a:r>
            <a:endParaRPr lang="en-US" sz="5400" b="1">
              <a:solidFill>
                <a:srgbClr val="FFC000"/>
              </a:solidFill>
              <a:latin typeface="Georgia Pro"/>
              <a:ea typeface="Calibri"/>
              <a:cs typeface="Calibri"/>
            </a:endParaRPr>
          </a:p>
        </p:txBody>
      </p:sp>
      <p:sp>
        <p:nvSpPr>
          <p:cNvPr id="2185" name="TextBox 2184">
            <a:extLst>
              <a:ext uri="{FF2B5EF4-FFF2-40B4-BE49-F238E27FC236}">
                <a16:creationId xmlns:a16="http://schemas.microsoft.com/office/drawing/2014/main" id="{7938CCC9-C273-E074-0C97-FC8CB7A75185}"/>
              </a:ext>
            </a:extLst>
          </p:cNvPr>
          <p:cNvSpPr txBox="1"/>
          <p:nvPr/>
        </p:nvSpPr>
        <p:spPr>
          <a:xfrm>
            <a:off x="30188393" y="16336935"/>
            <a:ext cx="11914094" cy="10562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a:latin typeface="Georgia Pro"/>
              </a:rPr>
              <a:t>Turing Test</a:t>
            </a:r>
            <a:r>
              <a:rPr lang="en-US" sz="2200">
                <a:latin typeface="Georgia Pro"/>
              </a:rPr>
              <a:t>: Implemented updates and testing cycles to enhance the tool's ability to pass a clinical Turing Test by generating realistic and coherent notes. </a:t>
            </a:r>
            <a:endParaRPr lang="en-US">
              <a:latin typeface="Georgia Pro"/>
              <a:ea typeface="Calibri" panose="020F0502020204030204"/>
              <a:cs typeface="Calibri" panose="020F0502020204030204"/>
            </a:endParaRPr>
          </a:p>
        </p:txBody>
      </p:sp>
      <p:sp>
        <p:nvSpPr>
          <p:cNvPr id="2431" name="TextBox 2430">
            <a:extLst>
              <a:ext uri="{FF2B5EF4-FFF2-40B4-BE49-F238E27FC236}">
                <a16:creationId xmlns:a16="http://schemas.microsoft.com/office/drawing/2014/main" id="{6D28EBE5-0014-473C-EA1E-A8BD5096AC80}"/>
              </a:ext>
            </a:extLst>
          </p:cNvPr>
          <p:cNvSpPr txBox="1"/>
          <p:nvPr/>
        </p:nvSpPr>
        <p:spPr>
          <a:xfrm>
            <a:off x="15162382" y="16859741"/>
            <a:ext cx="5462549"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solidFill>
                  <a:srgbClr val="000000"/>
                </a:solidFill>
                <a:latin typeface="Georgia Pro"/>
                <a:cs typeface="Arial"/>
              </a:rPr>
              <a:t>Landing Page with Single  or Bulk note Generation </a:t>
            </a:r>
            <a:endParaRPr lang="en-US"/>
          </a:p>
        </p:txBody>
      </p:sp>
      <p:sp>
        <p:nvSpPr>
          <p:cNvPr id="2447" name="TextBox 2446">
            <a:extLst>
              <a:ext uri="{FF2B5EF4-FFF2-40B4-BE49-F238E27FC236}">
                <a16:creationId xmlns:a16="http://schemas.microsoft.com/office/drawing/2014/main" id="{3528C6FD-AB4F-71FE-377F-B7B8A294EE79}"/>
              </a:ext>
            </a:extLst>
          </p:cNvPr>
          <p:cNvSpPr txBox="1"/>
          <p:nvPr/>
        </p:nvSpPr>
        <p:spPr>
          <a:xfrm>
            <a:off x="15574785" y="17823771"/>
            <a:ext cx="3071894" cy="92333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algn="ctr"/>
            <a:r>
              <a:rPr lang="en-US">
                <a:solidFill>
                  <a:srgbClr val="000000"/>
                </a:solidFill>
                <a:latin typeface="Georgia Pro"/>
                <a:cs typeface="Arial"/>
              </a:rPr>
              <a:t>Sample fields on Web Tool. Allows user to input specific values to be in the note.</a:t>
            </a:r>
            <a:endParaRPr lang="en-US"/>
          </a:p>
        </p:txBody>
      </p:sp>
      <p:sp>
        <p:nvSpPr>
          <p:cNvPr id="3155" name="TextBox 3154">
            <a:extLst>
              <a:ext uri="{FF2B5EF4-FFF2-40B4-BE49-F238E27FC236}">
                <a16:creationId xmlns:a16="http://schemas.microsoft.com/office/drawing/2014/main" id="{38CFE1A3-985D-FEF6-0082-0DEB0BC92C61}"/>
              </a:ext>
            </a:extLst>
          </p:cNvPr>
          <p:cNvSpPr txBox="1"/>
          <p:nvPr/>
        </p:nvSpPr>
        <p:spPr>
          <a:xfrm>
            <a:off x="29024511" y="17705483"/>
            <a:ext cx="6626407" cy="43088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a:solidFill>
                  <a:srgbClr val="000000"/>
                </a:solidFill>
                <a:latin typeface="Georgia Pro"/>
                <a:cs typeface="Arial"/>
              </a:rPr>
              <a:t>Test Screen with user selection and reason text box</a:t>
            </a:r>
            <a:endParaRPr lang="en-US" sz="2200" err="1">
              <a:solidFill>
                <a:srgbClr val="000000"/>
              </a:solidFill>
              <a:latin typeface="Georgia Pro"/>
              <a:cs typeface="Arial"/>
            </a:endParaRPr>
          </a:p>
        </p:txBody>
      </p:sp>
      <p:sp>
        <p:nvSpPr>
          <p:cNvPr id="1930" name="TextBox 1929">
            <a:extLst>
              <a:ext uri="{FF2B5EF4-FFF2-40B4-BE49-F238E27FC236}">
                <a16:creationId xmlns:a16="http://schemas.microsoft.com/office/drawing/2014/main" id="{F3A89133-4A91-C072-2697-9A9CC3897B6E}"/>
              </a:ext>
            </a:extLst>
          </p:cNvPr>
          <p:cNvSpPr txBox="1"/>
          <p:nvPr/>
        </p:nvSpPr>
        <p:spPr>
          <a:xfrm>
            <a:off x="36874547" y="17705481"/>
            <a:ext cx="5625744" cy="43088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a:solidFill>
                  <a:srgbClr val="000000"/>
                </a:solidFill>
                <a:latin typeface="Georgia Pro"/>
                <a:cs typeface="Arial"/>
              </a:rPr>
              <a:t>User sees the results of their quiz at the end</a:t>
            </a:r>
            <a:endParaRPr lang="en-US" sz="2200" err="1">
              <a:solidFill>
                <a:srgbClr val="000000"/>
              </a:solidFill>
              <a:latin typeface="Georgia Pro"/>
              <a:cs typeface="Arial"/>
            </a:endParaRPr>
          </a:p>
        </p:txBody>
      </p:sp>
      <p:graphicFrame>
        <p:nvGraphicFramePr>
          <p:cNvPr id="1996" name="Diagram 1995">
            <a:extLst>
              <a:ext uri="{FF2B5EF4-FFF2-40B4-BE49-F238E27FC236}">
                <a16:creationId xmlns:a16="http://schemas.microsoft.com/office/drawing/2014/main" id="{ADF50F6F-E907-5463-049B-92E896C31EFD}"/>
              </a:ext>
            </a:extLst>
          </p:cNvPr>
          <p:cNvGraphicFramePr/>
          <p:nvPr>
            <p:extLst>
              <p:ext uri="{D42A27DB-BD31-4B8C-83A1-F6EECF244321}">
                <p14:modId xmlns:p14="http://schemas.microsoft.com/office/powerpoint/2010/main" val="4115432098"/>
              </p:ext>
            </p:extLst>
          </p:nvPr>
        </p:nvGraphicFramePr>
        <p:xfrm>
          <a:off x="974521" y="24050537"/>
          <a:ext cx="12834456" cy="5112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45" name="Picture 2044" descr="A screenshot of a computer screen&#10;&#10;AI-generated content may be incorrect.">
            <a:extLst>
              <a:ext uri="{FF2B5EF4-FFF2-40B4-BE49-F238E27FC236}">
                <a16:creationId xmlns:a16="http://schemas.microsoft.com/office/drawing/2014/main" id="{5C3ADAD5-C586-8B5A-64F8-AB6F5F04AEBB}"/>
              </a:ext>
            </a:extLst>
          </p:cNvPr>
          <p:cNvPicPr>
            <a:picLocks noChangeAspect="1"/>
          </p:cNvPicPr>
          <p:nvPr/>
        </p:nvPicPr>
        <p:blipFill>
          <a:blip r:embed="rId8"/>
          <a:srcRect l="1221" t="258" r="153"/>
          <a:stretch/>
        </p:blipFill>
        <p:spPr>
          <a:xfrm>
            <a:off x="15837649" y="19488150"/>
            <a:ext cx="11132051" cy="10830442"/>
          </a:xfrm>
          <a:prstGeom prst="rect">
            <a:avLst/>
          </a:prstGeom>
        </p:spPr>
      </p:pic>
      <p:pic>
        <p:nvPicPr>
          <p:cNvPr id="2387" name="Picture 2386" descr="A screenshot of a test&#10;&#10;AI-generated content may be incorrect.">
            <a:extLst>
              <a:ext uri="{FF2B5EF4-FFF2-40B4-BE49-F238E27FC236}">
                <a16:creationId xmlns:a16="http://schemas.microsoft.com/office/drawing/2014/main" id="{545346B0-DD22-6348-EAFE-B6C08A5C9B00}"/>
              </a:ext>
            </a:extLst>
          </p:cNvPr>
          <p:cNvPicPr>
            <a:picLocks noChangeAspect="1"/>
          </p:cNvPicPr>
          <p:nvPr/>
        </p:nvPicPr>
        <p:blipFill>
          <a:blip r:embed="rId9"/>
          <a:srcRect l="23282" t="4056" r="23312" b="16152"/>
          <a:stretch/>
        </p:blipFill>
        <p:spPr>
          <a:xfrm>
            <a:off x="36015284" y="18278458"/>
            <a:ext cx="7556777" cy="6441381"/>
          </a:xfrm>
          <a:prstGeom prst="rect">
            <a:avLst/>
          </a:prstGeom>
        </p:spPr>
      </p:pic>
      <p:pic>
        <p:nvPicPr>
          <p:cNvPr id="2445" name="Picture 2444">
            <a:extLst>
              <a:ext uri="{FF2B5EF4-FFF2-40B4-BE49-F238E27FC236}">
                <a16:creationId xmlns:a16="http://schemas.microsoft.com/office/drawing/2014/main" id="{24169A3B-99ED-3F0B-5418-769BD44D4DA8}"/>
              </a:ext>
            </a:extLst>
          </p:cNvPr>
          <p:cNvPicPr>
            <a:picLocks noChangeAspect="1"/>
          </p:cNvPicPr>
          <p:nvPr/>
        </p:nvPicPr>
        <p:blipFill>
          <a:blip r:embed="rId10"/>
          <a:stretch>
            <a:fillRect/>
          </a:stretch>
        </p:blipFill>
        <p:spPr>
          <a:xfrm>
            <a:off x="20874816" y="14263179"/>
            <a:ext cx="7099839" cy="4705949"/>
          </a:xfrm>
          <a:prstGeom prst="rect">
            <a:avLst/>
          </a:prstGeom>
        </p:spPr>
      </p:pic>
      <p:pic>
        <p:nvPicPr>
          <p:cNvPr id="15" name="Picture 14">
            <a:extLst>
              <a:ext uri="{FF2B5EF4-FFF2-40B4-BE49-F238E27FC236}">
                <a16:creationId xmlns:a16="http://schemas.microsoft.com/office/drawing/2014/main" id="{5FEB6722-939A-B84F-1B3B-12170C104532}"/>
              </a:ext>
            </a:extLst>
          </p:cNvPr>
          <p:cNvPicPr>
            <a:picLocks noChangeAspect="1"/>
          </p:cNvPicPr>
          <p:nvPr/>
        </p:nvPicPr>
        <p:blipFill>
          <a:blip r:embed="rId11"/>
          <a:stretch>
            <a:fillRect/>
          </a:stretch>
        </p:blipFill>
        <p:spPr>
          <a:xfrm>
            <a:off x="15341749" y="14342254"/>
            <a:ext cx="5077304" cy="2321704"/>
          </a:xfrm>
          <a:prstGeom prst="rect">
            <a:avLst/>
          </a:prstGeom>
        </p:spPr>
      </p:pic>
      <p:pic>
        <p:nvPicPr>
          <p:cNvPr id="1955" name="Picture 1954" descr="A screenshot of a test&#10;&#10;AI-generated content may be incorrect.">
            <a:extLst>
              <a:ext uri="{FF2B5EF4-FFF2-40B4-BE49-F238E27FC236}">
                <a16:creationId xmlns:a16="http://schemas.microsoft.com/office/drawing/2014/main" id="{53E00985-C2F7-FF40-D8D4-82DFD0215E0C}"/>
              </a:ext>
            </a:extLst>
          </p:cNvPr>
          <p:cNvPicPr>
            <a:picLocks noChangeAspect="1"/>
          </p:cNvPicPr>
          <p:nvPr/>
        </p:nvPicPr>
        <p:blipFill>
          <a:blip r:embed="rId12"/>
          <a:srcRect l="22651" t="381" r="23075" b="4681"/>
          <a:stretch/>
        </p:blipFill>
        <p:spPr>
          <a:xfrm>
            <a:off x="28889864" y="18155784"/>
            <a:ext cx="6888026" cy="6684013"/>
          </a:xfrm>
          <a:prstGeom prst="rect">
            <a:avLst/>
          </a:prstGeom>
        </p:spPr>
      </p:pic>
      <p:cxnSp>
        <p:nvCxnSpPr>
          <p:cNvPr id="3492" name="Straight Arrow Connector 3491">
            <a:extLst>
              <a:ext uri="{FF2B5EF4-FFF2-40B4-BE49-F238E27FC236}">
                <a16:creationId xmlns:a16="http://schemas.microsoft.com/office/drawing/2014/main" id="{07E20E73-A43D-9B80-EA79-F9E5B9407C6E}"/>
              </a:ext>
            </a:extLst>
          </p:cNvPr>
          <p:cNvCxnSpPr/>
          <p:nvPr/>
        </p:nvCxnSpPr>
        <p:spPr>
          <a:xfrm>
            <a:off x="19056964" y="18242390"/>
            <a:ext cx="1565477" cy="12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93" name="Rectangle: Beveled 6">
            <a:extLst>
              <a:ext uri="{FF2B5EF4-FFF2-40B4-BE49-F238E27FC236}">
                <a16:creationId xmlns:a16="http://schemas.microsoft.com/office/drawing/2014/main" id="{9BE2E2E8-DA84-1645-3C78-AC75C6CA009E}"/>
              </a:ext>
            </a:extLst>
          </p:cNvPr>
          <p:cNvSpPr/>
          <p:nvPr/>
        </p:nvSpPr>
        <p:spPr>
          <a:xfrm>
            <a:off x="29946269" y="25721985"/>
            <a:ext cx="12151502" cy="1263907"/>
          </a:xfrm>
          <a:prstGeom prst="roundRect">
            <a:avLst/>
          </a:prstGeom>
          <a:solidFill>
            <a:schemeClr val="bg2">
              <a:lumMod val="1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b="1">
                <a:solidFill>
                  <a:srgbClr val="FFC000"/>
                </a:solidFill>
                <a:latin typeface="Georgia Pro"/>
                <a:ea typeface="Calibri"/>
                <a:cs typeface="Arial"/>
              </a:rPr>
              <a:t>Future Direction</a:t>
            </a:r>
          </a:p>
        </p:txBody>
      </p:sp>
    </p:spTree>
    <p:extLst>
      <p:ext uri="{BB962C8B-B14F-4D97-AF65-F5344CB8AC3E}">
        <p14:creationId xmlns:p14="http://schemas.microsoft.com/office/powerpoint/2010/main" val="11819390"/>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20</cp:revision>
  <cp:lastPrinted>2020-02-13T13:03:36Z</cp:lastPrinted>
  <dcterms:created xsi:type="dcterms:W3CDTF">2018-02-06T18:12:23Z</dcterms:created>
  <dcterms:modified xsi:type="dcterms:W3CDTF">2025-03-29T02:33:27Z</dcterms:modified>
</cp:coreProperties>
</file>