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C1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1"/>
    <p:restoredTop sz="94558"/>
  </p:normalViewPr>
  <p:slideViewPr>
    <p:cSldViewPr snapToGrid="0" snapToObjects="1">
      <p:cViewPr varScale="1">
        <p:scale>
          <a:sx n="22" d="100"/>
          <a:sy n="22" d="100"/>
        </p:scale>
        <p:origin x="2052" y="78"/>
      </p:cViewPr>
      <p:guideLst>
        <p:guide orient="horz" pos="10368"/>
        <p:guide pos="13824"/>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4AB4B8-806B-48F3-9601-3725DD5EEAA0}" type="doc">
      <dgm:prSet loTypeId="urn:microsoft.com/office/officeart/2005/8/layout/cycle3" loCatId="cycle" qsTypeId="urn:microsoft.com/office/officeart/2005/8/quickstyle/simple1" qsCatId="simple" csTypeId="urn:microsoft.com/office/officeart/2005/8/colors/accent5_3" csCatId="accent5" phldr="1"/>
      <dgm:spPr/>
      <dgm:t>
        <a:bodyPr/>
        <a:lstStyle/>
        <a:p>
          <a:endParaRPr lang="en-US"/>
        </a:p>
      </dgm:t>
    </dgm:pt>
    <dgm:pt modelId="{08283B2A-890B-49D3-9D61-A96EEC5B7CBE}">
      <dgm:prSet phldrT="[Text]" phldr="0"/>
      <dgm:spPr/>
      <dgm:t>
        <a:bodyPr/>
        <a:lstStyle/>
        <a:p>
          <a:pPr rtl="0"/>
          <a:r>
            <a:rPr lang="en-US">
              <a:latin typeface="Georgia"/>
            </a:rPr>
            <a:t>Enhance Synthetic Note Generator </a:t>
          </a:r>
        </a:p>
      </dgm:t>
    </dgm:pt>
    <dgm:pt modelId="{DF4E0005-8E07-4286-B757-3290C37EA82A}" type="parTrans" cxnId="{3EC253FB-D860-4FD3-BC56-7F286555D8DB}">
      <dgm:prSet/>
      <dgm:spPr/>
      <dgm:t>
        <a:bodyPr/>
        <a:lstStyle/>
        <a:p>
          <a:endParaRPr lang="en-US"/>
        </a:p>
      </dgm:t>
    </dgm:pt>
    <dgm:pt modelId="{9076166B-C48C-4864-B2A8-C2B5DD519B49}" type="sibTrans" cxnId="{3EC253FB-D860-4FD3-BC56-7F286555D8DB}">
      <dgm:prSet/>
      <dgm:spPr/>
      <dgm:t>
        <a:bodyPr/>
        <a:lstStyle/>
        <a:p>
          <a:endParaRPr lang="en-US"/>
        </a:p>
      </dgm:t>
    </dgm:pt>
    <dgm:pt modelId="{0A0A71D6-1F00-4136-ADB5-92F545E0E873}">
      <dgm:prSet phldrT="[Text]" phldr="0"/>
      <dgm:spPr/>
      <dgm:t>
        <a:bodyPr/>
        <a:lstStyle/>
        <a:p>
          <a:pPr rtl="0"/>
          <a:r>
            <a:rPr lang="en-US">
              <a:latin typeface="Georgia"/>
            </a:rPr>
            <a:t>Rephrase each note using LLAMA to ensure unique notes</a:t>
          </a:r>
        </a:p>
      </dgm:t>
    </dgm:pt>
    <dgm:pt modelId="{F77C5ECB-7F57-4272-A265-E7D3395F3B4E}" type="parTrans" cxnId="{B2E21E6B-3733-497A-96E9-72E32A4C0096}">
      <dgm:prSet/>
      <dgm:spPr/>
      <dgm:t>
        <a:bodyPr/>
        <a:lstStyle/>
        <a:p>
          <a:endParaRPr lang="en-US"/>
        </a:p>
      </dgm:t>
    </dgm:pt>
    <dgm:pt modelId="{29EA59C1-4EDC-4335-8661-5F6F1A1F5F89}" type="sibTrans" cxnId="{B2E21E6B-3733-497A-96E9-72E32A4C0096}">
      <dgm:prSet/>
      <dgm:spPr/>
      <dgm:t>
        <a:bodyPr/>
        <a:lstStyle/>
        <a:p>
          <a:endParaRPr lang="en-US"/>
        </a:p>
      </dgm:t>
    </dgm:pt>
    <dgm:pt modelId="{2C351DC5-5C25-4A85-9FE3-337BD6E5C8D6}">
      <dgm:prSet phldrT="[Text]" phldr="0"/>
      <dgm:spPr/>
      <dgm:t>
        <a:bodyPr/>
        <a:lstStyle/>
        <a:p>
          <a:pPr rtl="0"/>
          <a:r>
            <a:rPr lang="en-US">
              <a:latin typeface="Georgia"/>
            </a:rPr>
            <a:t>Conduct Turing-Test with physicians to gauge how realistic the generated notes appear</a:t>
          </a:r>
        </a:p>
      </dgm:t>
    </dgm:pt>
    <dgm:pt modelId="{36EF8AF8-2ECD-470C-9B7D-A65DBE282DCF}" type="parTrans" cxnId="{BF4EA655-2900-4E90-B139-19A8D0FBB7F2}">
      <dgm:prSet/>
      <dgm:spPr/>
      <dgm:t>
        <a:bodyPr/>
        <a:lstStyle/>
        <a:p>
          <a:endParaRPr lang="en-US"/>
        </a:p>
      </dgm:t>
    </dgm:pt>
    <dgm:pt modelId="{CC6DAA56-28B9-4528-B46E-ED229D11E239}" type="sibTrans" cxnId="{BF4EA655-2900-4E90-B139-19A8D0FBB7F2}">
      <dgm:prSet/>
      <dgm:spPr/>
      <dgm:t>
        <a:bodyPr/>
        <a:lstStyle/>
        <a:p>
          <a:endParaRPr lang="en-US"/>
        </a:p>
      </dgm:t>
    </dgm:pt>
    <dgm:pt modelId="{EC983523-D427-4DD6-90EC-5852C7D6C53D}" type="pres">
      <dgm:prSet presAssocID="{A54AB4B8-806B-48F3-9601-3725DD5EEAA0}" presName="Name0" presStyleCnt="0">
        <dgm:presLayoutVars>
          <dgm:dir/>
          <dgm:resizeHandles val="exact"/>
        </dgm:presLayoutVars>
      </dgm:prSet>
      <dgm:spPr/>
    </dgm:pt>
    <dgm:pt modelId="{7A29FDE1-4032-4405-A554-D874F1807E68}" type="pres">
      <dgm:prSet presAssocID="{A54AB4B8-806B-48F3-9601-3725DD5EEAA0}" presName="cycle" presStyleCnt="0"/>
      <dgm:spPr/>
    </dgm:pt>
    <dgm:pt modelId="{6CBD86E1-0975-4426-BFE4-892CB4EBDE0F}" type="pres">
      <dgm:prSet presAssocID="{08283B2A-890B-49D3-9D61-A96EEC5B7CBE}" presName="nodeFirstNode" presStyleLbl="node1" presStyleIdx="0" presStyleCnt="3">
        <dgm:presLayoutVars>
          <dgm:bulletEnabled val="1"/>
        </dgm:presLayoutVars>
      </dgm:prSet>
      <dgm:spPr/>
    </dgm:pt>
    <dgm:pt modelId="{A8C5A1A3-8832-41B7-9F17-6C3428529AB3}" type="pres">
      <dgm:prSet presAssocID="{9076166B-C48C-4864-B2A8-C2B5DD519B49}" presName="sibTransFirstNode" presStyleLbl="bgShp" presStyleIdx="0" presStyleCnt="1"/>
      <dgm:spPr/>
    </dgm:pt>
    <dgm:pt modelId="{2E752E88-01B7-4552-A55F-0E5B12BFC4FE}" type="pres">
      <dgm:prSet presAssocID="{0A0A71D6-1F00-4136-ADB5-92F545E0E873}" presName="nodeFollowingNodes" presStyleLbl="node1" presStyleIdx="1" presStyleCnt="3">
        <dgm:presLayoutVars>
          <dgm:bulletEnabled val="1"/>
        </dgm:presLayoutVars>
      </dgm:prSet>
      <dgm:spPr/>
    </dgm:pt>
    <dgm:pt modelId="{FF993A4F-0509-4CB2-8863-BB4926079157}" type="pres">
      <dgm:prSet presAssocID="{2C351DC5-5C25-4A85-9FE3-337BD6E5C8D6}" presName="nodeFollowingNodes" presStyleLbl="node1" presStyleIdx="2" presStyleCnt="3">
        <dgm:presLayoutVars>
          <dgm:bulletEnabled val="1"/>
        </dgm:presLayoutVars>
      </dgm:prSet>
      <dgm:spPr/>
    </dgm:pt>
  </dgm:ptLst>
  <dgm:cxnLst>
    <dgm:cxn modelId="{F246A73D-BD56-4676-8547-D68736F1E2E2}" type="presOf" srcId="{9076166B-C48C-4864-B2A8-C2B5DD519B49}" destId="{A8C5A1A3-8832-41B7-9F17-6C3428529AB3}" srcOrd="0" destOrd="0" presId="urn:microsoft.com/office/officeart/2005/8/layout/cycle3"/>
    <dgm:cxn modelId="{94A5466A-31F3-43F0-BCF1-4DFDEE4EDFE0}" type="presOf" srcId="{2C351DC5-5C25-4A85-9FE3-337BD6E5C8D6}" destId="{FF993A4F-0509-4CB2-8863-BB4926079157}" srcOrd="0" destOrd="0" presId="urn:microsoft.com/office/officeart/2005/8/layout/cycle3"/>
    <dgm:cxn modelId="{B2E21E6B-3733-497A-96E9-72E32A4C0096}" srcId="{A54AB4B8-806B-48F3-9601-3725DD5EEAA0}" destId="{0A0A71D6-1F00-4136-ADB5-92F545E0E873}" srcOrd="1" destOrd="0" parTransId="{F77C5ECB-7F57-4272-A265-E7D3395F3B4E}" sibTransId="{29EA59C1-4EDC-4335-8661-5F6F1A1F5F89}"/>
    <dgm:cxn modelId="{BF4EA655-2900-4E90-B139-19A8D0FBB7F2}" srcId="{A54AB4B8-806B-48F3-9601-3725DD5EEAA0}" destId="{2C351DC5-5C25-4A85-9FE3-337BD6E5C8D6}" srcOrd="2" destOrd="0" parTransId="{36EF8AF8-2ECD-470C-9B7D-A65DBE282DCF}" sibTransId="{CC6DAA56-28B9-4528-B46E-ED229D11E239}"/>
    <dgm:cxn modelId="{5398AB93-2A8D-4D02-810C-924C8DC9A350}" type="presOf" srcId="{08283B2A-890B-49D3-9D61-A96EEC5B7CBE}" destId="{6CBD86E1-0975-4426-BFE4-892CB4EBDE0F}" srcOrd="0" destOrd="0" presId="urn:microsoft.com/office/officeart/2005/8/layout/cycle3"/>
    <dgm:cxn modelId="{7E666FA6-0518-4C0D-B1E3-4CDFD6327656}" type="presOf" srcId="{A54AB4B8-806B-48F3-9601-3725DD5EEAA0}" destId="{EC983523-D427-4DD6-90EC-5852C7D6C53D}" srcOrd="0" destOrd="0" presId="urn:microsoft.com/office/officeart/2005/8/layout/cycle3"/>
    <dgm:cxn modelId="{596855A9-3744-4A12-89BD-2C59E52C5E01}" type="presOf" srcId="{0A0A71D6-1F00-4136-ADB5-92F545E0E873}" destId="{2E752E88-01B7-4552-A55F-0E5B12BFC4FE}" srcOrd="0" destOrd="0" presId="urn:microsoft.com/office/officeart/2005/8/layout/cycle3"/>
    <dgm:cxn modelId="{3EC253FB-D860-4FD3-BC56-7F286555D8DB}" srcId="{A54AB4B8-806B-48F3-9601-3725DD5EEAA0}" destId="{08283B2A-890B-49D3-9D61-A96EEC5B7CBE}" srcOrd="0" destOrd="0" parTransId="{DF4E0005-8E07-4286-B757-3290C37EA82A}" sibTransId="{9076166B-C48C-4864-B2A8-C2B5DD519B49}"/>
    <dgm:cxn modelId="{EFAE6934-9CB8-4DCA-9766-9E31FD6C9E6D}" type="presParOf" srcId="{EC983523-D427-4DD6-90EC-5852C7D6C53D}" destId="{7A29FDE1-4032-4405-A554-D874F1807E68}" srcOrd="0" destOrd="0" presId="urn:microsoft.com/office/officeart/2005/8/layout/cycle3"/>
    <dgm:cxn modelId="{B9DEC97D-82F7-4710-97BC-BD78BC9A123C}" type="presParOf" srcId="{7A29FDE1-4032-4405-A554-D874F1807E68}" destId="{6CBD86E1-0975-4426-BFE4-892CB4EBDE0F}" srcOrd="0" destOrd="0" presId="urn:microsoft.com/office/officeart/2005/8/layout/cycle3"/>
    <dgm:cxn modelId="{17CE50F0-B368-40F3-8E20-0E374817427B}" type="presParOf" srcId="{7A29FDE1-4032-4405-A554-D874F1807E68}" destId="{A8C5A1A3-8832-41B7-9F17-6C3428529AB3}" srcOrd="1" destOrd="0" presId="urn:microsoft.com/office/officeart/2005/8/layout/cycle3"/>
    <dgm:cxn modelId="{E075ADF9-ACAA-43BA-AEA0-B519243A8667}" type="presParOf" srcId="{7A29FDE1-4032-4405-A554-D874F1807E68}" destId="{2E752E88-01B7-4552-A55F-0E5B12BFC4FE}" srcOrd="2" destOrd="0" presId="urn:microsoft.com/office/officeart/2005/8/layout/cycle3"/>
    <dgm:cxn modelId="{01A5B528-E5EB-484F-8381-F496DC5AB7A2}" type="presParOf" srcId="{7A29FDE1-4032-4405-A554-D874F1807E68}" destId="{FF993A4F-0509-4CB2-8863-BB4926079157}" srcOrd="3"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C5A1A3-8832-41B7-9F17-6C3428529AB3}">
      <dsp:nvSpPr>
        <dsp:cNvPr id="0" name=""/>
        <dsp:cNvSpPr/>
      </dsp:nvSpPr>
      <dsp:spPr>
        <a:xfrm>
          <a:off x="4646097" y="-337803"/>
          <a:ext cx="5012710" cy="5012710"/>
        </a:xfrm>
        <a:prstGeom prst="circularArrow">
          <a:avLst>
            <a:gd name="adj1" fmla="val 5689"/>
            <a:gd name="adj2" fmla="val 340510"/>
            <a:gd name="adj3" fmla="val 12244651"/>
            <a:gd name="adj4" fmla="val 18397861"/>
            <a:gd name="adj5" fmla="val 5908"/>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BD86E1-0975-4426-BFE4-892CB4EBDE0F}">
      <dsp:nvSpPr>
        <dsp:cNvPr id="0" name=""/>
        <dsp:cNvSpPr/>
      </dsp:nvSpPr>
      <dsp:spPr>
        <a:xfrm>
          <a:off x="5325922" y="1076"/>
          <a:ext cx="3653059" cy="1826529"/>
        </a:xfrm>
        <a:prstGeom prst="round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a:latin typeface="Georgia"/>
            </a:rPr>
            <a:t>Enhance Synthetic Note Generator </a:t>
          </a:r>
        </a:p>
      </dsp:txBody>
      <dsp:txXfrm>
        <a:off x="5415086" y="90240"/>
        <a:ext cx="3474731" cy="1648201"/>
      </dsp:txXfrm>
    </dsp:sp>
    <dsp:sp modelId="{2E752E88-01B7-4552-A55F-0E5B12BFC4FE}">
      <dsp:nvSpPr>
        <dsp:cNvPr id="0" name=""/>
        <dsp:cNvSpPr/>
      </dsp:nvSpPr>
      <dsp:spPr>
        <a:xfrm>
          <a:off x="7225762" y="3291695"/>
          <a:ext cx="3653059" cy="1826529"/>
        </a:xfrm>
        <a:prstGeom prst="roundRect">
          <a:avLst/>
        </a:prstGeom>
        <a:solidFill>
          <a:schemeClr val="accent5">
            <a:shade val="80000"/>
            <a:hueOff val="135632"/>
            <a:satOff val="2588"/>
            <a:lumOff val="114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a:latin typeface="Georgia"/>
            </a:rPr>
            <a:t>Rephrase each note using LLAMA to ensure unique notes</a:t>
          </a:r>
        </a:p>
      </dsp:txBody>
      <dsp:txXfrm>
        <a:off x="7314926" y="3380859"/>
        <a:ext cx="3474731" cy="1648201"/>
      </dsp:txXfrm>
    </dsp:sp>
    <dsp:sp modelId="{FF993A4F-0509-4CB2-8863-BB4926079157}">
      <dsp:nvSpPr>
        <dsp:cNvPr id="0" name=""/>
        <dsp:cNvSpPr/>
      </dsp:nvSpPr>
      <dsp:spPr>
        <a:xfrm>
          <a:off x="3426082" y="3291695"/>
          <a:ext cx="3653059" cy="1826529"/>
        </a:xfrm>
        <a:prstGeom prst="roundRect">
          <a:avLst/>
        </a:prstGeom>
        <a:solidFill>
          <a:schemeClr val="accent5">
            <a:shade val="80000"/>
            <a:hueOff val="271263"/>
            <a:satOff val="5175"/>
            <a:lumOff val="228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a:latin typeface="Georgia"/>
            </a:rPr>
            <a:t>Conduct Turing-Test with physicians to gauge how realistic the generated notes appear</a:t>
          </a:r>
        </a:p>
      </dsp:txBody>
      <dsp:txXfrm>
        <a:off x="3515246" y="3380859"/>
        <a:ext cx="3474731" cy="1648201"/>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7091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43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0625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descr="A yellow rectangular object with black background&#10;&#10;Description automatically generated">
            <a:extLst>
              <a:ext uri="{FF2B5EF4-FFF2-40B4-BE49-F238E27FC236}">
                <a16:creationId xmlns:a16="http://schemas.microsoft.com/office/drawing/2014/main" id="{40E9780F-F612-3649-A833-6515E5B5B0FF}"/>
              </a:ext>
            </a:extLst>
          </p:cNvPr>
          <p:cNvPicPr>
            <a:picLocks noChangeAspect="1"/>
          </p:cNvPicPr>
          <p:nvPr userDrawn="1"/>
        </p:nvPicPr>
        <p:blipFill>
          <a:blip r:embed="rId2"/>
          <a:stretch>
            <a:fillRect/>
          </a:stretch>
        </p:blipFill>
        <p:spPr>
          <a:xfrm>
            <a:off x="1588046" y="29896909"/>
            <a:ext cx="15298498" cy="1876010"/>
          </a:xfrm>
          <a:prstGeom prst="rect">
            <a:avLst/>
          </a:prstGeom>
        </p:spPr>
      </p:pic>
      <p:pic>
        <p:nvPicPr>
          <p:cNvPr id="4" name="Picture 3">
            <a:extLst>
              <a:ext uri="{FF2B5EF4-FFF2-40B4-BE49-F238E27FC236}">
                <a16:creationId xmlns:a16="http://schemas.microsoft.com/office/drawing/2014/main" id="{3F16FE16-DFAD-4351-85E3-26E8B92A8D3D}"/>
              </a:ext>
            </a:extLst>
          </p:cNvPr>
          <p:cNvPicPr>
            <a:picLocks noChangeAspect="1"/>
          </p:cNvPicPr>
          <p:nvPr userDrawn="1"/>
        </p:nvPicPr>
        <p:blipFill>
          <a:blip r:embed="rId3"/>
          <a:stretch>
            <a:fillRect/>
          </a:stretch>
        </p:blipFill>
        <p:spPr>
          <a:xfrm>
            <a:off x="0" y="0"/>
            <a:ext cx="43891200" cy="2743200"/>
          </a:xfrm>
          <a:prstGeom prst="rect">
            <a:avLst/>
          </a:prstGeom>
        </p:spPr>
      </p:pic>
    </p:spTree>
    <p:extLst>
      <p:ext uri="{BB962C8B-B14F-4D97-AF65-F5344CB8AC3E}">
        <p14:creationId xmlns:p14="http://schemas.microsoft.com/office/powerpoint/2010/main" val="74000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442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600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871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420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54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727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52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11/17/2024</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7039687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g11a88963fa4_0_0">
            <a:extLst>
              <a:ext uri="{FF2B5EF4-FFF2-40B4-BE49-F238E27FC236}">
                <a16:creationId xmlns:a16="http://schemas.microsoft.com/office/drawing/2014/main" id="{D95FD647-C192-45C1-9680-790D52DED487}"/>
              </a:ext>
            </a:extLst>
          </p:cNvPr>
          <p:cNvSpPr txBox="1"/>
          <p:nvPr/>
        </p:nvSpPr>
        <p:spPr>
          <a:xfrm>
            <a:off x="957945" y="3409407"/>
            <a:ext cx="43107427" cy="344705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1000"/>
              <a:buFont typeface="Arial"/>
              <a:buNone/>
            </a:pPr>
            <a:r>
              <a:rPr lang="en-US" sz="11000" b="1" dirty="0">
                <a:solidFill>
                  <a:schemeClr val="dk1"/>
                </a:solidFill>
                <a:latin typeface="Arial"/>
                <a:ea typeface="Arial"/>
                <a:cs typeface="Arial"/>
                <a:sym typeface="Arial"/>
              </a:rPr>
              <a:t>Synthetic Medical Notes: Bridging the Gap in Healthcare Data</a:t>
            </a:r>
            <a:endParaRPr lang="en-US" sz="11000" b="1" i="0" u="none" strike="noStrike" cap="none" dirty="0">
              <a:solidFill>
                <a:schemeClr val="dk1"/>
              </a:solidFill>
              <a:latin typeface="Arial"/>
              <a:ea typeface="Arial"/>
              <a:cs typeface="Arial"/>
              <a:sym typeface="Arial"/>
            </a:endParaRPr>
          </a:p>
          <a:p>
            <a:pPr marL="0" marR="0" lvl="0" indent="0" rtl="0">
              <a:lnSpc>
                <a:spcPct val="100000"/>
              </a:lnSpc>
              <a:spcBef>
                <a:spcPts val="0"/>
              </a:spcBef>
              <a:spcAft>
                <a:spcPts val="0"/>
              </a:spcAft>
              <a:buClr>
                <a:srgbClr val="000000"/>
              </a:buClr>
              <a:buSzPts val="11000"/>
              <a:buFont typeface="Arial"/>
              <a:buNone/>
            </a:pPr>
            <a:endParaRPr sz="2400" b="1" i="0" u="none" strike="noStrike" cap="none" dirty="0">
              <a:solidFill>
                <a:schemeClr val="dk1"/>
              </a:solidFill>
              <a:latin typeface="Arial"/>
              <a:ea typeface="Arial"/>
              <a:cs typeface="Arial"/>
              <a:sym typeface="Arial"/>
            </a:endParaRPr>
          </a:p>
          <a:p>
            <a:pPr marL="0" marR="0" lvl="0" indent="0" rtl="0">
              <a:lnSpc>
                <a:spcPct val="100000"/>
              </a:lnSpc>
              <a:spcBef>
                <a:spcPts val="0"/>
              </a:spcBef>
              <a:spcAft>
                <a:spcPts val="0"/>
              </a:spcAft>
              <a:buClr>
                <a:srgbClr val="000000"/>
              </a:buClr>
              <a:buSzPts val="3600"/>
              <a:buFont typeface="Arial"/>
              <a:buNone/>
            </a:pPr>
            <a:r>
              <a:rPr lang="en-US" sz="3600" b="1" i="0" u="none" strike="noStrike" cap="none" dirty="0">
                <a:solidFill>
                  <a:srgbClr val="3C3C3B"/>
                </a:solidFill>
                <a:latin typeface="Arial"/>
                <a:ea typeface="Arial"/>
                <a:cs typeface="Arial"/>
                <a:sym typeface="Arial"/>
              </a:rPr>
              <a:t>Team members: </a:t>
            </a:r>
            <a:r>
              <a:rPr lang="en-US" sz="3600" i="0" u="none" strike="noStrike" cap="none" dirty="0">
                <a:solidFill>
                  <a:srgbClr val="3C3C3B"/>
                </a:solidFill>
                <a:latin typeface="Arial"/>
                <a:ea typeface="Arial"/>
                <a:cs typeface="Arial"/>
                <a:sym typeface="Arial"/>
              </a:rPr>
              <a:t>Connor Holden</a:t>
            </a:r>
            <a:r>
              <a:rPr lang="en-US" sz="3600" b="0" i="0" u="none" strike="noStrike" cap="none" dirty="0">
                <a:solidFill>
                  <a:srgbClr val="3C3C3B"/>
                </a:solidFill>
                <a:latin typeface="Arial"/>
                <a:ea typeface="Arial"/>
                <a:cs typeface="Arial"/>
                <a:sym typeface="Arial"/>
              </a:rPr>
              <a:t>, </a:t>
            </a:r>
            <a:r>
              <a:rPr lang="en-US" sz="3600" b="0" i="0" u="none" strike="noStrike" cap="none" dirty="0" err="1">
                <a:solidFill>
                  <a:srgbClr val="3C3C3B"/>
                </a:solidFill>
                <a:latin typeface="Arial"/>
                <a:ea typeface="Arial"/>
                <a:cs typeface="Arial"/>
                <a:sym typeface="Arial"/>
              </a:rPr>
              <a:t>Sawiya</a:t>
            </a:r>
            <a:r>
              <a:rPr lang="en-US" sz="3600" b="0" i="0" u="none" strike="noStrike" cap="none" dirty="0">
                <a:solidFill>
                  <a:srgbClr val="3C3C3B"/>
                </a:solidFill>
                <a:latin typeface="Arial"/>
                <a:ea typeface="Arial"/>
                <a:cs typeface="Arial"/>
                <a:sym typeface="Arial"/>
              </a:rPr>
              <a:t> </a:t>
            </a:r>
            <a:r>
              <a:rPr lang="en-US" sz="3600" b="0" i="0" u="none" strike="noStrike" cap="none" dirty="0" err="1">
                <a:solidFill>
                  <a:srgbClr val="3C3C3B"/>
                </a:solidFill>
                <a:latin typeface="Arial"/>
                <a:ea typeface="Arial"/>
                <a:cs typeface="Arial"/>
                <a:sym typeface="Arial"/>
              </a:rPr>
              <a:t>Aidarus</a:t>
            </a:r>
            <a:r>
              <a:rPr lang="en-US" sz="3600" b="0" i="0" u="none" strike="noStrike" cap="none" dirty="0">
                <a:solidFill>
                  <a:srgbClr val="3C3C3B"/>
                </a:solidFill>
                <a:latin typeface="Arial"/>
                <a:ea typeface="Arial"/>
                <a:cs typeface="Arial"/>
                <a:sym typeface="Arial"/>
              </a:rPr>
              <a:t>, August Moses, Shashank Sinha |  </a:t>
            </a:r>
            <a:r>
              <a:rPr lang="en-US" sz="3600" b="1" i="0" u="none" strike="noStrike" cap="none" dirty="0">
                <a:solidFill>
                  <a:srgbClr val="3C3C3B"/>
                </a:solidFill>
                <a:latin typeface="Arial"/>
                <a:ea typeface="Arial"/>
                <a:cs typeface="Arial"/>
                <a:sym typeface="Arial"/>
              </a:rPr>
              <a:t>Faculty adviser:</a:t>
            </a:r>
            <a:r>
              <a:rPr lang="en-US" sz="3600" dirty="0">
                <a:solidFill>
                  <a:srgbClr val="3C3C3B"/>
                </a:solidFill>
                <a:latin typeface="Arial"/>
                <a:ea typeface="Arial"/>
                <a:cs typeface="Arial"/>
                <a:sym typeface="Arial"/>
              </a:rPr>
              <a:t> </a:t>
            </a:r>
            <a:r>
              <a:rPr lang="en-US" sz="3600" dirty="0" err="1">
                <a:solidFill>
                  <a:srgbClr val="3C3C3B"/>
                </a:solidFill>
                <a:latin typeface="Arial"/>
                <a:ea typeface="Arial"/>
                <a:cs typeface="Arial"/>
                <a:sym typeface="Arial"/>
              </a:rPr>
              <a:t>Preetam</a:t>
            </a:r>
            <a:r>
              <a:rPr lang="en-US" sz="3600" dirty="0">
                <a:solidFill>
                  <a:srgbClr val="3C3C3B"/>
                </a:solidFill>
                <a:latin typeface="Arial"/>
                <a:ea typeface="Arial"/>
                <a:cs typeface="Arial"/>
                <a:sym typeface="Arial"/>
              </a:rPr>
              <a:t> Ghosh, Ph.D.</a:t>
            </a:r>
            <a:r>
              <a:rPr lang="en-US" sz="3600" b="0" i="0" u="none" strike="noStrike" cap="none" dirty="0">
                <a:solidFill>
                  <a:srgbClr val="3C3C3B"/>
                </a:solidFill>
                <a:latin typeface="Arial"/>
                <a:ea typeface="Arial"/>
                <a:cs typeface="Arial"/>
                <a:sym typeface="Arial"/>
              </a:rPr>
              <a:t>  |  </a:t>
            </a:r>
            <a:r>
              <a:rPr lang="en-US" sz="3600" b="1" i="0" u="none" strike="noStrike" cap="none" dirty="0">
                <a:solidFill>
                  <a:srgbClr val="3C3C3B"/>
                </a:solidFill>
                <a:latin typeface="Arial"/>
                <a:ea typeface="Arial"/>
                <a:cs typeface="Arial"/>
                <a:sym typeface="Arial"/>
              </a:rPr>
              <a:t>Sponsor: </a:t>
            </a:r>
            <a:r>
              <a:rPr lang="en-US" sz="3600" b="0" i="0" u="none" strike="noStrike" cap="none" dirty="0">
                <a:solidFill>
                  <a:srgbClr val="3C3C3B"/>
                </a:solidFill>
                <a:latin typeface="Arial"/>
                <a:ea typeface="Arial"/>
                <a:cs typeface="Arial"/>
                <a:sym typeface="Arial"/>
              </a:rPr>
              <a:t>VCU College of Engineering  |  </a:t>
            </a:r>
            <a:r>
              <a:rPr lang="en-US" sz="3600" b="1" i="0" u="none" strike="noStrike" cap="none" dirty="0">
                <a:solidFill>
                  <a:srgbClr val="3C3C3B"/>
                </a:solidFill>
                <a:latin typeface="Arial"/>
                <a:ea typeface="Arial"/>
                <a:cs typeface="Arial"/>
                <a:sym typeface="Arial"/>
              </a:rPr>
              <a:t>Mentor: </a:t>
            </a:r>
            <a:r>
              <a:rPr lang="en-US" sz="3600" i="0" u="none" strike="noStrike" cap="none" dirty="0">
                <a:solidFill>
                  <a:srgbClr val="3C3C3B"/>
                </a:solidFill>
                <a:latin typeface="Arial"/>
                <a:ea typeface="Arial"/>
                <a:cs typeface="Arial"/>
                <a:sym typeface="Arial"/>
              </a:rPr>
              <a:t>Rishabh Kapoor</a:t>
            </a:r>
            <a:endParaRPr sz="3600" i="0" u="none" strike="noStrike" cap="none" dirty="0">
              <a:solidFill>
                <a:srgbClr val="3C3C3B"/>
              </a:solidFill>
              <a:latin typeface="Arial"/>
              <a:ea typeface="Arial"/>
              <a:cs typeface="Arial"/>
              <a:sym typeface="Arial"/>
            </a:endParaRPr>
          </a:p>
          <a:p>
            <a:pPr marL="0" marR="0" lvl="0" indent="0"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a:ea typeface="Arial"/>
                <a:cs typeface="Arial"/>
                <a:sym typeface="Arial"/>
              </a:rPr>
              <a:t> </a:t>
            </a:r>
            <a:r>
              <a:rPr lang="en-US" sz="4800" b="1" i="0" u="none" strike="noStrike" cap="none" dirty="0">
                <a:solidFill>
                  <a:schemeClr val="dk1"/>
                </a:solidFill>
                <a:latin typeface="Arial"/>
                <a:ea typeface="Arial"/>
                <a:cs typeface="Arial"/>
                <a:sym typeface="Arial"/>
              </a:rPr>
              <a:t> </a:t>
            </a:r>
            <a:endParaRPr sz="4800" b="1" i="0" u="none" strike="noStrike" cap="none" dirty="0">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D92BA67A-EEF7-407B-9A04-D58290204506}"/>
              </a:ext>
            </a:extLst>
          </p:cNvPr>
          <p:cNvSpPr txBox="1"/>
          <p:nvPr/>
        </p:nvSpPr>
        <p:spPr>
          <a:xfrm>
            <a:off x="37966022" y="830849"/>
            <a:ext cx="4963886" cy="1323439"/>
          </a:xfrm>
          <a:prstGeom prst="rect">
            <a:avLst/>
          </a:prstGeom>
          <a:noFill/>
        </p:spPr>
        <p:txBody>
          <a:bodyPr wrap="square">
            <a:spAutoFit/>
          </a:bodyPr>
          <a:lstStyle/>
          <a:p>
            <a:r>
              <a:rPr lang="en-US" sz="8000" b="0" i="0" dirty="0">
                <a:solidFill>
                  <a:srgbClr val="77C159"/>
                </a:solidFill>
                <a:effectLst/>
                <a:latin typeface="Arial" panose="020B0604020202020204" pitchFamily="34" charset="0"/>
              </a:rPr>
              <a:t>25-334</a:t>
            </a:r>
            <a:endParaRPr lang="en-US" sz="8000" dirty="0">
              <a:solidFill>
                <a:srgbClr val="77C159"/>
              </a:solidFill>
            </a:endParaRPr>
          </a:p>
        </p:txBody>
      </p:sp>
      <p:cxnSp>
        <p:nvCxnSpPr>
          <p:cNvPr id="4" name="Straight Arrow Connector 3">
            <a:extLst>
              <a:ext uri="{FF2B5EF4-FFF2-40B4-BE49-F238E27FC236}">
                <a16:creationId xmlns:a16="http://schemas.microsoft.com/office/drawing/2014/main" id="{B62DF2AB-F5B6-F65F-C192-CEFE90AF16FC}"/>
              </a:ext>
            </a:extLst>
          </p:cNvPr>
          <p:cNvCxnSpPr>
            <a:cxnSpLocks/>
          </p:cNvCxnSpPr>
          <p:nvPr/>
        </p:nvCxnSpPr>
        <p:spPr>
          <a:xfrm>
            <a:off x="660644" y="6822866"/>
            <a:ext cx="42569912" cy="33598"/>
          </a:xfrm>
          <a:prstGeom prst="straightConnector1">
            <a:avLst/>
          </a:prstGeom>
          <a:ln w="28575">
            <a:solidFill>
              <a:schemeClr val="tx1">
                <a:lumMod val="50000"/>
                <a:lumOff val="50000"/>
              </a:schemeClr>
            </a:solidFill>
            <a:prstDash val="dash"/>
          </a:ln>
        </p:spPr>
        <p:style>
          <a:lnRef idx="3">
            <a:schemeClr val="dk1"/>
          </a:lnRef>
          <a:fillRef idx="0">
            <a:schemeClr val="dk1"/>
          </a:fillRef>
          <a:effectRef idx="2">
            <a:schemeClr val="dk1"/>
          </a:effectRef>
          <a:fontRef idx="minor">
            <a:schemeClr val="tx1"/>
          </a:fontRef>
        </p:style>
      </p:cxnSp>
      <p:sp>
        <p:nvSpPr>
          <p:cNvPr id="7" name="Rectangle: Beveled 6">
            <a:extLst>
              <a:ext uri="{FF2B5EF4-FFF2-40B4-BE49-F238E27FC236}">
                <a16:creationId xmlns:a16="http://schemas.microsoft.com/office/drawing/2014/main" id="{889CF9F4-84C3-3B77-F428-30186A2A5EDD}"/>
              </a:ext>
            </a:extLst>
          </p:cNvPr>
          <p:cNvSpPr/>
          <p:nvPr/>
        </p:nvSpPr>
        <p:spPr>
          <a:xfrm>
            <a:off x="1659636" y="7989063"/>
            <a:ext cx="12151502" cy="1207443"/>
          </a:xfrm>
          <a:prstGeom prst="bevel">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5400" dirty="0">
                <a:latin typeface="Arial" panose="020B0604020202020204" pitchFamily="34" charset="0"/>
                <a:ea typeface="Calibri"/>
                <a:cs typeface="Arial" panose="020B0604020202020204" pitchFamily="34" charset="0"/>
              </a:rPr>
              <a:t>Background</a:t>
            </a:r>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7C84F17-7542-C3D2-5D4E-BB5BFC4420D6}"/>
              </a:ext>
            </a:extLst>
          </p:cNvPr>
          <p:cNvSpPr txBox="1"/>
          <p:nvPr/>
        </p:nvSpPr>
        <p:spPr>
          <a:xfrm>
            <a:off x="1659635" y="9305772"/>
            <a:ext cx="12151503" cy="7789440"/>
          </a:xfrm>
          <a:prstGeom prst="rect">
            <a:avLst/>
          </a:prstGeom>
          <a:noFill/>
        </p:spPr>
        <p:txBody>
          <a:bodyPr wrap="square" rtlCol="0">
            <a:spAutoFit/>
          </a:bodyPr>
          <a:lstStyle/>
          <a:p>
            <a:pPr rtl="0" fontAlgn="base">
              <a:lnSpc>
                <a:spcPct val="150000"/>
              </a:lnSpc>
            </a:pPr>
            <a:r>
              <a:rPr lang="en-US" sz="2400" b="0" i="0" u="none" strike="noStrike" dirty="0">
                <a:solidFill>
                  <a:srgbClr val="000000"/>
                </a:solidFill>
                <a:effectLst/>
                <a:latin typeface="Arial" panose="020B0604020202020204" pitchFamily="34" charset="0"/>
                <a:cs typeface="Arial" panose="020B0604020202020204" pitchFamily="34" charset="0"/>
              </a:rPr>
              <a:t>In the world of medical research and healthcare improvement, access to patient data is crucial. However, real patient information is often restricted due to privacy concerns. Our project addresses this challenge by creating a tool that generates synthetic medical notes – realistic but entirely artificial patient records.</a:t>
            </a:r>
            <a:r>
              <a:rPr lang="en-US" sz="2400" b="0" i="0" dirty="0">
                <a:solidFill>
                  <a:srgbClr val="000000"/>
                </a:solidFill>
                <a:effectLst/>
                <a:latin typeface="Arial" panose="020B0604020202020204" pitchFamily="34" charset="0"/>
                <a:cs typeface="Arial" panose="020B0604020202020204" pitchFamily="34" charset="0"/>
              </a:rPr>
              <a:t>​</a:t>
            </a:r>
          </a:p>
          <a:p>
            <a:pPr rtl="0" fontAlgn="base">
              <a:lnSpc>
                <a:spcPct val="150000"/>
              </a:lnSpc>
            </a:pPr>
            <a:r>
              <a:rPr lang="en-US" sz="2400" b="0" i="0" u="none" strike="noStrike" dirty="0">
                <a:solidFill>
                  <a:srgbClr val="000000"/>
                </a:solidFill>
                <a:effectLst/>
                <a:latin typeface="Arial" panose="020B0604020202020204" pitchFamily="34" charset="0"/>
                <a:cs typeface="Arial" panose="020B0604020202020204" pitchFamily="34" charset="0"/>
              </a:rPr>
              <a:t>These synthetic notes mimic the structure and content of real medical documents, particularly focusing on radiation oncology consults for prostate cancer patients. By providing a source of "fake" but medically accurate data, our tool enables:</a:t>
            </a:r>
            <a:r>
              <a:rPr lang="en-US" sz="2400" b="0" i="0" dirty="0">
                <a:solidFill>
                  <a:srgbClr val="000000"/>
                </a:solidFill>
                <a:effectLst/>
                <a:latin typeface="Arial" panose="020B0604020202020204" pitchFamily="34" charset="0"/>
                <a:cs typeface="Arial" panose="020B0604020202020204" pitchFamily="34" charset="0"/>
              </a:rPr>
              <a:t>​</a:t>
            </a:r>
          </a:p>
          <a:p>
            <a:pPr marL="342900" indent="-342900" rtl="0" fontAlgn="base">
              <a:lnSpc>
                <a:spcPct val="150000"/>
              </a:lnSpc>
              <a:buFont typeface="Arial" panose="020B0604020202020204" pitchFamily="34" charset="0"/>
              <a:buChar char="•"/>
            </a:pPr>
            <a:r>
              <a:rPr lang="en-US" sz="2400" b="0" i="0" u="none" strike="noStrike" dirty="0">
                <a:solidFill>
                  <a:srgbClr val="000000"/>
                </a:solidFill>
                <a:effectLst/>
                <a:latin typeface="Arial" panose="020B0604020202020204" pitchFamily="34" charset="0"/>
                <a:cs typeface="Arial" panose="020B0604020202020204" pitchFamily="34" charset="0"/>
              </a:rPr>
              <a:t>Training of medical professionals without risking patient privacy</a:t>
            </a:r>
            <a:r>
              <a:rPr lang="en-US" sz="2400" b="0" i="0" dirty="0">
                <a:solidFill>
                  <a:srgbClr val="000000"/>
                </a:solidFill>
                <a:effectLst/>
                <a:latin typeface="Arial" panose="020B0604020202020204" pitchFamily="34" charset="0"/>
                <a:cs typeface="Arial" panose="020B0604020202020204" pitchFamily="34" charset="0"/>
              </a:rPr>
              <a:t>​</a:t>
            </a:r>
          </a:p>
          <a:p>
            <a:pPr marL="342900" indent="-342900" rtl="0" fontAlgn="base">
              <a:lnSpc>
                <a:spcPct val="150000"/>
              </a:lnSpc>
              <a:buFont typeface="Arial" panose="020B0604020202020204" pitchFamily="34" charset="0"/>
              <a:buChar char="•"/>
            </a:pPr>
            <a:r>
              <a:rPr lang="en-US" sz="2400" b="0" i="0" u="none" strike="noStrike" dirty="0">
                <a:solidFill>
                  <a:srgbClr val="000000"/>
                </a:solidFill>
                <a:effectLst/>
                <a:latin typeface="Arial" panose="020B0604020202020204" pitchFamily="34" charset="0"/>
                <a:cs typeface="Arial" panose="020B0604020202020204" pitchFamily="34" charset="0"/>
              </a:rPr>
              <a:t>Development and testing of healthcare software systems</a:t>
            </a:r>
            <a:r>
              <a:rPr lang="en-US" sz="2400" b="0" i="0" dirty="0">
                <a:solidFill>
                  <a:srgbClr val="000000"/>
                </a:solidFill>
                <a:effectLst/>
                <a:latin typeface="Arial" panose="020B0604020202020204" pitchFamily="34" charset="0"/>
                <a:cs typeface="Arial" panose="020B0604020202020204" pitchFamily="34" charset="0"/>
              </a:rPr>
              <a:t>​</a:t>
            </a:r>
          </a:p>
          <a:p>
            <a:pPr marL="342900" indent="-342900" rtl="0" fontAlgn="base">
              <a:lnSpc>
                <a:spcPct val="150000"/>
              </a:lnSpc>
              <a:buFont typeface="Arial" panose="020B0604020202020204" pitchFamily="34" charset="0"/>
              <a:buChar char="•"/>
            </a:pPr>
            <a:r>
              <a:rPr lang="en-US" sz="2400" b="0" i="0" u="none" strike="noStrike" dirty="0">
                <a:solidFill>
                  <a:srgbClr val="000000"/>
                </a:solidFill>
                <a:effectLst/>
                <a:latin typeface="Arial" panose="020B0604020202020204" pitchFamily="34" charset="0"/>
                <a:cs typeface="Arial" panose="020B0604020202020204" pitchFamily="34" charset="0"/>
              </a:rPr>
              <a:t>Medical research studies that require large datasets</a:t>
            </a:r>
            <a:r>
              <a:rPr lang="en-US" sz="2400" b="0" i="0" dirty="0">
                <a:solidFill>
                  <a:srgbClr val="000000"/>
                </a:solidFill>
                <a:effectLst/>
                <a:latin typeface="Arial" panose="020B0604020202020204" pitchFamily="34" charset="0"/>
                <a:cs typeface="Arial" panose="020B0604020202020204" pitchFamily="34" charset="0"/>
              </a:rPr>
              <a:t>​</a:t>
            </a:r>
          </a:p>
          <a:p>
            <a:pPr rtl="0" fontAlgn="base">
              <a:lnSpc>
                <a:spcPct val="150000"/>
              </a:lnSpc>
            </a:pPr>
            <a:r>
              <a:rPr lang="en-US" sz="2400" b="0" i="0" u="none" strike="noStrike" dirty="0">
                <a:solidFill>
                  <a:srgbClr val="000000"/>
                </a:solidFill>
                <a:effectLst/>
                <a:latin typeface="Arial" panose="020B0604020202020204" pitchFamily="34" charset="0"/>
                <a:cs typeface="Arial" panose="020B0604020202020204" pitchFamily="34" charset="0"/>
              </a:rPr>
              <a:t>Our innovative approach combines advanced language models with carefully crafted templates to produce notes that are indistinguishable from real ones, yet contain no actual patient information. This project aims to accelerate medical research and improve healthcare practices while maintaining the highest standards of patient confidentiality.</a:t>
            </a:r>
            <a:endParaRPr lang="en-US" sz="2400" b="0" i="0" dirty="0">
              <a:solidFill>
                <a:srgbClr val="000000"/>
              </a:solidFill>
              <a:effectLst/>
              <a:latin typeface="Arial" panose="020B0604020202020204" pitchFamily="34" charset="0"/>
              <a:cs typeface="Arial" panose="020B0604020202020204" pitchFamily="34" charset="0"/>
            </a:endParaRPr>
          </a:p>
        </p:txBody>
      </p:sp>
      <p:sp>
        <p:nvSpPr>
          <p:cNvPr id="9" name="Rectangle: Beveled 8">
            <a:extLst>
              <a:ext uri="{FF2B5EF4-FFF2-40B4-BE49-F238E27FC236}">
                <a16:creationId xmlns:a16="http://schemas.microsoft.com/office/drawing/2014/main" id="{B8AC9681-2815-9790-D888-2A06B4D73F84}"/>
              </a:ext>
            </a:extLst>
          </p:cNvPr>
          <p:cNvSpPr/>
          <p:nvPr/>
        </p:nvSpPr>
        <p:spPr>
          <a:xfrm>
            <a:off x="1659636" y="17204478"/>
            <a:ext cx="11768327" cy="1033272"/>
          </a:xfrm>
          <a:prstGeom prst="bevel">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5400" dirty="0">
                <a:latin typeface="Arial" panose="020B0604020202020204" pitchFamily="34" charset="0"/>
                <a:ea typeface="Calibri"/>
                <a:cs typeface="Arial" panose="020B0604020202020204" pitchFamily="34" charset="0"/>
              </a:rPr>
              <a:t>Objective</a:t>
            </a:r>
          </a:p>
        </p:txBody>
      </p:sp>
      <p:sp>
        <p:nvSpPr>
          <p:cNvPr id="10" name="TextBox 9">
            <a:extLst>
              <a:ext uri="{FF2B5EF4-FFF2-40B4-BE49-F238E27FC236}">
                <a16:creationId xmlns:a16="http://schemas.microsoft.com/office/drawing/2014/main" id="{54E12500-4A2B-02CD-EFD5-E7CC5AAFF8DD}"/>
              </a:ext>
            </a:extLst>
          </p:cNvPr>
          <p:cNvSpPr txBox="1"/>
          <p:nvPr/>
        </p:nvSpPr>
        <p:spPr>
          <a:xfrm>
            <a:off x="1659636" y="18456518"/>
            <a:ext cx="11768327" cy="6129050"/>
          </a:xfrm>
          <a:prstGeom prst="rect">
            <a:avLst/>
          </a:prstGeom>
          <a:noFill/>
        </p:spPr>
        <p:txBody>
          <a:bodyPr wrap="square" rtlCol="0">
            <a:spAutoFit/>
          </a:bodyPr>
          <a:lstStyle/>
          <a:p>
            <a:pPr rtl="0" fontAlgn="base">
              <a:lnSpc>
                <a:spcPct val="150000"/>
              </a:lnSpc>
            </a:pPr>
            <a:r>
              <a:rPr lang="en-US" sz="2400" b="0" i="0" u="none" strike="noStrike" dirty="0">
                <a:solidFill>
                  <a:srgbClr val="000000"/>
                </a:solidFill>
                <a:effectLst/>
                <a:latin typeface="Georgia Pro" panose="02040502050405020303" pitchFamily="18" charset="0"/>
              </a:rPr>
              <a:t>Our primary objective is to work with the pre-existing Synthetic Note Generator code to create a functional web-tool capable of generating realistic notes. Our note-generator will be able to rephrase sections of text and offer a wider variety of generated notes by utilizing </a:t>
            </a:r>
            <a:r>
              <a:rPr lang="en-US" sz="2400" b="0" i="1" u="none" strike="noStrike" dirty="0">
                <a:solidFill>
                  <a:srgbClr val="000000"/>
                </a:solidFill>
                <a:effectLst/>
                <a:latin typeface="Georgia Pro" panose="02040502050405020303" pitchFamily="18" charset="0"/>
              </a:rPr>
              <a:t>Meta</a:t>
            </a:r>
            <a:r>
              <a:rPr lang="en-US" sz="2400" b="0" i="0" u="none" strike="noStrike" dirty="0">
                <a:solidFill>
                  <a:srgbClr val="000000"/>
                </a:solidFill>
                <a:effectLst/>
                <a:latin typeface="Georgia Pro" panose="02040502050405020303" pitchFamily="18" charset="0"/>
              </a:rPr>
              <a:t>'s </a:t>
            </a:r>
            <a:r>
              <a:rPr lang="en-US" sz="2400" b="0" i="1" u="none" strike="noStrike" dirty="0">
                <a:solidFill>
                  <a:srgbClr val="000000"/>
                </a:solidFill>
                <a:effectLst/>
                <a:latin typeface="Georgia Pro" panose="02040502050405020303" pitchFamily="18" charset="0"/>
              </a:rPr>
              <a:t>Llama 3-8b</a:t>
            </a:r>
            <a:r>
              <a:rPr lang="en-US" sz="2400" b="0" i="0" u="none" strike="noStrike" dirty="0">
                <a:solidFill>
                  <a:srgbClr val="000000"/>
                </a:solidFill>
                <a:effectLst/>
                <a:latin typeface="Georgia Pro" panose="02040502050405020303" pitchFamily="18" charset="0"/>
              </a:rPr>
              <a:t> chatbot. After achieving consistently realistic and varied notes, our team plans to complete a clinical Turing-test to gauge how comparable our generated notes are to physician notes.</a:t>
            </a:r>
            <a:r>
              <a:rPr lang="en-US" sz="2400" b="0" i="0" dirty="0">
                <a:solidFill>
                  <a:srgbClr val="000000"/>
                </a:solidFill>
                <a:effectLst/>
                <a:latin typeface="Georgia Pro" panose="02040502050405020303" pitchFamily="18" charset="0"/>
              </a:rPr>
              <a:t>​</a:t>
            </a:r>
            <a:endParaRPr lang="en-US" sz="2400" b="0" i="0" dirty="0">
              <a:solidFill>
                <a:srgbClr val="000000"/>
              </a:solidFill>
              <a:effectLst/>
              <a:latin typeface="Segoe UI" panose="020B0502040204020203" pitchFamily="34" charset="0"/>
            </a:endParaRPr>
          </a:p>
          <a:p>
            <a:pPr rtl="0" fontAlgn="base">
              <a:lnSpc>
                <a:spcPct val="150000"/>
              </a:lnSpc>
            </a:pPr>
            <a:r>
              <a:rPr lang="en-US" sz="2400" b="0" i="0" dirty="0">
                <a:solidFill>
                  <a:srgbClr val="000000"/>
                </a:solidFill>
                <a:effectLst/>
                <a:latin typeface="Georgia Pro" panose="02040502050405020303" pitchFamily="18" charset="0"/>
              </a:rPr>
              <a:t>​</a:t>
            </a:r>
            <a:endParaRPr lang="en-US" sz="2400" b="0" i="0" dirty="0">
              <a:solidFill>
                <a:srgbClr val="000000"/>
              </a:solidFill>
              <a:effectLst/>
              <a:latin typeface="Segoe UI" panose="020B0502040204020203" pitchFamily="34" charset="0"/>
            </a:endParaRPr>
          </a:p>
          <a:p>
            <a:pPr rtl="0" fontAlgn="base">
              <a:lnSpc>
                <a:spcPct val="150000"/>
              </a:lnSpc>
            </a:pPr>
            <a:r>
              <a:rPr lang="en-US" sz="2400" b="0" i="0" u="none" strike="noStrike" dirty="0">
                <a:solidFill>
                  <a:srgbClr val="000000"/>
                </a:solidFill>
                <a:effectLst/>
                <a:latin typeface="Georgia Pro" panose="02040502050405020303" pitchFamily="18" charset="0"/>
              </a:rPr>
              <a:t>By enhancing the generated notes to be as believable and realistic as possible, we can later fine-tune a Large Language Model (LLM) to extract data from generated clinical notes on a large scale while not compromising fake patient data.</a:t>
            </a:r>
            <a:endParaRPr lang="en-US" sz="2400" b="0" i="0" dirty="0">
              <a:solidFill>
                <a:srgbClr val="000000"/>
              </a:solidFill>
              <a:effectLst/>
              <a:latin typeface="Segoe UI" panose="020B0502040204020203" pitchFamily="34" charset="0"/>
            </a:endParaRPr>
          </a:p>
          <a:p>
            <a:pPr>
              <a:lnSpc>
                <a:spcPct val="150000"/>
              </a:lnSpc>
            </a:pPr>
            <a:endParaRPr lang="en-US" sz="2400" dirty="0"/>
          </a:p>
        </p:txBody>
      </p:sp>
      <p:graphicFrame>
        <p:nvGraphicFramePr>
          <p:cNvPr id="11" name="Diagram 10">
            <a:extLst>
              <a:ext uri="{FF2B5EF4-FFF2-40B4-BE49-F238E27FC236}">
                <a16:creationId xmlns:a16="http://schemas.microsoft.com/office/drawing/2014/main" id="{C286B77A-E214-6C3C-47C2-FE974D25013B}"/>
              </a:ext>
            </a:extLst>
          </p:cNvPr>
          <p:cNvGraphicFramePr/>
          <p:nvPr>
            <p:extLst>
              <p:ext uri="{D42A27DB-BD31-4B8C-83A1-F6EECF244321}">
                <p14:modId xmlns:p14="http://schemas.microsoft.com/office/powerpoint/2010/main" val="2054890821"/>
              </p:ext>
            </p:extLst>
          </p:nvPr>
        </p:nvGraphicFramePr>
        <p:xfrm>
          <a:off x="199759" y="24389692"/>
          <a:ext cx="14304905" cy="5119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2" name="Straight Arrow Connector 11">
            <a:extLst>
              <a:ext uri="{FF2B5EF4-FFF2-40B4-BE49-F238E27FC236}">
                <a16:creationId xmlns:a16="http://schemas.microsoft.com/office/drawing/2014/main" id="{4410FA4C-2B4F-2011-2E5B-F1A1E643D0C6}"/>
              </a:ext>
            </a:extLst>
          </p:cNvPr>
          <p:cNvCxnSpPr/>
          <p:nvPr/>
        </p:nvCxnSpPr>
        <p:spPr>
          <a:xfrm>
            <a:off x="15008714" y="7989063"/>
            <a:ext cx="68600" cy="22088926"/>
          </a:xfrm>
          <a:prstGeom prst="straightConnector1">
            <a:avLst/>
          </a:prstGeom>
          <a:ln w="28575">
            <a:solidFill>
              <a:schemeClr val="tx1">
                <a:lumMod val="50000"/>
                <a:lumOff val="50000"/>
              </a:schemeClr>
            </a:solidFill>
            <a:prstDash val="dash"/>
          </a:ln>
        </p:spPr>
        <p:style>
          <a:lnRef idx="3">
            <a:schemeClr val="dk1"/>
          </a:lnRef>
          <a:fillRef idx="0">
            <a:schemeClr val="dk1"/>
          </a:fillRef>
          <a:effectRef idx="2">
            <a:schemeClr val="dk1"/>
          </a:effectRef>
          <a:fontRef idx="minor">
            <a:schemeClr val="tx1"/>
          </a:fontRef>
        </p:style>
      </p:cxnSp>
      <p:sp>
        <p:nvSpPr>
          <p:cNvPr id="13" name="Rectangle: Beveled 12">
            <a:extLst>
              <a:ext uri="{FF2B5EF4-FFF2-40B4-BE49-F238E27FC236}">
                <a16:creationId xmlns:a16="http://schemas.microsoft.com/office/drawing/2014/main" id="{07CADD56-A6B1-45AF-7C8A-2457C3C715DF}"/>
              </a:ext>
            </a:extLst>
          </p:cNvPr>
          <p:cNvSpPr/>
          <p:nvPr/>
        </p:nvSpPr>
        <p:spPr>
          <a:xfrm>
            <a:off x="16399309" y="7908888"/>
            <a:ext cx="14227722" cy="1396884"/>
          </a:xfrm>
          <a:prstGeom prst="bevel">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5400" dirty="0">
                <a:latin typeface="Arial" panose="020B0604020202020204" pitchFamily="34" charset="0"/>
                <a:ea typeface="Calibri"/>
                <a:cs typeface="Arial" panose="020B0604020202020204" pitchFamily="34" charset="0"/>
              </a:rPr>
              <a:t>Areas of Work</a:t>
            </a:r>
          </a:p>
        </p:txBody>
      </p:sp>
      <p:sp>
        <p:nvSpPr>
          <p:cNvPr id="14" name="TextBox 13">
            <a:extLst>
              <a:ext uri="{FF2B5EF4-FFF2-40B4-BE49-F238E27FC236}">
                <a16:creationId xmlns:a16="http://schemas.microsoft.com/office/drawing/2014/main" id="{3D50055D-A591-0722-E7EA-270138063F32}"/>
              </a:ext>
            </a:extLst>
          </p:cNvPr>
          <p:cNvSpPr txBox="1"/>
          <p:nvPr/>
        </p:nvSpPr>
        <p:spPr>
          <a:xfrm>
            <a:off x="16399309" y="9033582"/>
            <a:ext cx="14227722" cy="8333820"/>
          </a:xfrm>
          <a:prstGeom prst="rect">
            <a:avLst/>
          </a:prstGeom>
          <a:noFill/>
        </p:spPr>
        <p:txBody>
          <a:bodyPr wrap="square" rtlCol="0">
            <a:spAutoFit/>
          </a:bodyPr>
          <a:lstStyle/>
          <a:p>
            <a:pPr algn="just" rtl="0" fontAlgn="base">
              <a:lnSpc>
                <a:spcPct val="150000"/>
              </a:lnSpc>
            </a:pPr>
            <a:r>
              <a:rPr lang="en-US" sz="2400" b="0" i="0" dirty="0">
                <a:solidFill>
                  <a:srgbClr val="000000"/>
                </a:solidFill>
                <a:effectLst/>
                <a:latin typeface="Arial" panose="020B0604020202020204" pitchFamily="34" charset="0"/>
                <a:cs typeface="Arial" panose="020B0604020202020204" pitchFamily="34" charset="0"/>
              </a:rPr>
              <a:t>​</a:t>
            </a:r>
          </a:p>
          <a:p>
            <a:pPr algn="just" rtl="0" fontAlgn="base">
              <a:lnSpc>
                <a:spcPct val="150000"/>
              </a:lnSpc>
            </a:pPr>
            <a:r>
              <a:rPr lang="en-US" sz="2400" b="0" i="0" u="none" strike="noStrike" dirty="0">
                <a:solidFill>
                  <a:srgbClr val="000000"/>
                </a:solidFill>
                <a:effectLst/>
                <a:latin typeface="Arial" panose="020B0604020202020204" pitchFamily="34" charset="0"/>
                <a:cs typeface="Arial" panose="020B0604020202020204" pitchFamily="34" charset="0"/>
              </a:rPr>
              <a:t>We worked on broadening the tool's capabilities by adding support for new disease sites and types of medical notes. This includes integration and testing with </a:t>
            </a:r>
            <a:r>
              <a:rPr lang="en-US" sz="2400" b="0" i="0" u="none" strike="noStrike" dirty="0" err="1">
                <a:solidFill>
                  <a:srgbClr val="000000"/>
                </a:solidFill>
                <a:effectLst/>
                <a:latin typeface="Arial" panose="020B0604020202020204" pitchFamily="34" charset="0"/>
                <a:cs typeface="Arial" panose="020B0604020202020204" pitchFamily="34" charset="0"/>
              </a:rPr>
              <a:t>Groq's</a:t>
            </a:r>
            <a:r>
              <a:rPr lang="en-US" sz="2400" b="0" i="0" u="none" strike="noStrike" dirty="0">
                <a:solidFill>
                  <a:srgbClr val="000000"/>
                </a:solidFill>
                <a:effectLst/>
                <a:latin typeface="Arial" panose="020B0604020202020204" pitchFamily="34" charset="0"/>
                <a:cs typeface="Arial" panose="020B0604020202020204" pitchFamily="34" charset="0"/>
              </a:rPr>
              <a:t> LLM</a:t>
            </a:r>
            <a:r>
              <a:rPr lang="en-US" sz="2400" b="0" i="0" dirty="0">
                <a:solidFill>
                  <a:srgbClr val="000000"/>
                </a:solidFill>
                <a:effectLst/>
                <a:latin typeface="Arial" panose="020B0604020202020204" pitchFamily="34" charset="0"/>
                <a:cs typeface="Arial" panose="020B0604020202020204" pitchFamily="34" charset="0"/>
              </a:rPr>
              <a:t>​</a:t>
            </a:r>
          </a:p>
          <a:p>
            <a:pPr algn="just" rtl="0" fontAlgn="base">
              <a:lnSpc>
                <a:spcPct val="150000"/>
              </a:lnSpc>
            </a:pPr>
            <a:r>
              <a:rPr lang="en-US" sz="2400" b="0" i="0" dirty="0">
                <a:solidFill>
                  <a:srgbClr val="000000"/>
                </a:solidFill>
                <a:effectLst/>
                <a:latin typeface="Arial" panose="020B0604020202020204" pitchFamily="34" charset="0"/>
                <a:cs typeface="Arial" panose="020B0604020202020204" pitchFamily="34" charset="0"/>
              </a:rPr>
              <a:t>​</a:t>
            </a:r>
          </a:p>
          <a:p>
            <a:pPr marL="342900" indent="-342900" algn="just" rtl="0" fontAlgn="base">
              <a:lnSpc>
                <a:spcPct val="150000"/>
              </a:lnSpc>
              <a:buFont typeface="Arial" panose="020B0604020202020204" pitchFamily="34" charset="0"/>
              <a:buChar char="•"/>
            </a:pPr>
            <a:r>
              <a:rPr lang="en-US" sz="2400" b="1" i="0" u="none" strike="noStrike" dirty="0">
                <a:solidFill>
                  <a:srgbClr val="000000"/>
                </a:solidFill>
                <a:effectLst/>
                <a:latin typeface="Arial" panose="020B0604020202020204" pitchFamily="34" charset="0"/>
                <a:cs typeface="Arial" panose="020B0604020202020204" pitchFamily="34" charset="0"/>
              </a:rPr>
              <a:t>Web tool</a:t>
            </a:r>
            <a:r>
              <a:rPr lang="en-US" sz="2400" b="0" i="0" u="none" strike="noStrike" dirty="0">
                <a:solidFill>
                  <a:srgbClr val="000000"/>
                </a:solidFill>
                <a:effectLst/>
                <a:latin typeface="Arial" panose="020B0604020202020204" pitchFamily="34" charset="0"/>
                <a:cs typeface="Arial" panose="020B0604020202020204" pitchFamily="34" charset="0"/>
              </a:rPr>
              <a:t>: Developed and refined the web-based interface, ensuring usability and easy data entry for users.</a:t>
            </a:r>
            <a:r>
              <a:rPr lang="en-US" sz="2400" b="0" i="0" dirty="0">
                <a:solidFill>
                  <a:srgbClr val="000000"/>
                </a:solidFill>
                <a:effectLst/>
                <a:latin typeface="Arial" panose="020B0604020202020204" pitchFamily="34" charset="0"/>
                <a:cs typeface="Arial" panose="020B0604020202020204" pitchFamily="34" charset="0"/>
              </a:rPr>
              <a:t>​</a:t>
            </a:r>
          </a:p>
          <a:p>
            <a:pPr algn="just" rtl="0" fontAlgn="base">
              <a:lnSpc>
                <a:spcPct val="150000"/>
              </a:lnSpc>
            </a:pPr>
            <a:r>
              <a:rPr lang="en-US" sz="2400" b="0" i="0" dirty="0">
                <a:solidFill>
                  <a:srgbClr val="000000"/>
                </a:solidFill>
                <a:effectLst/>
                <a:latin typeface="Arial" panose="020B0604020202020204" pitchFamily="34" charset="0"/>
                <a:cs typeface="Arial" panose="020B0604020202020204" pitchFamily="34" charset="0"/>
              </a:rPr>
              <a:t>​</a:t>
            </a:r>
          </a:p>
          <a:p>
            <a:pPr marL="342900" indent="-342900" algn="just" rtl="0" fontAlgn="base">
              <a:lnSpc>
                <a:spcPct val="150000"/>
              </a:lnSpc>
              <a:buFont typeface="Arial" panose="020B0604020202020204" pitchFamily="34" charset="0"/>
              <a:buChar char="•"/>
            </a:pPr>
            <a:r>
              <a:rPr lang="en-US" sz="2400" b="1" i="0" u="none" strike="noStrike" dirty="0" err="1">
                <a:solidFill>
                  <a:srgbClr val="000000"/>
                </a:solidFill>
                <a:effectLst/>
                <a:latin typeface="Arial" panose="020B0604020202020204" pitchFamily="34" charset="0"/>
                <a:cs typeface="Arial" panose="020B0604020202020204" pitchFamily="34" charset="0"/>
              </a:rPr>
              <a:t>Groq</a:t>
            </a:r>
            <a:r>
              <a:rPr lang="en-US" sz="2400" b="1" i="0" u="none" strike="noStrike" dirty="0">
                <a:solidFill>
                  <a:srgbClr val="000000"/>
                </a:solidFill>
                <a:effectLst/>
                <a:latin typeface="Arial" panose="020B0604020202020204" pitchFamily="34" charset="0"/>
                <a:cs typeface="Arial" panose="020B0604020202020204" pitchFamily="34" charset="0"/>
              </a:rPr>
              <a:t> &amp; LLM integration</a:t>
            </a:r>
            <a:r>
              <a:rPr lang="en-US" sz="2400" b="0" i="0" u="none" strike="noStrike" dirty="0">
                <a:solidFill>
                  <a:srgbClr val="000000"/>
                </a:solidFill>
                <a:effectLst/>
                <a:latin typeface="Arial" panose="020B0604020202020204" pitchFamily="34" charset="0"/>
                <a:cs typeface="Arial" panose="020B0604020202020204" pitchFamily="34" charset="0"/>
              </a:rPr>
              <a:t>: Focused on smooth integration with </a:t>
            </a:r>
            <a:r>
              <a:rPr lang="en-US" sz="2400" b="0" i="0" u="none" strike="noStrike" dirty="0" err="1">
                <a:solidFill>
                  <a:srgbClr val="000000"/>
                </a:solidFill>
                <a:effectLst/>
                <a:latin typeface="Arial" panose="020B0604020202020204" pitchFamily="34" charset="0"/>
                <a:cs typeface="Arial" panose="020B0604020202020204" pitchFamily="34" charset="0"/>
              </a:rPr>
              <a:t>Groq's</a:t>
            </a:r>
            <a:r>
              <a:rPr lang="en-US" sz="2400" b="0" i="0" u="none" strike="noStrike" dirty="0">
                <a:solidFill>
                  <a:srgbClr val="000000"/>
                </a:solidFill>
                <a:effectLst/>
                <a:latin typeface="Arial" panose="020B0604020202020204" pitchFamily="34" charset="0"/>
                <a:cs typeface="Arial" panose="020B0604020202020204" pitchFamily="34" charset="0"/>
              </a:rPr>
              <a:t> LM, updating Python code and testing responses from the LLM to meet our requirements for generating synthetic notes. </a:t>
            </a:r>
            <a:r>
              <a:rPr lang="en-US" sz="2400" b="0" i="0" dirty="0">
                <a:solidFill>
                  <a:srgbClr val="000000"/>
                </a:solidFill>
                <a:effectLst/>
                <a:latin typeface="Arial" panose="020B0604020202020204" pitchFamily="34" charset="0"/>
                <a:cs typeface="Arial" panose="020B0604020202020204" pitchFamily="34" charset="0"/>
              </a:rPr>
              <a:t>​</a:t>
            </a:r>
          </a:p>
          <a:p>
            <a:pPr algn="just" rtl="0" fontAlgn="base">
              <a:lnSpc>
                <a:spcPct val="150000"/>
              </a:lnSpc>
            </a:pPr>
            <a:r>
              <a:rPr lang="en-US" sz="2400" b="0" i="0" dirty="0">
                <a:solidFill>
                  <a:srgbClr val="000000"/>
                </a:solidFill>
                <a:effectLst/>
                <a:latin typeface="Arial" panose="020B0604020202020204" pitchFamily="34" charset="0"/>
                <a:cs typeface="Arial" panose="020B0604020202020204" pitchFamily="34" charset="0"/>
              </a:rPr>
              <a:t>​</a:t>
            </a:r>
          </a:p>
          <a:p>
            <a:pPr marL="342900" indent="-342900" algn="just" rtl="0" fontAlgn="base">
              <a:lnSpc>
                <a:spcPct val="150000"/>
              </a:lnSpc>
              <a:buFont typeface="Arial" panose="020B0604020202020204" pitchFamily="34" charset="0"/>
              <a:buChar char="•"/>
            </a:pPr>
            <a:r>
              <a:rPr lang="en-US" sz="2400" b="1" i="0" u="none" strike="noStrike" dirty="0">
                <a:solidFill>
                  <a:srgbClr val="000000"/>
                </a:solidFill>
                <a:effectLst/>
                <a:latin typeface="Arial" panose="020B0604020202020204" pitchFamily="34" charset="0"/>
                <a:cs typeface="Arial" panose="020B0604020202020204" pitchFamily="34" charset="0"/>
              </a:rPr>
              <a:t>Turing Test</a:t>
            </a:r>
            <a:r>
              <a:rPr lang="en-US" sz="2400" b="0" i="0" u="none" strike="noStrike" dirty="0">
                <a:solidFill>
                  <a:srgbClr val="000000"/>
                </a:solidFill>
                <a:effectLst/>
                <a:latin typeface="Arial" panose="020B0604020202020204" pitchFamily="34" charset="0"/>
                <a:cs typeface="Arial" panose="020B0604020202020204" pitchFamily="34" charset="0"/>
              </a:rPr>
              <a:t>: Implemented updates and testing cycles to enhance the tool's ability to pass a clinical Turing Test by generating realistic and coherent notes. </a:t>
            </a:r>
            <a:r>
              <a:rPr lang="en-US" sz="2400" b="0" i="0" dirty="0">
                <a:solidFill>
                  <a:srgbClr val="000000"/>
                </a:solidFill>
                <a:effectLst/>
                <a:latin typeface="Arial" panose="020B0604020202020204" pitchFamily="34" charset="0"/>
                <a:cs typeface="Arial" panose="020B0604020202020204" pitchFamily="34" charset="0"/>
              </a:rPr>
              <a:t>​</a:t>
            </a:r>
          </a:p>
          <a:p>
            <a:pPr algn="just" rtl="0" fontAlgn="base">
              <a:lnSpc>
                <a:spcPct val="150000"/>
              </a:lnSpc>
            </a:pPr>
            <a:r>
              <a:rPr lang="en-US" sz="2400" b="0" i="0" dirty="0">
                <a:solidFill>
                  <a:srgbClr val="000000"/>
                </a:solidFill>
                <a:effectLst/>
                <a:latin typeface="Arial" panose="020B0604020202020204" pitchFamily="34" charset="0"/>
                <a:cs typeface="Arial" panose="020B0604020202020204" pitchFamily="34" charset="0"/>
              </a:rPr>
              <a:t>​</a:t>
            </a:r>
          </a:p>
          <a:p>
            <a:pPr marL="342900" indent="-342900" algn="just" rtl="0" fontAlgn="base">
              <a:lnSpc>
                <a:spcPct val="150000"/>
              </a:lnSpc>
              <a:buFont typeface="Arial" panose="020B0604020202020204" pitchFamily="34" charset="0"/>
              <a:buChar char="•"/>
            </a:pPr>
            <a:r>
              <a:rPr lang="en-US" sz="2400" b="1" i="0" u="none" strike="noStrike" dirty="0">
                <a:solidFill>
                  <a:srgbClr val="000000"/>
                </a:solidFill>
                <a:effectLst/>
                <a:latin typeface="Arial" panose="020B0604020202020204" pitchFamily="34" charset="0"/>
                <a:cs typeface="Arial" panose="020B0604020202020204" pitchFamily="34" charset="0"/>
              </a:rPr>
              <a:t>Python code changes</a:t>
            </a:r>
            <a:r>
              <a:rPr lang="en-US" sz="2400" b="0" i="0" u="none" strike="noStrike" dirty="0">
                <a:solidFill>
                  <a:srgbClr val="000000"/>
                </a:solidFill>
                <a:effectLst/>
                <a:latin typeface="Arial" panose="020B0604020202020204" pitchFamily="34" charset="0"/>
                <a:cs typeface="Arial" panose="020B0604020202020204" pitchFamily="34" charset="0"/>
              </a:rPr>
              <a:t>: Made necessary updates to new note types, incorporated internal feedback, and ensured seamless functionality throughout the app. </a:t>
            </a:r>
            <a:endParaRPr lang="en-US" sz="2400" b="0" i="0" dirty="0">
              <a:solidFill>
                <a:srgbClr val="000000"/>
              </a:solidFill>
              <a:effectLst/>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8C68CB17-2F98-EE10-277D-BCC515DB525C}"/>
              </a:ext>
            </a:extLst>
          </p:cNvPr>
          <p:cNvPicPr>
            <a:picLocks noChangeAspect="1"/>
          </p:cNvPicPr>
          <p:nvPr/>
        </p:nvPicPr>
        <p:blipFill>
          <a:blip r:embed="rId7"/>
          <a:stretch>
            <a:fillRect/>
          </a:stretch>
        </p:blipFill>
        <p:spPr>
          <a:xfrm>
            <a:off x="18701138" y="17721114"/>
            <a:ext cx="9624064" cy="13632617"/>
          </a:xfrm>
          <a:prstGeom prst="rect">
            <a:avLst/>
          </a:prstGeom>
        </p:spPr>
      </p:pic>
      <p:sp>
        <p:nvSpPr>
          <p:cNvPr id="17" name="Rectangle: Beveled 16">
            <a:extLst>
              <a:ext uri="{FF2B5EF4-FFF2-40B4-BE49-F238E27FC236}">
                <a16:creationId xmlns:a16="http://schemas.microsoft.com/office/drawing/2014/main" id="{80FCB592-2122-4BA8-A71D-9F80E7EEC20C}"/>
              </a:ext>
            </a:extLst>
          </p:cNvPr>
          <p:cNvSpPr/>
          <p:nvPr/>
        </p:nvSpPr>
        <p:spPr>
          <a:xfrm>
            <a:off x="32499870" y="23823449"/>
            <a:ext cx="10932304" cy="1033272"/>
          </a:xfrm>
          <a:prstGeom prst="bevel">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5400" dirty="0">
                <a:latin typeface="Arial" panose="020B0604020202020204" pitchFamily="34" charset="0"/>
                <a:ea typeface="Calibri"/>
                <a:cs typeface="Arial" panose="020B0604020202020204" pitchFamily="34" charset="0"/>
              </a:rPr>
              <a:t>Future Direction</a:t>
            </a:r>
          </a:p>
        </p:txBody>
      </p:sp>
      <p:cxnSp>
        <p:nvCxnSpPr>
          <p:cNvPr id="18" name="Straight Arrow Connector 17">
            <a:extLst>
              <a:ext uri="{FF2B5EF4-FFF2-40B4-BE49-F238E27FC236}">
                <a16:creationId xmlns:a16="http://schemas.microsoft.com/office/drawing/2014/main" id="{51E07ACD-30C1-4A8A-D2D9-3A34BC96B51A}"/>
              </a:ext>
            </a:extLst>
          </p:cNvPr>
          <p:cNvCxnSpPr/>
          <p:nvPr/>
        </p:nvCxnSpPr>
        <p:spPr>
          <a:xfrm>
            <a:off x="31949026" y="7989063"/>
            <a:ext cx="68600" cy="22088926"/>
          </a:xfrm>
          <a:prstGeom prst="straightConnector1">
            <a:avLst/>
          </a:prstGeom>
          <a:ln w="28575">
            <a:solidFill>
              <a:schemeClr val="tx1">
                <a:lumMod val="50000"/>
                <a:lumOff val="50000"/>
              </a:schemeClr>
            </a:solidFill>
            <a:prstDash val="dash"/>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3CFFF06C-CF9B-87CB-F7BE-830B542F0620}"/>
              </a:ext>
            </a:extLst>
          </p:cNvPr>
          <p:cNvSpPr txBox="1"/>
          <p:nvPr/>
        </p:nvSpPr>
        <p:spPr>
          <a:xfrm>
            <a:off x="32634979" y="24888794"/>
            <a:ext cx="10662086" cy="5563831"/>
          </a:xfrm>
          <a:prstGeom prst="rect">
            <a:avLst/>
          </a:prstGeom>
          <a:noFill/>
        </p:spPr>
        <p:txBody>
          <a:bodyPr wrap="square" rtlCol="0">
            <a:spAutoFit/>
          </a:bodyPr>
          <a:lstStyle/>
          <a:p>
            <a:pPr>
              <a:lnSpc>
                <a:spcPct val="150000"/>
              </a:lnSpc>
            </a:pPr>
            <a:r>
              <a:rPr lang="en-US" sz="2400" b="0" i="0" u="none" strike="noStrike" dirty="0">
                <a:solidFill>
                  <a:srgbClr val="000000"/>
                </a:solidFill>
                <a:effectLst/>
                <a:latin typeface="Arial" panose="020B0604020202020204" pitchFamily="34" charset="0"/>
                <a:cs typeface="Arial" panose="020B0604020202020204" pitchFamily="34" charset="0"/>
              </a:rPr>
              <a:t>Looking ahead, our project will focus on expanding the synthetic note generator to support a broader range of cancer types, allowing for more comprehensive use across medical scenarios. We also plan to refine and enhance the user interface to ensure it meets the needs and preferences of our client and end-users. A key objective in our development is to conduct a Turing-style test, gathering direct feedback from physicians who interact with the generated notes. This will allow us to reach our goal of creating clinical notes that are accurate, contextually relevant, and indistinguishable from both AI-generated and physician-authored notes.</a:t>
            </a:r>
            <a:r>
              <a:rPr lang="en-US" sz="2400" b="0" i="0" dirty="0">
                <a:solidFill>
                  <a:srgbClr val="000000"/>
                </a:solidFill>
                <a:effectLst/>
                <a:latin typeface="Arial" panose="020B0604020202020204" pitchFamily="34" charset="0"/>
                <a:cs typeface="Arial" panose="020B0604020202020204" pitchFamily="34" charset="0"/>
              </a:rPr>
              <a:t>​</a:t>
            </a:r>
          </a:p>
          <a:p>
            <a:pPr>
              <a:lnSpc>
                <a:spcPct val="150000"/>
              </a:lnSpc>
            </a:pPr>
            <a:endParaRPr lang="en-US" sz="2400" dirty="0">
              <a:latin typeface="Arial" panose="020B0604020202020204" pitchFamily="34" charset="0"/>
              <a:cs typeface="Arial" panose="020B0604020202020204" pitchFamily="34" charset="0"/>
            </a:endParaRPr>
          </a:p>
        </p:txBody>
      </p:sp>
      <p:pic>
        <p:nvPicPr>
          <p:cNvPr id="1034" name="Picture 10" descr="A screenshot of a note generator&#10;&#10;Description automatically generated">
            <a:extLst>
              <a:ext uri="{FF2B5EF4-FFF2-40B4-BE49-F238E27FC236}">
                <a16:creationId xmlns:a16="http://schemas.microsoft.com/office/drawing/2014/main" id="{918BFE79-16CC-54F3-1B0F-098C9FE3442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78976" y="7400078"/>
            <a:ext cx="8574091" cy="905912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 screenshot of a medical form&#10;&#10;Description automatically generated">
            <a:extLst>
              <a:ext uri="{FF2B5EF4-FFF2-40B4-BE49-F238E27FC236}">
                <a16:creationId xmlns:a16="http://schemas.microsoft.com/office/drawing/2014/main" id="{B370FEC0-34A9-277E-FA80-9D8E288A546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60479" y="16459200"/>
            <a:ext cx="6811086" cy="6942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939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129</TotalTime>
  <Words>617</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Georgia</vt:lpstr>
      <vt:lpstr>Georgia Pro</vt:lpstr>
      <vt:lpstr>Segoe UI</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Connor Holden</cp:lastModifiedBy>
  <cp:revision>31</cp:revision>
  <cp:lastPrinted>2020-02-13T13:03:36Z</cp:lastPrinted>
  <dcterms:created xsi:type="dcterms:W3CDTF">2018-02-06T18:12:23Z</dcterms:created>
  <dcterms:modified xsi:type="dcterms:W3CDTF">2024-11-17T22:50:47Z</dcterms:modified>
</cp:coreProperties>
</file>