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GoogleSlidesCustomDataVersion2">
      <go:slidesCustomData xmlns:go="http://customooxmlschemas.google.com/" r:id="rId11" roundtripDataSignature="AMtx7mixiArJwbebM48joZQl+RO1P8pB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 name="Shape 11"/>
        <p:cNvGrpSpPr/>
        <p:nvPr/>
      </p:nvGrpSpPr>
      <p:grpSpPr>
        <a:xfrm>
          <a:off x="0" y="0"/>
          <a:ext cx="0" cy="0"/>
          <a:chOff x="0" y="0"/>
          <a:chExt cx="0" cy="0"/>
        </a:xfrm>
      </p:grpSpPr>
      <p:pic>
        <p:nvPicPr>
          <p:cNvPr descr="A yellow rectangular object with black background&#10;&#10;Description automatically generated" id="12" name="Google Shape;12;p3"/>
          <p:cNvPicPr preferRelativeResize="0"/>
          <p:nvPr/>
        </p:nvPicPr>
        <p:blipFill rotWithShape="1">
          <a:blip r:embed="rId2">
            <a:alphaModFix/>
          </a:blip>
          <a:srcRect b="0" l="0" r="0" t="0"/>
          <a:stretch/>
        </p:blipFill>
        <p:spPr>
          <a:xfrm>
            <a:off x="1588046" y="29896909"/>
            <a:ext cx="15298498" cy="1876010"/>
          </a:xfrm>
          <a:prstGeom prst="rect">
            <a:avLst/>
          </a:prstGeom>
          <a:noFill/>
          <a:ln>
            <a:noFill/>
          </a:ln>
        </p:spPr>
      </p:pic>
      <p:pic>
        <p:nvPicPr>
          <p:cNvPr id="13" name="Google Shape;13;p3"/>
          <p:cNvPicPr preferRelativeResize="0"/>
          <p:nvPr/>
        </p:nvPicPr>
        <p:blipFill rotWithShape="1">
          <a:blip r:embed="rId3">
            <a:alphaModFix/>
          </a:blip>
          <a:srcRect b="0" l="0" r="0" t="0"/>
          <a:stretch/>
        </p:blipFill>
        <p:spPr>
          <a:xfrm>
            <a:off x="0" y="0"/>
            <a:ext cx="43891200" cy="274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2"/>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2"/>
          <p:cNvSpPr/>
          <p:nvPr>
            <p:ph idx="2" type="pic"/>
          </p:nvPr>
        </p:nvSpPr>
        <p:spPr>
          <a:xfrm>
            <a:off x="18659477" y="4739647"/>
            <a:ext cx="22219920" cy="23393400"/>
          </a:xfrm>
          <a:prstGeom prst="rect">
            <a:avLst/>
          </a:prstGeom>
          <a:noFill/>
          <a:ln>
            <a:noFill/>
          </a:ln>
        </p:spPr>
      </p:sp>
      <p:sp>
        <p:nvSpPr>
          <p:cNvPr id="67" name="Google Shape;67;p12"/>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8" name="Google Shape;68;p1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3"/>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3"/>
          <p:cNvSpPr txBox="1"/>
          <p:nvPr>
            <p:ph idx="1" type="body"/>
          </p:nvPr>
        </p:nvSpPr>
        <p:spPr>
          <a:xfrm rot="5400000">
            <a:off x="11502389"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4" name="Google Shape;74;p1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4"/>
          <p:cNvSpPr txBox="1"/>
          <p:nvPr>
            <p:ph type="title"/>
          </p:nvPr>
        </p:nvSpPr>
        <p:spPr>
          <a:xfrm rot="5400000">
            <a:off x="22193251"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4"/>
          <p:cNvSpPr txBox="1"/>
          <p:nvPr>
            <p:ph idx="1" type="body"/>
          </p:nvPr>
        </p:nvSpPr>
        <p:spPr>
          <a:xfrm rot="5400000">
            <a:off x="2990851" y="1779271"/>
            <a:ext cx="27896822"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0" name="Google Shape;80;p1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4"/>
          <p:cNvSpPr txBox="1"/>
          <p:nvPr>
            <p:ph type="ctrTitle"/>
          </p:nvPr>
        </p:nvSpPr>
        <p:spPr>
          <a:xfrm>
            <a:off x="3291840" y="5387342"/>
            <a:ext cx="3730752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
          <p:cNvSpPr txBox="1"/>
          <p:nvPr>
            <p:ph idx="1" type="subTitle"/>
          </p:nvPr>
        </p:nvSpPr>
        <p:spPr>
          <a:xfrm>
            <a:off x="5486400" y="17289782"/>
            <a:ext cx="329184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7" name="Google Shape;17;p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3" name="Google Shape;23;p5"/>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6"/>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6"/>
          <p:cNvSpPr txBox="1"/>
          <p:nvPr>
            <p:ph idx="1" type="body"/>
          </p:nvPr>
        </p:nvSpPr>
        <p:spPr>
          <a:xfrm>
            <a:off x="2994662" y="22029429"/>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29" name="Google Shape;29;p6"/>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7"/>
          <p:cNvSpPr txBox="1"/>
          <p:nvPr>
            <p:ph idx="1" type="body"/>
          </p:nvPr>
        </p:nvSpPr>
        <p:spPr>
          <a:xfrm>
            <a:off x="30175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5" name="Google Shape;35;p7"/>
          <p:cNvSpPr txBox="1"/>
          <p:nvPr>
            <p:ph idx="2" type="body"/>
          </p:nvPr>
        </p:nvSpPr>
        <p:spPr>
          <a:xfrm>
            <a:off x="222199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7"/>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8"/>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8"/>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2" name="Google Shape;42;p8"/>
          <p:cNvSpPr txBox="1"/>
          <p:nvPr>
            <p:ph idx="2" type="body"/>
          </p:nvPr>
        </p:nvSpPr>
        <p:spPr>
          <a:xfrm>
            <a:off x="3023242" y="12024360"/>
            <a:ext cx="1856803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3" name="Google Shape;43;p8"/>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4" name="Google Shape;44;p8"/>
          <p:cNvSpPr txBox="1"/>
          <p:nvPr>
            <p:ph idx="4" type="body"/>
          </p:nvPr>
        </p:nvSpPr>
        <p:spPr>
          <a:xfrm>
            <a:off x="22219922" y="12024360"/>
            <a:ext cx="18659477"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5" name="Google Shape;45;p8"/>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9"/>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9"/>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0"/>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1"/>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0" name="Google Shape;60;p11"/>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1" name="Google Shape;61;p1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391886" y="3409407"/>
            <a:ext cx="43107300" cy="3786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0"/>
              <a:buFont typeface="Arial"/>
              <a:buNone/>
            </a:pPr>
            <a:r>
              <a:rPr b="1" i="0" lang="en-US" sz="9600" u="none" cap="none" strike="noStrike">
                <a:solidFill>
                  <a:schemeClr val="dk1"/>
                </a:solidFill>
                <a:latin typeface="Calibri"/>
                <a:ea typeface="Calibri"/>
                <a:cs typeface="Calibri"/>
                <a:sym typeface="Calibri"/>
              </a:rPr>
              <a:t>Streamline process for using AI powered projects to help digital marketers save time </a:t>
            </a:r>
            <a:endParaRPr b="1" i="0" sz="9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0"/>
              <a:buFont typeface="Arial"/>
              <a:buNone/>
            </a:pPr>
            <a:r>
              <a:rPr b="1" i="0" lang="en-US" sz="9600" u="none" cap="none" strike="noStrike">
                <a:solidFill>
                  <a:schemeClr val="dk1"/>
                </a:solidFill>
                <a:latin typeface="Calibri"/>
                <a:ea typeface="Calibri"/>
                <a:cs typeface="Calibri"/>
                <a:sym typeface="Calibri"/>
              </a:rPr>
              <a:t>in the cont</a:t>
            </a:r>
            <a:r>
              <a:rPr b="1" lang="en-US" sz="9600">
                <a:solidFill>
                  <a:schemeClr val="dk1"/>
                </a:solidFill>
                <a:latin typeface="Calibri"/>
                <a:ea typeface="Calibri"/>
                <a:cs typeface="Calibri"/>
                <a:sym typeface="Calibri"/>
              </a:rPr>
              <a:t>en</a:t>
            </a:r>
            <a:r>
              <a:rPr b="1" i="0" lang="en-US" sz="9600" u="none" cap="none" strike="noStrike">
                <a:solidFill>
                  <a:schemeClr val="dk1"/>
                </a:solidFill>
                <a:latin typeface="Calibri"/>
                <a:ea typeface="Calibri"/>
                <a:cs typeface="Calibri"/>
                <a:sym typeface="Calibri"/>
              </a:rPr>
              <a:t>t creati</a:t>
            </a:r>
            <a:r>
              <a:rPr b="1" lang="en-US" sz="9600">
                <a:solidFill>
                  <a:schemeClr val="dk1"/>
                </a:solidFill>
                <a:latin typeface="Calibri"/>
                <a:ea typeface="Calibri"/>
                <a:cs typeface="Calibri"/>
                <a:sym typeface="Calibri"/>
              </a:rPr>
              <a:t>on</a:t>
            </a:r>
            <a:r>
              <a:rPr b="1" i="0" lang="en-US" sz="9600" u="none" cap="none" strike="noStrike">
                <a:solidFill>
                  <a:schemeClr val="dk1"/>
                </a:solidFill>
                <a:latin typeface="Calibri"/>
                <a:ea typeface="Calibri"/>
                <a:cs typeface="Calibri"/>
                <a:sym typeface="Calibri"/>
              </a:rPr>
              <a:t> process</a:t>
            </a:r>
            <a:endParaRPr b="1" i="0" sz="9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0"/>
              <a:buFont typeface="Arial"/>
              <a:buNone/>
            </a:pPr>
            <a:r>
              <a:t/>
            </a:r>
            <a:endParaRPr sz="12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0"/>
              <a:buFont typeface="Arial"/>
              <a:buNone/>
            </a:pPr>
            <a:r>
              <a:rPr b="1" i="0" lang="en-US" sz="3600" u="none" cap="none" strike="noStrike">
                <a:solidFill>
                  <a:srgbClr val="3C3C3B"/>
                </a:solidFill>
                <a:latin typeface="Arial"/>
                <a:ea typeface="Arial"/>
                <a:cs typeface="Arial"/>
                <a:sym typeface="Arial"/>
              </a:rPr>
              <a:t>Team members: </a:t>
            </a:r>
            <a:r>
              <a:rPr b="0" i="0" lang="en-US" sz="3600" u="none" cap="none" strike="noStrike">
                <a:solidFill>
                  <a:schemeClr val="dk1"/>
                </a:solidFill>
                <a:latin typeface="Calibri"/>
                <a:ea typeface="Calibri"/>
                <a:cs typeface="Calibri"/>
                <a:sym typeface="Calibri"/>
              </a:rPr>
              <a:t>Marcio Tejeda, David Newman, Ethan DuBrueler, and Noah Davis</a:t>
            </a:r>
            <a:r>
              <a:rPr b="0" i="0" lang="en-US" sz="3600" u="none" cap="none" strike="noStrike">
                <a:solidFill>
                  <a:srgbClr val="3C3C3B"/>
                </a:solidFill>
                <a:latin typeface="Arial"/>
                <a:ea typeface="Arial"/>
                <a:cs typeface="Arial"/>
                <a:sym typeface="Arial"/>
              </a:rPr>
              <a:t>  |  </a:t>
            </a:r>
            <a:r>
              <a:rPr b="1" i="0" lang="en-US" sz="3600" u="none" cap="none" strike="noStrike">
                <a:solidFill>
                  <a:srgbClr val="3C3C3B"/>
                </a:solidFill>
                <a:latin typeface="Arial"/>
                <a:ea typeface="Arial"/>
                <a:cs typeface="Arial"/>
                <a:sym typeface="Arial"/>
              </a:rPr>
              <a:t>Faculty adviser: </a:t>
            </a:r>
            <a:r>
              <a:rPr b="0" i="0" lang="en-US" sz="3600" u="none" cap="none" strike="noStrike">
                <a:solidFill>
                  <a:schemeClr val="dk1"/>
                </a:solidFill>
                <a:latin typeface="Calibri"/>
                <a:ea typeface="Calibri"/>
                <a:cs typeface="Calibri"/>
                <a:sym typeface="Calibri"/>
              </a:rPr>
              <a:t>Caroline Budwell, </a:t>
            </a:r>
            <a:r>
              <a:rPr b="0" i="0" lang="en-US" sz="3600" u="none" cap="none" strike="noStrike">
                <a:solidFill>
                  <a:srgbClr val="3C3C3B"/>
                </a:solidFill>
                <a:latin typeface="Arial"/>
                <a:ea typeface="Arial"/>
                <a:cs typeface="Arial"/>
                <a:sym typeface="Arial"/>
              </a:rPr>
              <a:t>Ph.D.  |  </a:t>
            </a:r>
            <a:r>
              <a:rPr b="1" i="0" lang="en-US" sz="3600" u="none" cap="none" strike="noStrike">
                <a:solidFill>
                  <a:srgbClr val="3C3C3B"/>
                </a:solidFill>
                <a:latin typeface="Arial"/>
                <a:ea typeface="Arial"/>
                <a:cs typeface="Arial"/>
                <a:sym typeface="Arial"/>
              </a:rPr>
              <a:t>Sponsor: </a:t>
            </a:r>
            <a:r>
              <a:rPr b="0" i="0" lang="en-US" sz="3600" u="none" cap="none" strike="noStrike">
                <a:solidFill>
                  <a:srgbClr val="3C3C3B"/>
                </a:solidFill>
                <a:latin typeface="Arial"/>
                <a:ea typeface="Arial"/>
                <a:cs typeface="Arial"/>
                <a:sym typeface="Arial"/>
              </a:rPr>
              <a:t>Amanda Roberts (The Roberts Group)</a:t>
            </a:r>
            <a:endParaRPr b="1" i="0" sz="4800" u="none" cap="none" strike="noStrike">
              <a:solidFill>
                <a:schemeClr val="dk1"/>
              </a:solidFill>
              <a:latin typeface="Arial"/>
              <a:ea typeface="Arial"/>
              <a:cs typeface="Arial"/>
              <a:sym typeface="Arial"/>
            </a:endParaRPr>
          </a:p>
        </p:txBody>
      </p:sp>
      <p:sp>
        <p:nvSpPr>
          <p:cNvPr id="88" name="Google Shape;88;p1"/>
          <p:cNvSpPr txBox="1"/>
          <p:nvPr/>
        </p:nvSpPr>
        <p:spPr>
          <a:xfrm>
            <a:off x="36833908" y="830849"/>
            <a:ext cx="496388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0" u="none" cap="none" strike="noStrike">
                <a:solidFill>
                  <a:srgbClr val="77C159"/>
                </a:solidFill>
                <a:latin typeface="Arial"/>
                <a:ea typeface="Arial"/>
                <a:cs typeface="Arial"/>
                <a:sym typeface="Arial"/>
              </a:rPr>
              <a:t>25-335</a:t>
            </a:r>
            <a:endParaRPr sz="8000">
              <a:solidFill>
                <a:srgbClr val="77C159"/>
              </a:solidFill>
              <a:latin typeface="Calibri"/>
              <a:ea typeface="Calibri"/>
              <a:cs typeface="Calibri"/>
              <a:sym typeface="Calibri"/>
            </a:endParaRPr>
          </a:p>
        </p:txBody>
      </p:sp>
      <p:sp>
        <p:nvSpPr>
          <p:cNvPr id="89" name="Google Shape;89;p1"/>
          <p:cNvSpPr txBox="1"/>
          <p:nvPr/>
        </p:nvSpPr>
        <p:spPr>
          <a:xfrm>
            <a:off x="2038750" y="9199250"/>
            <a:ext cx="12481200" cy="195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sp>
        <p:nvSpPr>
          <p:cNvPr id="90" name="Google Shape;90;p1"/>
          <p:cNvSpPr txBox="1"/>
          <p:nvPr/>
        </p:nvSpPr>
        <p:spPr>
          <a:xfrm>
            <a:off x="2386775" y="8086350"/>
            <a:ext cx="12481200" cy="97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8000">
                <a:solidFill>
                  <a:srgbClr val="202122"/>
                </a:solidFill>
                <a:highlight>
                  <a:srgbClr val="FFFFFF"/>
                </a:highlight>
                <a:latin typeface="Roboto"/>
                <a:ea typeface="Roboto"/>
                <a:cs typeface="Roboto"/>
                <a:sym typeface="Roboto"/>
              </a:rPr>
              <a:t>Problem Statement</a:t>
            </a:r>
            <a:endParaRPr b="1" sz="80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4600">
              <a:solidFill>
                <a:srgbClr val="202122"/>
              </a:solidFill>
              <a:highlight>
                <a:srgbClr val="FFFFFF"/>
              </a:highlight>
              <a:latin typeface="Roboto"/>
              <a:ea typeface="Roboto"/>
              <a:cs typeface="Roboto"/>
              <a:sym typeface="Roboto"/>
            </a:endParaRPr>
          </a:p>
          <a:p>
            <a:pPr indent="0" lvl="0" marL="0" rtl="0" algn="l">
              <a:lnSpc>
                <a:spcPct val="107916"/>
              </a:lnSpc>
              <a:spcBef>
                <a:spcPts val="0"/>
              </a:spcBef>
              <a:spcAft>
                <a:spcPts val="800"/>
              </a:spcAft>
              <a:buClr>
                <a:schemeClr val="dk1"/>
              </a:buClr>
              <a:buSzPts val="1100"/>
              <a:buFont typeface="Arial"/>
              <a:buNone/>
            </a:pPr>
            <a:r>
              <a:rPr lang="en-US" sz="4600">
                <a:solidFill>
                  <a:schemeClr val="dk1"/>
                </a:solidFill>
                <a:latin typeface="Roboto"/>
                <a:ea typeface="Roboto"/>
                <a:cs typeface="Roboto"/>
                <a:sym typeface="Roboto"/>
              </a:rPr>
              <a:t>The digital marketing space, particularly within the travel industry, faces a significant challenge in providing personalized, engaging content to potential travelers while efficiently managing the booking process. Travel marketers often face the burden of creating dynamic content, curating personalized recommendations, and streamlining processes–all of which are time-consuming and labor-intensive.</a:t>
            </a:r>
            <a:endParaRPr sz="14400">
              <a:solidFill>
                <a:srgbClr val="202122"/>
              </a:solidFill>
              <a:highlight>
                <a:srgbClr val="FFFFFF"/>
              </a:highlight>
              <a:latin typeface="Roboto"/>
              <a:ea typeface="Roboto"/>
              <a:cs typeface="Roboto"/>
              <a:sym typeface="Roboto"/>
            </a:endParaRPr>
          </a:p>
        </p:txBody>
      </p:sp>
      <p:pic>
        <p:nvPicPr>
          <p:cNvPr id="91" name="Google Shape;91;p1"/>
          <p:cNvPicPr preferRelativeResize="0"/>
          <p:nvPr/>
        </p:nvPicPr>
        <p:blipFill>
          <a:blip r:embed="rId3">
            <a:alphaModFix/>
          </a:blip>
          <a:stretch>
            <a:fillRect/>
          </a:stretch>
        </p:blipFill>
        <p:spPr>
          <a:xfrm>
            <a:off x="30431825" y="8451100"/>
            <a:ext cx="11884699" cy="10653967"/>
          </a:xfrm>
          <a:prstGeom prst="rect">
            <a:avLst/>
          </a:prstGeom>
          <a:noFill/>
          <a:ln>
            <a:noFill/>
          </a:ln>
        </p:spPr>
      </p:pic>
      <p:sp>
        <p:nvSpPr>
          <p:cNvPr id="92" name="Google Shape;92;p1"/>
          <p:cNvSpPr txBox="1"/>
          <p:nvPr/>
        </p:nvSpPr>
        <p:spPr>
          <a:xfrm>
            <a:off x="2386775" y="18175875"/>
            <a:ext cx="12481200" cy="113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8000">
                <a:solidFill>
                  <a:srgbClr val="202122"/>
                </a:solidFill>
                <a:highlight>
                  <a:srgbClr val="FFFFFF"/>
                </a:highlight>
                <a:latin typeface="Roboto"/>
                <a:ea typeface="Roboto"/>
                <a:cs typeface="Roboto"/>
                <a:sym typeface="Roboto"/>
              </a:rPr>
              <a:t>Solution</a:t>
            </a:r>
            <a:endParaRPr b="1" sz="80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4600">
              <a:solidFill>
                <a:srgbClr val="202122"/>
              </a:solidFill>
              <a:highlight>
                <a:srgbClr val="FFFFFF"/>
              </a:highlight>
              <a:latin typeface="Roboto"/>
              <a:ea typeface="Roboto"/>
              <a:cs typeface="Roboto"/>
              <a:sym typeface="Roboto"/>
            </a:endParaRPr>
          </a:p>
          <a:p>
            <a:pPr indent="0" lvl="0" marL="0" rtl="0" algn="l">
              <a:lnSpc>
                <a:spcPct val="107916"/>
              </a:lnSpc>
              <a:spcBef>
                <a:spcPts val="0"/>
              </a:spcBef>
              <a:spcAft>
                <a:spcPts val="0"/>
              </a:spcAft>
              <a:buClr>
                <a:schemeClr val="dk1"/>
              </a:buClr>
              <a:buSzPts val="1100"/>
              <a:buFont typeface="Arial"/>
              <a:buNone/>
            </a:pPr>
            <a:r>
              <a:rPr lang="en-US" sz="4600">
                <a:solidFill>
                  <a:schemeClr val="dk1"/>
                </a:solidFill>
                <a:latin typeface="Roboto"/>
                <a:ea typeface="Roboto"/>
                <a:cs typeface="Roboto"/>
                <a:sym typeface="Roboto"/>
              </a:rPr>
              <a:t>This project aims to develop an AI platform for digital marketers in the travel industry that aids with content generation and expedites the process of destination travel booking for their clients. The key features include: </a:t>
            </a:r>
            <a:endParaRPr sz="4600">
              <a:solidFill>
                <a:schemeClr val="dk1"/>
              </a:solidFill>
              <a:latin typeface="Roboto"/>
              <a:ea typeface="Roboto"/>
              <a:cs typeface="Roboto"/>
              <a:sym typeface="Roboto"/>
            </a:endParaRPr>
          </a:p>
          <a:p>
            <a:pPr indent="-520700" lvl="0" marL="914400" rtl="0" algn="l">
              <a:lnSpc>
                <a:spcPct val="107916"/>
              </a:lnSpc>
              <a:spcBef>
                <a:spcPts val="800"/>
              </a:spcBef>
              <a:spcAft>
                <a:spcPts val="0"/>
              </a:spcAft>
              <a:buClr>
                <a:schemeClr val="dk1"/>
              </a:buClr>
              <a:buSzPts val="4600"/>
              <a:buFont typeface="Roboto"/>
              <a:buChar char="●"/>
            </a:pPr>
            <a:r>
              <a:rPr lang="en-US" sz="4600">
                <a:solidFill>
                  <a:schemeClr val="dk1"/>
                </a:solidFill>
                <a:latin typeface="Roboto"/>
                <a:ea typeface="Roboto"/>
                <a:cs typeface="Roboto"/>
                <a:sym typeface="Roboto"/>
              </a:rPr>
              <a:t>A chatbot that helps travelers select their ideal hotel based on preferences like location, budget, and desired experience</a:t>
            </a:r>
            <a:endParaRPr sz="4600">
              <a:solidFill>
                <a:schemeClr val="dk1"/>
              </a:solidFill>
              <a:latin typeface="Roboto"/>
              <a:ea typeface="Roboto"/>
              <a:cs typeface="Roboto"/>
              <a:sym typeface="Roboto"/>
            </a:endParaRPr>
          </a:p>
          <a:p>
            <a:pPr indent="-520700" lvl="0" marL="914400" rtl="0" algn="l">
              <a:lnSpc>
                <a:spcPct val="107916"/>
              </a:lnSpc>
              <a:spcBef>
                <a:spcPts val="0"/>
              </a:spcBef>
              <a:spcAft>
                <a:spcPts val="0"/>
              </a:spcAft>
              <a:buClr>
                <a:schemeClr val="dk1"/>
              </a:buClr>
              <a:buSzPts val="4600"/>
              <a:buFont typeface="Roboto"/>
              <a:buChar char="●"/>
            </a:pPr>
            <a:r>
              <a:rPr lang="en-US" sz="4600">
                <a:solidFill>
                  <a:schemeClr val="dk1"/>
                </a:solidFill>
                <a:latin typeface="Roboto"/>
                <a:ea typeface="Roboto"/>
                <a:cs typeface="Roboto"/>
                <a:sym typeface="Roboto"/>
              </a:rPr>
              <a:t>AI-generated videos showcasing the users' desired destinations</a:t>
            </a:r>
            <a:endParaRPr sz="4600">
              <a:solidFill>
                <a:schemeClr val="dk1"/>
              </a:solidFill>
              <a:latin typeface="Roboto"/>
              <a:ea typeface="Roboto"/>
              <a:cs typeface="Roboto"/>
              <a:sym typeface="Roboto"/>
            </a:endParaRPr>
          </a:p>
          <a:p>
            <a:pPr indent="-520700" lvl="0" marL="914400" rtl="0" algn="l">
              <a:lnSpc>
                <a:spcPct val="107916"/>
              </a:lnSpc>
              <a:spcBef>
                <a:spcPts val="0"/>
              </a:spcBef>
              <a:spcAft>
                <a:spcPts val="800"/>
              </a:spcAft>
              <a:buClr>
                <a:schemeClr val="dk1"/>
              </a:buClr>
              <a:buSzPts val="4600"/>
              <a:buFont typeface="Roboto"/>
              <a:buChar char="●"/>
            </a:pPr>
            <a:r>
              <a:rPr lang="en-US" sz="4600">
                <a:solidFill>
                  <a:schemeClr val="dk1"/>
                </a:solidFill>
                <a:latin typeface="Roboto"/>
                <a:ea typeface="Roboto"/>
                <a:cs typeface="Roboto"/>
                <a:sym typeface="Roboto"/>
              </a:rPr>
              <a:t>Hotel recommendations based on user input</a:t>
            </a:r>
            <a:endParaRPr sz="10600">
              <a:solidFill>
                <a:srgbClr val="202122"/>
              </a:solidFill>
              <a:highlight>
                <a:srgbClr val="FFFFFF"/>
              </a:highlight>
              <a:latin typeface="Roboto"/>
              <a:ea typeface="Roboto"/>
              <a:cs typeface="Roboto"/>
              <a:sym typeface="Roboto"/>
            </a:endParaRPr>
          </a:p>
        </p:txBody>
      </p:sp>
      <p:pic>
        <p:nvPicPr>
          <p:cNvPr id="93" name="Google Shape;93;p1"/>
          <p:cNvPicPr preferRelativeResize="0"/>
          <p:nvPr/>
        </p:nvPicPr>
        <p:blipFill>
          <a:blip r:embed="rId4">
            <a:alphaModFix/>
          </a:blip>
          <a:stretch>
            <a:fillRect/>
          </a:stretch>
        </p:blipFill>
        <p:spPr>
          <a:xfrm>
            <a:off x="40857420" y="30477760"/>
            <a:ext cx="1906650" cy="2092559"/>
          </a:xfrm>
          <a:prstGeom prst="rect">
            <a:avLst/>
          </a:prstGeom>
          <a:noFill/>
          <a:ln>
            <a:noFill/>
          </a:ln>
        </p:spPr>
      </p:pic>
      <p:pic>
        <p:nvPicPr>
          <p:cNvPr id="94" name="Google Shape;94;p1"/>
          <p:cNvPicPr preferRelativeResize="0"/>
          <p:nvPr/>
        </p:nvPicPr>
        <p:blipFill>
          <a:blip r:embed="rId5">
            <a:alphaModFix/>
          </a:blip>
          <a:stretch>
            <a:fillRect/>
          </a:stretch>
        </p:blipFill>
        <p:spPr>
          <a:xfrm>
            <a:off x="38321425" y="30641329"/>
            <a:ext cx="1906651" cy="1765405"/>
          </a:xfrm>
          <a:prstGeom prst="rect">
            <a:avLst/>
          </a:prstGeom>
          <a:noFill/>
          <a:ln>
            <a:noFill/>
          </a:ln>
        </p:spPr>
      </p:pic>
      <p:pic>
        <p:nvPicPr>
          <p:cNvPr id="95" name="Google Shape;95;p1"/>
          <p:cNvPicPr preferRelativeResize="0"/>
          <p:nvPr/>
        </p:nvPicPr>
        <p:blipFill>
          <a:blip r:embed="rId6">
            <a:alphaModFix/>
          </a:blip>
          <a:stretch>
            <a:fillRect/>
          </a:stretch>
        </p:blipFill>
        <p:spPr>
          <a:xfrm>
            <a:off x="18063450" y="20360176"/>
            <a:ext cx="18268950" cy="8743950"/>
          </a:xfrm>
          <a:prstGeom prst="rect">
            <a:avLst/>
          </a:prstGeom>
          <a:noFill/>
          <a:ln>
            <a:noFill/>
          </a:ln>
        </p:spPr>
      </p:pic>
      <p:pic>
        <p:nvPicPr>
          <p:cNvPr id="96" name="Google Shape;96;p1"/>
          <p:cNvPicPr preferRelativeResize="0"/>
          <p:nvPr/>
        </p:nvPicPr>
        <p:blipFill>
          <a:blip r:embed="rId7">
            <a:alphaModFix/>
          </a:blip>
          <a:stretch>
            <a:fillRect/>
          </a:stretch>
        </p:blipFill>
        <p:spPr>
          <a:xfrm>
            <a:off x="15521400" y="10588288"/>
            <a:ext cx="13908974" cy="53128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2013 - 2022 Theme">
  <a:themeElements>
    <a:clrScheme name="Office 2013 - 2022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2018-02-06T18:12:23Z</dcterms:created>
  <dc:creator>Microsoft Office User</dc:creator>
</cp:coreProperties>
</file>