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4"/>
  </p:sld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7FDDBD-A9F7-4E8C-8915-27BBEEC2D29C}" v="123" dt="2025-03-29T03:44:15.9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varScale="1">
        <p:scale>
          <a:sx n="10" d="100"/>
          <a:sy n="10" d="100"/>
        </p:scale>
        <p:origin x="1088" y="-264"/>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2184401" y="2949933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3/28/2025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3/28/2025</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E749D3-026C-48C5-BB40-7BC647348A5A}"/>
              </a:ext>
            </a:extLst>
          </p:cNvPr>
          <p:cNvSpPr txBox="1"/>
          <p:nvPr/>
        </p:nvSpPr>
        <p:spPr>
          <a:xfrm>
            <a:off x="38073598"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25-335</a:t>
            </a:r>
            <a:endParaRPr lang="en-US" sz="8000" dirty="0">
              <a:solidFill>
                <a:srgbClr val="77C159"/>
              </a:solidFill>
            </a:endParaRPr>
          </a:p>
        </p:txBody>
      </p:sp>
      <p:sp>
        <p:nvSpPr>
          <p:cNvPr id="3" name="Google Shape;24;g11a88963fa4_0_0">
            <a:extLst>
              <a:ext uri="{FF2B5EF4-FFF2-40B4-BE49-F238E27FC236}">
                <a16:creationId xmlns:a16="http://schemas.microsoft.com/office/drawing/2014/main" id="{0897E437-D8B2-49E9-A742-5FF909F2BCF3}"/>
              </a:ext>
            </a:extLst>
          </p:cNvPr>
          <p:cNvSpPr txBox="1"/>
          <p:nvPr/>
        </p:nvSpPr>
        <p:spPr>
          <a:xfrm>
            <a:off x="348343" y="3235235"/>
            <a:ext cx="43107427" cy="5324494"/>
          </a:xfrm>
          <a:prstGeom prst="rect">
            <a:avLst/>
          </a:prstGeom>
          <a:noFill/>
          <a:ln>
            <a:noFill/>
          </a:ln>
        </p:spPr>
        <p:txBody>
          <a:bodyPr spcFirstLastPara="1" wrap="square" lIns="91425" tIns="45700" rIns="91425" bIns="45700" anchor="t" anchorCtr="0">
            <a:spAutoFit/>
          </a:bodyPr>
          <a:lstStyle/>
          <a:p>
            <a:pPr algn="ctr" rtl="0">
              <a:buNone/>
            </a:pPr>
            <a:r>
              <a:rPr lang="en-US" sz="11000" b="1" dirty="0">
                <a:solidFill>
                  <a:schemeClr val="dk1"/>
                </a:solidFill>
                <a:latin typeface="Arial"/>
                <a:cs typeface="Arial"/>
              </a:rPr>
              <a:t>Streamline process for using AI powered projects to help digital marketers save time in the content creation process</a:t>
            </a:r>
          </a:p>
          <a:p>
            <a:pPr algn="ctr" rtl="0">
              <a:buNone/>
            </a:pPr>
            <a:br>
              <a:rPr lang="en-US" sz="3600" dirty="0"/>
            </a:br>
            <a:r>
              <a:rPr lang="en-US" sz="3600" b="1" dirty="0">
                <a:solidFill>
                  <a:srgbClr val="3C3C3B"/>
                </a:solidFill>
                <a:latin typeface="Arial"/>
                <a:cs typeface="Arial"/>
              </a:rPr>
              <a:t>Team members: Marcio Tejeda, David Newman, Ethan DuBrueler, and Noah Davis  |  Faculty adviser: Caroline </a:t>
            </a:r>
            <a:r>
              <a:rPr lang="en-US" sz="3600" b="1" dirty="0" err="1">
                <a:solidFill>
                  <a:srgbClr val="3C3C3B"/>
                </a:solidFill>
                <a:latin typeface="Arial"/>
                <a:cs typeface="Arial"/>
              </a:rPr>
              <a:t>Budwell</a:t>
            </a:r>
            <a:r>
              <a:rPr lang="en-US" sz="3600" b="1" dirty="0">
                <a:solidFill>
                  <a:srgbClr val="3C3C3B"/>
                </a:solidFill>
                <a:latin typeface="Arial"/>
                <a:cs typeface="Arial"/>
              </a:rPr>
              <a:t>, Ph.D.  |  Sponsor: Amanda Roberts (</a:t>
            </a:r>
            <a:r>
              <a:rPr lang="en-US" sz="3600" b="1" dirty="0" err="1">
                <a:solidFill>
                  <a:srgbClr val="3C3C3B"/>
                </a:solidFill>
                <a:latin typeface="Arial"/>
                <a:cs typeface="Arial"/>
              </a:rPr>
              <a:t>ParadisePortfolios</a:t>
            </a:r>
            <a:r>
              <a:rPr lang="en-US" sz="3600" b="1" dirty="0">
                <a:solidFill>
                  <a:srgbClr val="3C3C3B"/>
                </a:solidFill>
                <a:latin typeface="Arial"/>
                <a:cs typeface="Arial"/>
              </a:rPr>
              <a:t>)</a:t>
            </a:r>
            <a:endParaRPr sz="3600" b="1" dirty="0">
              <a:solidFill>
                <a:srgbClr val="3C3C3B"/>
              </a:solidFill>
              <a:latin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Arial"/>
                <a:ea typeface="Arial"/>
                <a:cs typeface="Arial"/>
                <a:sym typeface="Arial"/>
              </a:rPr>
              <a:t> </a:t>
            </a:r>
            <a:r>
              <a:rPr lang="en-US" sz="4800" b="1" i="0" u="none" strike="noStrike" cap="none" dirty="0">
                <a:solidFill>
                  <a:schemeClr val="dk1"/>
                </a:solidFill>
                <a:latin typeface="Arial"/>
                <a:ea typeface="Arial"/>
                <a:cs typeface="Arial"/>
                <a:sym typeface="Arial"/>
              </a:rPr>
              <a:t> </a:t>
            </a:r>
            <a:endParaRPr sz="4800" b="1" i="0" u="none" strike="noStrike" cap="none" dirty="0">
              <a:solidFill>
                <a:schemeClr val="dk1"/>
              </a:solidFill>
              <a:latin typeface="Arial"/>
              <a:ea typeface="Arial"/>
              <a:cs typeface="Arial"/>
              <a:sym typeface="Arial"/>
            </a:endParaRPr>
          </a:p>
        </p:txBody>
      </p:sp>
      <p:sp>
        <p:nvSpPr>
          <p:cNvPr id="6" name="TextBox 7">
            <a:extLst>
              <a:ext uri="{FF2B5EF4-FFF2-40B4-BE49-F238E27FC236}">
                <a16:creationId xmlns:a16="http://schemas.microsoft.com/office/drawing/2014/main" id="{B5BD13BC-B384-D981-6875-2FDA9787626F}"/>
              </a:ext>
            </a:extLst>
          </p:cNvPr>
          <p:cNvSpPr txBox="1"/>
          <p:nvPr/>
        </p:nvSpPr>
        <p:spPr>
          <a:xfrm>
            <a:off x="2285998" y="18474061"/>
            <a:ext cx="16244047" cy="1275220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9600" dirty="0">
                <a:latin typeface="Berlin Sans FB" panose="020E0602020502020306" pitchFamily="34" charset="0"/>
              </a:rPr>
              <a:t>Solution</a:t>
            </a:r>
          </a:p>
          <a:p>
            <a:pPr marL="0" indent="0">
              <a:buNone/>
            </a:pPr>
            <a:endParaRPr lang="en-US" sz="5400" dirty="0"/>
          </a:p>
          <a:p>
            <a:pPr marL="0" indent="0">
              <a:buNone/>
            </a:pPr>
            <a:r>
              <a:rPr lang="en-US" sz="5400" dirty="0"/>
              <a:t>This project aims to develop an AI platform for digital marketers in the travel industry that aids with content generation and expedites the process of destination travel booking for their clients. The key features include: </a:t>
            </a:r>
          </a:p>
          <a:p>
            <a:pPr marL="457200" rtl="0" fontAlgn="base">
              <a:buFont typeface="Arial" panose="020B0604020202020204" pitchFamily="34" charset="0"/>
              <a:buChar char="•"/>
            </a:pPr>
            <a:r>
              <a:rPr lang="en-US" sz="5400" dirty="0"/>
              <a:t>A chatbot that helps travelers select their ideal hotel based on preferences like location, budget, and desired experience</a:t>
            </a:r>
          </a:p>
          <a:p>
            <a:pPr marL="457200" rtl="0" fontAlgn="base">
              <a:buFont typeface="Arial" panose="020B0604020202020204" pitchFamily="34" charset="0"/>
              <a:buChar char="•"/>
            </a:pPr>
            <a:r>
              <a:rPr lang="en-US" sz="5400" dirty="0"/>
              <a:t>AI-generated videos and blogs showcasing the users' desired destinations</a:t>
            </a:r>
          </a:p>
          <a:p>
            <a:pPr marL="457200" rtl="0" fontAlgn="base">
              <a:spcAft>
                <a:spcPts val="800"/>
              </a:spcAft>
              <a:buFont typeface="Arial" panose="020B0604020202020204" pitchFamily="34" charset="0"/>
              <a:buChar char="•"/>
            </a:pPr>
            <a:r>
              <a:rPr lang="en-US" sz="5400" dirty="0"/>
              <a:t>Travel recommendations based on user input</a:t>
            </a:r>
          </a:p>
          <a:p>
            <a:pPr>
              <a:buNone/>
            </a:pPr>
            <a:br>
              <a:rPr lang="en-US" sz="5400" dirty="0"/>
            </a:br>
            <a:endParaRPr lang="en-US" sz="5400" dirty="0"/>
          </a:p>
          <a:p>
            <a:endParaRPr lang="en-US" dirty="0"/>
          </a:p>
        </p:txBody>
      </p:sp>
      <p:sp>
        <p:nvSpPr>
          <p:cNvPr id="7" name="TextBox 7">
            <a:extLst>
              <a:ext uri="{FF2B5EF4-FFF2-40B4-BE49-F238E27FC236}">
                <a16:creationId xmlns:a16="http://schemas.microsoft.com/office/drawing/2014/main" id="{E920704A-C1F6-47DC-D4DD-B4D718AD0080}"/>
              </a:ext>
            </a:extLst>
          </p:cNvPr>
          <p:cNvSpPr txBox="1"/>
          <p:nvPr/>
        </p:nvSpPr>
        <p:spPr>
          <a:xfrm>
            <a:off x="2285998" y="8559729"/>
            <a:ext cx="16244047" cy="1015662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9600" dirty="0">
                <a:latin typeface="Berlin Sans FB" panose="020E0602020502020306" pitchFamily="34" charset="0"/>
              </a:rPr>
              <a:t>Problem Statement</a:t>
            </a:r>
          </a:p>
          <a:p>
            <a:pPr marL="0" indent="0">
              <a:buNone/>
            </a:pPr>
            <a:endParaRPr lang="en-US" sz="5400" dirty="0"/>
          </a:p>
          <a:p>
            <a:pPr marL="0" indent="0">
              <a:buNone/>
            </a:pPr>
            <a:r>
              <a:rPr lang="en-US" sz="5400" dirty="0"/>
              <a:t>The digital marketing space, particularly within the travel industry, faces a significant challenge in providing personalized, engaging content to potential travelers while efficiently managing the booking process. Travel marketers often face the burden of creating dynamic content, curating personalized recommendations, and streamlining processes–all of which are time-consuming and labor-intensive.</a:t>
            </a:r>
            <a:br>
              <a:rPr lang="en-US" sz="5400" dirty="0"/>
            </a:br>
            <a:endParaRPr lang="en-US" sz="5400" dirty="0"/>
          </a:p>
          <a:p>
            <a:endParaRPr lang="en-US" dirty="0"/>
          </a:p>
        </p:txBody>
      </p:sp>
      <p:pic>
        <p:nvPicPr>
          <p:cNvPr id="1032" name="Picture 8">
            <a:extLst>
              <a:ext uri="{FF2B5EF4-FFF2-40B4-BE49-F238E27FC236}">
                <a16:creationId xmlns:a16="http://schemas.microsoft.com/office/drawing/2014/main" id="{C710ABDA-9195-1571-E229-8D35E9878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70228" y="20036275"/>
            <a:ext cx="4817064" cy="82025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CDE1154D-8C1E-71B7-4AF0-063E531F4D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05793" y="20036274"/>
            <a:ext cx="16487540" cy="8202551"/>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2736E8D4-6FA0-9B50-F2DE-EB95A52F77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11684" y="9272588"/>
            <a:ext cx="9374536" cy="866905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C0B1A8E-528E-2C13-DB1C-73B66084BEB2}"/>
              </a:ext>
            </a:extLst>
          </p:cNvPr>
          <p:cNvPicPr>
            <a:picLocks noChangeAspect="1"/>
          </p:cNvPicPr>
          <p:nvPr/>
        </p:nvPicPr>
        <p:blipFill>
          <a:blip r:embed="rId5"/>
          <a:stretch>
            <a:fillRect/>
          </a:stretch>
        </p:blipFill>
        <p:spPr>
          <a:xfrm>
            <a:off x="18958060" y="8978617"/>
            <a:ext cx="5419454" cy="8814581"/>
          </a:xfrm>
          <a:prstGeom prst="rect">
            <a:avLst/>
          </a:prstGeom>
        </p:spPr>
      </p:pic>
      <p:pic>
        <p:nvPicPr>
          <p:cNvPr id="15" name="Picture 14">
            <a:extLst>
              <a:ext uri="{FF2B5EF4-FFF2-40B4-BE49-F238E27FC236}">
                <a16:creationId xmlns:a16="http://schemas.microsoft.com/office/drawing/2014/main" id="{5A67A23A-6C8B-9D6F-2979-75FA513D3DAF}"/>
              </a:ext>
            </a:extLst>
          </p:cNvPr>
          <p:cNvPicPr>
            <a:picLocks noChangeAspect="1"/>
          </p:cNvPicPr>
          <p:nvPr/>
        </p:nvPicPr>
        <p:blipFill>
          <a:blip r:embed="rId6"/>
          <a:stretch>
            <a:fillRect/>
          </a:stretch>
        </p:blipFill>
        <p:spPr>
          <a:xfrm>
            <a:off x="25654418" y="8978617"/>
            <a:ext cx="5279064" cy="8814581"/>
          </a:xfrm>
          <a:prstGeom prst="rect">
            <a:avLst/>
          </a:prstGeom>
        </p:spPr>
      </p:pic>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B0E356EC2BA94CA25867A211BCF8E1" ma:contentTypeVersion="6" ma:contentTypeDescription="Create a new document." ma:contentTypeScope="" ma:versionID="49af2984674bc4cfb0586f51f0457ef1">
  <xsd:schema xmlns:xsd="http://www.w3.org/2001/XMLSchema" xmlns:xs="http://www.w3.org/2001/XMLSchema" xmlns:p="http://schemas.microsoft.com/office/2006/metadata/properties" xmlns:ns3="efe8dbc0-c56d-4272-a90b-8ced72654995" targetNamespace="http://schemas.microsoft.com/office/2006/metadata/properties" ma:root="true" ma:fieldsID="c1f12481987d127b99ac9a15b422b98d" ns3:_="">
    <xsd:import namespace="efe8dbc0-c56d-4272-a90b-8ced72654995"/>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e8dbc0-c56d-4272-a90b-8ced726549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fe8dbc0-c56d-4272-a90b-8ced72654995" xsi:nil="true"/>
  </documentManagement>
</p:properties>
</file>

<file path=customXml/itemProps1.xml><?xml version="1.0" encoding="utf-8"?>
<ds:datastoreItem xmlns:ds="http://schemas.openxmlformats.org/officeDocument/2006/customXml" ds:itemID="{FFB28C5D-2946-4803-84A4-B6AF2B1F51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e8dbc0-c56d-4272-a90b-8ced726549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C250AF-D293-4565-B5FD-887557F7D2CA}">
  <ds:schemaRefs>
    <ds:schemaRef ds:uri="http://schemas.microsoft.com/sharepoint/v3/contenttype/forms"/>
  </ds:schemaRefs>
</ds:datastoreItem>
</file>

<file path=customXml/itemProps3.xml><?xml version="1.0" encoding="utf-8"?>
<ds:datastoreItem xmlns:ds="http://schemas.openxmlformats.org/officeDocument/2006/customXml" ds:itemID="{9EE66D4F-7825-4142-82E6-20BD05E26DC1}">
  <ds:schemaRefs>
    <ds:schemaRef ds:uri="http://schemas.microsoft.com/office/2006/documentManagement/types"/>
    <ds:schemaRef ds:uri="http://purl.org/dc/elements/1.1/"/>
    <ds:schemaRef ds:uri="efe8dbc0-c56d-4272-a90b-8ced72654995"/>
    <ds:schemaRef ds:uri="http://purl.org/dc/dcmitype/"/>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164</TotalTime>
  <Words>191</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Berlin Sans FB</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Ethan DuBrueler</cp:lastModifiedBy>
  <cp:revision>30</cp:revision>
  <cp:lastPrinted>2020-02-13T13:03:36Z</cp:lastPrinted>
  <dcterms:created xsi:type="dcterms:W3CDTF">2018-02-06T18:12:23Z</dcterms:created>
  <dcterms:modified xsi:type="dcterms:W3CDTF">2025-03-29T03:44:15Z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0x010100CAB0E356EC2BA94CA25867A211BCF8E1</vt:lpwstr>
  </property>
</Properties>
</file>