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C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1"/>
    <p:restoredTop sz="94558"/>
  </p:normalViewPr>
  <p:slideViewPr>
    <p:cSldViewPr snapToGrid="0" snapToObjects="1">
      <p:cViewPr varScale="1">
        <p:scale>
          <a:sx n="16" d="100"/>
          <a:sy n="16" d="100"/>
        </p:scale>
        <p:origin x="1862" y="96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1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30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57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rectangular object with black background&#10;&#10;Description automatically generated">
            <a:extLst>
              <a:ext uri="{FF2B5EF4-FFF2-40B4-BE49-F238E27FC236}">
                <a16:creationId xmlns:a16="http://schemas.microsoft.com/office/drawing/2014/main" id="{40E9780F-F612-3649-A833-6515E5B5B0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8046" y="29896909"/>
            <a:ext cx="15298498" cy="18760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16FE16-DFAD-4351-85E3-26E8B92A8D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43891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0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4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25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0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3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05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7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6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;g11a88963fa4_0_0">
            <a:extLst>
              <a:ext uri="{FF2B5EF4-FFF2-40B4-BE49-F238E27FC236}">
                <a16:creationId xmlns:a16="http://schemas.microsoft.com/office/drawing/2014/main" id="{D95FD647-C192-45C1-9680-790D52DED487}"/>
              </a:ext>
            </a:extLst>
          </p:cNvPr>
          <p:cNvSpPr txBox="1"/>
          <p:nvPr/>
        </p:nvSpPr>
        <p:spPr>
          <a:xfrm>
            <a:off x="957945" y="3409407"/>
            <a:ext cx="43107427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Arial"/>
              <a:buNone/>
            </a:pPr>
            <a:r>
              <a:rPr lang="en-US" sz="10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Publicly Detectable Watermarking using Large Language Models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Team members: </a:t>
            </a:r>
            <a:r>
              <a:rPr lang="en-US" sz="3600" i="0" u="none" strike="noStrike" cap="none" dirty="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Joseph Hughes, Waleed </a:t>
            </a:r>
            <a:r>
              <a:rPr lang="en-US" sz="3600" i="0" u="none" strike="noStrike" cap="none" dirty="0" err="1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Elbanna</a:t>
            </a:r>
            <a:r>
              <a:rPr lang="en-US" sz="3600" i="0" u="none" strike="noStrike" cap="none" dirty="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, Neil Inge, Ronit Sharma </a:t>
            </a:r>
            <a:r>
              <a:rPr lang="en-US" sz="3600" b="0" i="0" u="none" strike="noStrike" cap="none" dirty="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|  </a:t>
            </a:r>
            <a:r>
              <a:rPr lang="en-US" sz="3600" b="1" i="0" u="none" strike="noStrike" cap="none" dirty="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Faculty adviser: </a:t>
            </a:r>
            <a:r>
              <a:rPr lang="en-US" sz="3600" dirty="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Hong-Sheng Zhou, Ph.D.</a:t>
            </a:r>
            <a:r>
              <a:rPr lang="en-US" sz="3600" b="0" i="0" u="none" strike="noStrike" cap="none" dirty="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3600" b="1" i="0" u="none" strike="noStrike" cap="none" dirty="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Sponsor: </a:t>
            </a:r>
            <a:r>
              <a:rPr lang="en-US" sz="3600" dirty="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VCU College of Engineering</a:t>
            </a:r>
            <a:r>
              <a:rPr lang="en-US" sz="3600" b="0" i="0" u="none" strike="noStrike" cap="none" dirty="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3600" b="1" i="0" u="none" strike="noStrike" cap="none" dirty="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Mentor: </a:t>
            </a:r>
            <a:r>
              <a:rPr lang="en-US" sz="3600" i="0" u="none" strike="noStrike" cap="none" dirty="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Mentor name (first </a:t>
            </a:r>
            <a:r>
              <a:rPr lang="en-US" sz="3600" dirty="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and last)</a:t>
            </a:r>
            <a:endParaRPr sz="3600" i="0" u="none" strike="noStrike" cap="none" dirty="0">
              <a:solidFill>
                <a:srgbClr val="3C3C3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2BA67A-EEF7-407B-9A04-D58290204506}"/>
              </a:ext>
            </a:extLst>
          </p:cNvPr>
          <p:cNvSpPr txBox="1"/>
          <p:nvPr/>
        </p:nvSpPr>
        <p:spPr>
          <a:xfrm>
            <a:off x="37966022" y="830849"/>
            <a:ext cx="49638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0" i="0" dirty="0">
                <a:solidFill>
                  <a:srgbClr val="77C159"/>
                </a:solidFill>
                <a:effectLst/>
                <a:latin typeface="Arial" panose="020B0604020202020204" pitchFamily="34" charset="0"/>
              </a:rPr>
              <a:t>25-339</a:t>
            </a:r>
            <a:endParaRPr lang="en-US" sz="8000" dirty="0">
              <a:solidFill>
                <a:srgbClr val="77C159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DD039E7-4191-1CD4-6FB5-DB8D83E560F3}"/>
              </a:ext>
            </a:extLst>
          </p:cNvPr>
          <p:cNvCxnSpPr>
            <a:cxnSpLocks/>
          </p:cNvCxnSpPr>
          <p:nvPr/>
        </p:nvCxnSpPr>
        <p:spPr>
          <a:xfrm>
            <a:off x="10691445" y="6856464"/>
            <a:ext cx="0" cy="9602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08EC96-27DD-1F76-79E3-5D81EB1AB398}"/>
              </a:ext>
            </a:extLst>
          </p:cNvPr>
          <p:cNvCxnSpPr>
            <a:cxnSpLocks/>
          </p:cNvCxnSpPr>
          <p:nvPr/>
        </p:nvCxnSpPr>
        <p:spPr>
          <a:xfrm>
            <a:off x="20327815" y="6856464"/>
            <a:ext cx="0" cy="10372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03F356-E6D0-4904-EC0C-96747B45DACA}"/>
              </a:ext>
            </a:extLst>
          </p:cNvPr>
          <p:cNvCxnSpPr>
            <a:cxnSpLocks/>
          </p:cNvCxnSpPr>
          <p:nvPr/>
        </p:nvCxnSpPr>
        <p:spPr>
          <a:xfrm>
            <a:off x="30351046" y="6856464"/>
            <a:ext cx="0" cy="14800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3095BC5-11BD-44FD-02B8-5E2BDE59A97C}"/>
              </a:ext>
            </a:extLst>
          </p:cNvPr>
          <p:cNvSpPr txBox="1"/>
          <p:nvPr/>
        </p:nvSpPr>
        <p:spPr>
          <a:xfrm>
            <a:off x="11394831" y="6926802"/>
            <a:ext cx="8229600" cy="9725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u="sng" dirty="0"/>
              <a:t>Objective</a:t>
            </a:r>
          </a:p>
          <a:p>
            <a:r>
              <a:rPr lang="en-US" sz="4000" dirty="0"/>
              <a:t>Build an AI watermarking system which </a:t>
            </a:r>
            <a:r>
              <a:rPr lang="en-US" sz="4000" b="1" dirty="0"/>
              <a:t>embeds invisible yet detectable signals in AI-generated content</a:t>
            </a:r>
            <a:r>
              <a:rPr lang="en-US" sz="4000" dirty="0"/>
              <a:t> to address issues like academic dishonesty and data misuse. Our watermark will be designed for security and real-world use by </a:t>
            </a:r>
            <a:r>
              <a:rPr lang="en-US" sz="4000" b="1" dirty="0"/>
              <a:t>offering a private detection API which ensures the watermark remains effective even in modified content</a:t>
            </a:r>
            <a:r>
              <a:rPr lang="en-US" sz="4000" dirty="0"/>
              <a:t>. The use of the watermark helps identify AI-generated outputs which </a:t>
            </a:r>
            <a:r>
              <a:rPr lang="en-US" sz="4000" b="1" dirty="0"/>
              <a:t>preserves and encourages originality and prevents unethical practices.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C97EC2-02B6-8EDE-BFA3-D4D8F3A84990}"/>
              </a:ext>
            </a:extLst>
          </p:cNvPr>
          <p:cNvSpPr txBox="1"/>
          <p:nvPr/>
        </p:nvSpPr>
        <p:spPr>
          <a:xfrm>
            <a:off x="20855354" y="7032310"/>
            <a:ext cx="8792305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u="sng" dirty="0"/>
              <a:t>Requirements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u="sng" dirty="0"/>
              <a:t>Security and Privacy:</a:t>
            </a:r>
            <a:r>
              <a:rPr lang="en-US" sz="4000" dirty="0"/>
              <a:t> Limit watermark detection to authorized users only.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u="sng" dirty="0"/>
              <a:t>Robustness:</a:t>
            </a:r>
            <a:r>
              <a:rPr lang="en-US" sz="4000" dirty="0"/>
              <a:t> Ensure the watermark stays detectable, even if parts of the generated text are missing.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u="sng" dirty="0"/>
              <a:t>Smooth Integration:</a:t>
            </a:r>
            <a:r>
              <a:rPr lang="en-US" sz="4000" dirty="0"/>
              <a:t> Add the watermark in a way that doesn’t change how the language model usually outputs text.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u="sng" dirty="0"/>
              <a:t>Flexible Access:</a:t>
            </a:r>
            <a:r>
              <a:rPr lang="en-US" sz="4000" dirty="0"/>
              <a:t> Set up detection options that can be used for public or private organizations.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u="sng" dirty="0"/>
              <a:t>High Detection Accuracy:</a:t>
            </a:r>
            <a:r>
              <a:rPr lang="en-US" sz="4000" dirty="0"/>
              <a:t> Aim for reliable detection with low chances of false positives or negatives.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98126A-7EAE-3C42-9F44-0923192560C0}"/>
              </a:ext>
            </a:extLst>
          </p:cNvPr>
          <p:cNvSpPr txBox="1"/>
          <p:nvPr/>
        </p:nvSpPr>
        <p:spPr>
          <a:xfrm>
            <a:off x="31054434" y="7067480"/>
            <a:ext cx="8299937" cy="1492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u="sng" dirty="0"/>
              <a:t>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u="sng" dirty="0"/>
              <a:t>Research:</a:t>
            </a:r>
            <a:r>
              <a:rPr lang="en-US" sz="4000" dirty="0"/>
              <a:t> Conduct a review of existing watermarking techniques for LLMs.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u="sng" dirty="0"/>
              <a:t>Conceptual Design:</a:t>
            </a:r>
            <a:r>
              <a:rPr lang="en-US" sz="4000" dirty="0"/>
              <a:t> Using Python, develop a model for embedding and detecting watermarks in LLM outputs.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u="sng" dirty="0"/>
              <a:t>System Architecture:</a:t>
            </a:r>
            <a:r>
              <a:rPr lang="en-US" sz="4000" dirty="0"/>
              <a:t> Design a modular framework including a watermark generator, detection system, and testing module to evaluate resilience against attacks.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u="sng" dirty="0"/>
              <a:t>Algorithm Development and Testing: </a:t>
            </a:r>
            <a:r>
              <a:rPr lang="en-US" sz="4000" dirty="0"/>
              <a:t>Optimize and test algorithms ensuring accuracy, robustness, and minimal computational overhead are a top priority.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u="sng" dirty="0"/>
              <a:t>Evaluation and Documentation: </a:t>
            </a:r>
            <a:r>
              <a:rPr lang="en-US" sz="4000" dirty="0"/>
              <a:t>Establish key performance indicators (KPIs) and metrics to evaluate the success of the approach while documenting results.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59F253-5FEC-6354-E8F8-EC211240A04B}"/>
              </a:ext>
            </a:extLst>
          </p:cNvPr>
          <p:cNvSpPr txBox="1"/>
          <p:nvPr/>
        </p:nvSpPr>
        <p:spPr>
          <a:xfrm>
            <a:off x="957945" y="7067480"/>
            <a:ext cx="9030110" cy="9110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u="sng" dirty="0"/>
              <a:t>Problem</a:t>
            </a:r>
          </a:p>
          <a:p>
            <a:r>
              <a:rPr lang="en-US" sz="4000" dirty="0"/>
              <a:t>The rise of Artificial Intelligence tools in daily and professional settings has led to increased productivity and innovation. However, It has </a:t>
            </a:r>
            <a:r>
              <a:rPr lang="en-US" sz="4000" b="1" dirty="0"/>
              <a:t>brought many challenges like academic dishonesty and data recycling</a:t>
            </a:r>
            <a:r>
              <a:rPr lang="en-US" sz="4000" dirty="0"/>
              <a:t>. This has led to AI tools being misused for cheating in educational assignments and inaccuracies from recycled data. This project explores </a:t>
            </a:r>
            <a:r>
              <a:rPr lang="en-US" sz="4000" b="1" dirty="0"/>
              <a:t>advanced detection tools and preventative measures</a:t>
            </a:r>
            <a:r>
              <a:rPr lang="en-US" sz="4000" dirty="0"/>
              <a:t> which </a:t>
            </a:r>
            <a:r>
              <a:rPr lang="en-US" sz="4000" b="1" dirty="0"/>
              <a:t>aims to improve ethics, integrity, and quality of AI outputs.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8527F2F-4822-B37B-2E72-A1518DD2C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8273" y="21994643"/>
            <a:ext cx="16078772" cy="10543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EE6DF1B-7153-B362-F730-96D2CD707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076" y="16539089"/>
            <a:ext cx="19414616" cy="12969904"/>
          </a:xfrm>
          <a:prstGeom prst="rect">
            <a:avLst/>
          </a:prstGeom>
        </p:spPr>
      </p:pic>
      <p:pic>
        <p:nvPicPr>
          <p:cNvPr id="1028" name="Picture 4" descr="Download Python Logo PNG Vector | GSS TECHNOLOGY">
            <a:extLst>
              <a:ext uri="{FF2B5EF4-FFF2-40B4-BE49-F238E27FC236}">
                <a16:creationId xmlns:a16="http://schemas.microsoft.com/office/drawing/2014/main" id="{19E1A023-1ADD-9F6F-18EF-3BA60C631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8626" y="27704273"/>
            <a:ext cx="5214127" cy="521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221</TotalTime>
  <Words>385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Joseph Hughes</cp:lastModifiedBy>
  <cp:revision>65</cp:revision>
  <cp:lastPrinted>2020-02-13T13:03:36Z</cp:lastPrinted>
  <dcterms:created xsi:type="dcterms:W3CDTF">2018-02-06T18:12:23Z</dcterms:created>
  <dcterms:modified xsi:type="dcterms:W3CDTF">2024-11-15T21:52:02Z</dcterms:modified>
</cp:coreProperties>
</file>