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484F1-E7D1-4C8B-FBAB-1C44335F26D8}" v="69" dt="2024-11-12T23:02:30.511"/>
    <p1510:client id="{0EDD62B2-CA0F-878C-3711-0E5C4B80CB89}" v="54" dt="2024-11-12T22:42:26.942"/>
    <p1510:client id="{17C7D3FC-DFE4-7225-801E-B8C1BFD035F2}" v="212" dt="2024-11-12T22:43:19.284"/>
    <p1510:client id="{24B06991-5A49-C537-E4F1-6B5858D29E39}" v="531" dt="2024-11-12T23:05:40.338"/>
    <p1510:client id="{2EE62236-67A8-9EAA-BF5B-D8570688CE40}" v="5" dt="2024-11-12T22:49:32.867"/>
    <p1510:client id="{31424E6C-B8F2-0A35-C978-6D35C38F69D8}" v="159" dt="2024-11-12T23:07:55.827"/>
    <p1510:client id="{931E03CE-77C3-F1C0-80BE-3CE4D7A5F0AE}" v="23" dt="2024-11-12T22:41:41.014"/>
    <p1510:client id="{CEEAEE04-4039-4B8E-9EED-96145DFFAFB2}" v="38" dt="2024-11-12T22:40:10.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11/12/2024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2012.08347" TargetMode="External"/><Relationship Id="rId2" Type="http://schemas.openxmlformats.org/officeDocument/2006/relationships/hyperlink" Target="https://docs.openmined.org/en/latest/components/datasite-server.html"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a:buClr>
                <a:srgbClr val="000000"/>
              </a:buClr>
              <a:buSzPts val="11000"/>
            </a:pPr>
            <a:r>
              <a:rPr lang="en-US" sz="11000" b="1">
                <a:solidFill>
                  <a:schemeClr val="dk1"/>
                </a:solidFill>
                <a:latin typeface="Arial"/>
                <a:ea typeface="Arial"/>
                <a:cs typeface="Arial"/>
                <a:sym typeface="Arial"/>
              </a:rPr>
              <a:t>Privacy Preserving Machine Learning</a:t>
            </a:r>
            <a:endParaRPr lang="en-US" sz="110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a:solidFill>
                <a:schemeClr val="dk1"/>
              </a:solidFill>
              <a:latin typeface="Arial"/>
              <a:ea typeface="Arial"/>
              <a:cs typeface="Arial"/>
              <a:sym typeface="Arial"/>
            </a:endParaRPr>
          </a:p>
          <a:p>
            <a:pPr>
              <a:buClr>
                <a:srgbClr val="000000"/>
              </a:buClr>
              <a:buSzPts val="3600"/>
            </a:pPr>
            <a:r>
              <a:rPr lang="en-US" sz="3600" b="1" i="0" u="none" strike="noStrike" cap="none">
                <a:solidFill>
                  <a:srgbClr val="3C3C3B"/>
                </a:solidFill>
                <a:latin typeface="Arial"/>
                <a:ea typeface="Arial"/>
                <a:cs typeface="Arial"/>
                <a:sym typeface="Arial"/>
              </a:rPr>
              <a:t>Team members: </a:t>
            </a:r>
            <a:r>
              <a:rPr lang="en-US" sz="3600">
                <a:solidFill>
                  <a:srgbClr val="3C3C3B"/>
                </a:solidFill>
                <a:latin typeface="Arial"/>
                <a:ea typeface="Arial"/>
                <a:cs typeface="Arial"/>
                <a:sym typeface="Arial"/>
              </a:rPr>
              <a:t>David Tran,</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Bryan </a:t>
            </a:r>
            <a:r>
              <a:rPr lang="en-US" sz="3600" err="1">
                <a:solidFill>
                  <a:srgbClr val="3C3C3B"/>
                </a:solidFill>
                <a:latin typeface="Arial"/>
                <a:ea typeface="Arial"/>
                <a:cs typeface="Arial"/>
                <a:sym typeface="Arial"/>
              </a:rPr>
              <a:t>Soerjanto</a:t>
            </a:r>
            <a:r>
              <a:rPr lang="en-US" sz="3600">
                <a:solidFill>
                  <a:srgbClr val="3C3C3B"/>
                </a:solidFill>
                <a:latin typeface="Arial"/>
                <a:ea typeface="Arial"/>
                <a:cs typeface="Arial"/>
                <a:sym typeface="Arial"/>
              </a:rPr>
              <a:t>, Amaris Young-Diggs,</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Minh Nguyen </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Faculty adviser:</a:t>
            </a:r>
            <a:r>
              <a:rPr lang="en-US" sz="3600" b="1">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Hong-Sheng Zhou, Ph.D.</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b="1">
                <a:solidFill>
                  <a:srgbClr val="3C3C3B"/>
                </a:solidFill>
                <a:latin typeface="Arial"/>
                <a:ea typeface="Arial"/>
                <a:cs typeface="Arial"/>
                <a:sym typeface="Arial"/>
              </a:rPr>
              <a:t>VCU</a:t>
            </a:r>
            <a:r>
              <a:rPr lang="en-US" sz="3600" b="1" i="0" u="none" strike="noStrike" cap="none">
                <a:solidFill>
                  <a:srgbClr val="3C3C3B"/>
                </a:solidFill>
                <a:latin typeface="Arial"/>
                <a:ea typeface="Arial"/>
                <a:cs typeface="Arial"/>
                <a:sym typeface="Arial"/>
              </a:rPr>
              <a:t> </a:t>
            </a:r>
            <a:r>
              <a:rPr lang="en-US" sz="3600" b="1">
                <a:solidFill>
                  <a:srgbClr val="3C3C3B"/>
                </a:solidFill>
                <a:latin typeface="Arial"/>
                <a:ea typeface="Arial"/>
                <a:cs typeface="Arial"/>
                <a:sym typeface="Arial"/>
              </a:rPr>
              <a:t>College</a:t>
            </a:r>
            <a:r>
              <a:rPr lang="en-US" sz="3600" b="1" i="0" u="none" strike="noStrike" cap="none">
                <a:solidFill>
                  <a:srgbClr val="3C3C3B"/>
                </a:solidFill>
                <a:latin typeface="Arial"/>
                <a:ea typeface="Arial"/>
                <a:cs typeface="Arial"/>
                <a:sym typeface="Arial"/>
              </a:rPr>
              <a:t> </a:t>
            </a:r>
            <a:r>
              <a:rPr lang="en-US" sz="3600" b="1">
                <a:solidFill>
                  <a:srgbClr val="3C3C3B"/>
                </a:solidFill>
                <a:latin typeface="Arial"/>
                <a:ea typeface="Arial"/>
                <a:cs typeface="Arial"/>
                <a:sym typeface="Arial"/>
              </a:rPr>
              <a:t>of Engineering</a:t>
            </a:r>
            <a:r>
              <a:rPr lang="en-US" sz="3600">
                <a:solidFill>
                  <a:srgbClr val="3C3C3B"/>
                </a:solidFill>
                <a:latin typeface="Arial"/>
                <a:ea typeface="Arial"/>
                <a:cs typeface="Arial"/>
                <a:sym typeface="Arial"/>
              </a:rPr>
              <a:t>  </a:t>
            </a:r>
            <a:r>
              <a:rPr lang="en-US" sz="3600" b="0" i="0" u="none" strike="noStrike" cap="none">
                <a:solidFill>
                  <a:srgbClr val="3C3C3B"/>
                </a:solidFill>
                <a:latin typeface="Arial"/>
                <a:ea typeface="Arial"/>
                <a:cs typeface="Arial"/>
                <a:sym typeface="Arial"/>
              </a:rPr>
              <a:t>|  </a:t>
            </a:r>
            <a:r>
              <a:rPr lang="en-US" sz="3600" b="1" i="0" u="none" strike="noStrike" cap="none">
                <a:solidFill>
                  <a:srgbClr val="3C3C3B"/>
                </a:solidFill>
                <a:latin typeface="Arial"/>
                <a:ea typeface="Arial"/>
                <a:cs typeface="Arial"/>
                <a:sym typeface="Arial"/>
              </a:rPr>
              <a:t>Mentor:</a:t>
            </a:r>
            <a:r>
              <a:rPr lang="en-US" sz="3600" b="1">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Hong-Sheng Zhou</a:t>
            </a:r>
            <a:endParaRPr sz="3600" i="0" u="none" strike="noStrike" cap="none">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103531" y="735016"/>
            <a:ext cx="4963886" cy="1323439"/>
          </a:xfrm>
          <a:prstGeom prst="rect">
            <a:avLst/>
          </a:prstGeom>
          <a:noFill/>
        </p:spPr>
        <p:txBody>
          <a:bodyPr wrap="square" lIns="91440" tIns="45720" rIns="91440" bIns="45720" anchor="t">
            <a:spAutoFit/>
          </a:bodyPr>
          <a:lstStyle/>
          <a:p>
            <a:r>
              <a:rPr lang="en-US" sz="8000">
                <a:solidFill>
                  <a:srgbClr val="77C159"/>
                </a:solidFill>
                <a:latin typeface="Arial"/>
                <a:cs typeface="Arial"/>
              </a:rPr>
              <a:t>25-340</a:t>
            </a:r>
            <a:endParaRPr lang="en-US" sz="8000">
              <a:solidFill>
                <a:srgbClr val="77C159"/>
              </a:solidFill>
            </a:endParaRPr>
          </a:p>
        </p:txBody>
      </p:sp>
      <p:sp>
        <p:nvSpPr>
          <p:cNvPr id="5" name="TextBox 4">
            <a:extLst>
              <a:ext uri="{FF2B5EF4-FFF2-40B4-BE49-F238E27FC236}">
                <a16:creationId xmlns:a16="http://schemas.microsoft.com/office/drawing/2014/main" id="{7B7FBA82-BD33-239E-65F0-7E30A6E6E07C}"/>
              </a:ext>
            </a:extLst>
          </p:cNvPr>
          <p:cNvSpPr txBox="1"/>
          <p:nvPr/>
        </p:nvSpPr>
        <p:spPr>
          <a:xfrm>
            <a:off x="969869" y="6911473"/>
            <a:ext cx="11883206"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mn-lt"/>
                <a:cs typeface="+mn-lt"/>
              </a:rPr>
              <a:t>Executive Summary</a:t>
            </a:r>
            <a:r>
              <a:rPr lang="en-US" sz="4400">
                <a:ea typeface="+mn-lt"/>
                <a:cs typeface="+mn-lt"/>
              </a:rPr>
              <a:t> </a:t>
            </a:r>
          </a:p>
          <a:p>
            <a:r>
              <a:rPr lang="en-US" sz="4400">
                <a:ea typeface="+mn-lt"/>
                <a:cs typeface="+mn-lt"/>
              </a:rPr>
              <a:t>This project focuses on developing a Privacy-Preserving Machine Learning (PPML) system that ensures the protection of sensitive data throughout the entire machine learning lifecycle. Using advanced cryptographic techniques such as homomorphic encryption and secure multi-party computation, this system allows organizations to extract valuable insights from data while maintaining privacy. This is particularly relevant for industries like healthcare, finance, and marketing, where the privacy of personal data is critical.</a:t>
            </a:r>
            <a:r>
              <a:rPr lang="en-US" sz="4000">
                <a:ea typeface="+mn-lt"/>
                <a:cs typeface="+mn-lt"/>
              </a:rPr>
              <a:t> </a:t>
            </a:r>
            <a:endParaRPr lang="en-US" sz="4000">
              <a:cs typeface="Calibri"/>
            </a:endParaRPr>
          </a:p>
        </p:txBody>
      </p:sp>
      <p:sp>
        <p:nvSpPr>
          <p:cNvPr id="6" name="TextBox 5">
            <a:extLst>
              <a:ext uri="{FF2B5EF4-FFF2-40B4-BE49-F238E27FC236}">
                <a16:creationId xmlns:a16="http://schemas.microsoft.com/office/drawing/2014/main" id="{70541957-7D45-6661-9387-8049A513AA70}"/>
              </a:ext>
            </a:extLst>
          </p:cNvPr>
          <p:cNvSpPr txBox="1"/>
          <p:nvPr/>
        </p:nvSpPr>
        <p:spPr>
          <a:xfrm>
            <a:off x="954473" y="15116296"/>
            <a:ext cx="11894754" cy="10248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cs typeface="Calibri"/>
              </a:rPr>
              <a:t>Problem Statement</a:t>
            </a:r>
          </a:p>
          <a:p>
            <a:pPr algn="l"/>
            <a:r>
              <a:rPr lang="en-US" sz="4400"/>
              <a:t>As machine learning expands across industries, privacy concerns about sensitive data like healthcare records and financial transactions are growing. Regulations like GDPR and HIPAA demand data analysis without violating privacy. Traditional methods such as anonymization and aggregation are often inadequate, as they can still lead to re-identification risks. Cryptographic methods, such as homomorphic encryption and secure multi-party computation, offer solutions by enabling computations on encrypted data. The </a:t>
            </a:r>
            <a:r>
              <a:rPr lang="en-US" sz="4400" err="1"/>
              <a:t>PySyft</a:t>
            </a:r>
            <a:r>
              <a:rPr lang="en-US" sz="4400"/>
              <a:t> framework, for example, integrates these techniques to facilitate privacy-preserving machine learning.</a:t>
            </a:r>
            <a:endParaRPr lang="en-US" sz="4400">
              <a:cs typeface="Calibri"/>
            </a:endParaRPr>
          </a:p>
        </p:txBody>
      </p:sp>
      <p:sp>
        <p:nvSpPr>
          <p:cNvPr id="7" name="TextBox 6">
            <a:extLst>
              <a:ext uri="{FF2B5EF4-FFF2-40B4-BE49-F238E27FC236}">
                <a16:creationId xmlns:a16="http://schemas.microsoft.com/office/drawing/2014/main" id="{84EA44B0-6650-5D0C-0B8C-8FE123B50B51}"/>
              </a:ext>
            </a:extLst>
          </p:cNvPr>
          <p:cNvSpPr txBox="1"/>
          <p:nvPr/>
        </p:nvSpPr>
        <p:spPr>
          <a:xfrm>
            <a:off x="13368607" y="6899926"/>
            <a:ext cx="15860249" cy="176492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mn-lt"/>
                <a:cs typeface="+mn-lt"/>
              </a:rPr>
              <a:t>Project Goals:</a:t>
            </a:r>
            <a:endParaRPr lang="en-US" sz="4400">
              <a:cs typeface="Calibri"/>
            </a:endParaRPr>
          </a:p>
          <a:p>
            <a:pPr marL="285750" indent="-285750">
              <a:buFont typeface="Arial"/>
              <a:buChar char="•"/>
            </a:pPr>
            <a:r>
              <a:rPr lang="en-US" sz="4400">
                <a:ea typeface="+mn-lt"/>
                <a:cs typeface="+mn-lt"/>
              </a:rPr>
              <a:t>Design a privacy-preserving machine learning system that protects sensitive data during computation.</a:t>
            </a:r>
            <a:endParaRPr lang="en-US" sz="4400">
              <a:cs typeface="Calibri"/>
            </a:endParaRPr>
          </a:p>
          <a:p>
            <a:pPr marL="285750" indent="-285750">
              <a:buFont typeface="Arial"/>
              <a:buChar char="•"/>
            </a:pPr>
            <a:r>
              <a:rPr lang="en-US" sz="4400">
                <a:ea typeface="+mn-lt"/>
                <a:cs typeface="+mn-lt"/>
              </a:rPr>
              <a:t>Utilize homomorphic encryption to enable computations on encrypted data without decryption.</a:t>
            </a:r>
            <a:endParaRPr lang="en-US" sz="4400">
              <a:cs typeface="Calibri"/>
            </a:endParaRPr>
          </a:p>
          <a:p>
            <a:pPr marL="285750" indent="-285750">
              <a:buFont typeface="Arial"/>
              <a:buChar char="•"/>
            </a:pPr>
            <a:r>
              <a:rPr lang="en-US" sz="4400">
                <a:ea typeface="+mn-lt"/>
                <a:cs typeface="+mn-lt"/>
              </a:rPr>
              <a:t>Ensure compliance with data privacy regulations like GDPR and HIPAA.</a:t>
            </a:r>
            <a:endParaRPr lang="en-US" sz="4400">
              <a:cs typeface="Calibri"/>
            </a:endParaRPr>
          </a:p>
          <a:p>
            <a:pPr marL="285750" indent="-285750">
              <a:buFont typeface="Arial"/>
              <a:buChar char="•"/>
            </a:pPr>
            <a:r>
              <a:rPr lang="en-US" sz="4400">
                <a:ea typeface="+mn-lt"/>
                <a:cs typeface="+mn-lt"/>
              </a:rPr>
              <a:t>Minimize the impact of privacy techniques on model performance.</a:t>
            </a:r>
            <a:endParaRPr lang="en-US" sz="4400">
              <a:cs typeface="Calibri"/>
            </a:endParaRPr>
          </a:p>
          <a:p>
            <a:r>
              <a:rPr lang="en-US" sz="4400" b="1">
                <a:ea typeface="+mn-lt"/>
                <a:cs typeface="+mn-lt"/>
              </a:rPr>
              <a:t>Design Objectives:</a:t>
            </a:r>
            <a:endParaRPr lang="en-US" sz="4400">
              <a:cs typeface="Calibri"/>
            </a:endParaRPr>
          </a:p>
          <a:p>
            <a:pPr marL="285750" indent="-285750">
              <a:buFont typeface="Arial"/>
              <a:buChar char="•"/>
            </a:pPr>
            <a:r>
              <a:rPr lang="en-US" sz="4400">
                <a:ea typeface="+mn-lt"/>
                <a:cs typeface="+mn-lt"/>
              </a:rPr>
              <a:t>Implement homomorphic encryption and secure multi-party computation for data protection.</a:t>
            </a:r>
            <a:endParaRPr lang="en-US" sz="4400">
              <a:cs typeface="Calibri"/>
            </a:endParaRPr>
          </a:p>
          <a:p>
            <a:pPr marL="285750" indent="-285750">
              <a:buFont typeface="Arial"/>
              <a:buChar char="•"/>
            </a:pPr>
            <a:r>
              <a:rPr lang="en-US" sz="4400">
                <a:ea typeface="+mn-lt"/>
                <a:cs typeface="+mn-lt"/>
              </a:rPr>
              <a:t>Balance data utility with privacy preservation.</a:t>
            </a:r>
            <a:endParaRPr lang="en-US" sz="4400">
              <a:cs typeface="Calibri"/>
            </a:endParaRPr>
          </a:p>
          <a:p>
            <a:pPr marL="285750" indent="-285750">
              <a:buFont typeface="Arial"/>
              <a:buChar char="•"/>
            </a:pPr>
            <a:r>
              <a:rPr lang="en-US" sz="4400">
                <a:ea typeface="+mn-lt"/>
                <a:cs typeface="+mn-lt"/>
              </a:rPr>
              <a:t>Develop a scalable architecture for multiple data sources.</a:t>
            </a:r>
            <a:endParaRPr lang="en-US" sz="4400">
              <a:cs typeface="Calibri"/>
            </a:endParaRPr>
          </a:p>
          <a:p>
            <a:pPr marL="285750" indent="-285750">
              <a:buFont typeface="Arial"/>
              <a:buChar char="•"/>
            </a:pPr>
            <a:r>
              <a:rPr lang="en-US" sz="4400">
                <a:ea typeface="+mn-lt"/>
                <a:cs typeface="+mn-lt"/>
              </a:rPr>
              <a:t>Ensure usability for non-expert users.</a:t>
            </a:r>
            <a:endParaRPr lang="en-US" sz="4400">
              <a:cs typeface="Calibri"/>
            </a:endParaRPr>
          </a:p>
          <a:p>
            <a:r>
              <a:rPr lang="en-US" sz="4400" b="1">
                <a:ea typeface="+mn-lt"/>
                <a:cs typeface="+mn-lt"/>
              </a:rPr>
              <a:t>Design Specifications and Constraints:</a:t>
            </a:r>
            <a:endParaRPr lang="en-US" sz="4400">
              <a:cs typeface="Calibri"/>
            </a:endParaRPr>
          </a:p>
          <a:p>
            <a:pPr marL="285750" indent="-285750">
              <a:buFont typeface="Arial"/>
              <a:buChar char="•"/>
            </a:pPr>
            <a:r>
              <a:rPr lang="en-US" sz="4400" b="1">
                <a:ea typeface="+mn-lt"/>
                <a:cs typeface="+mn-lt"/>
              </a:rPr>
              <a:t>Data privacy:</a:t>
            </a:r>
            <a:r>
              <a:rPr lang="en-US" sz="4400">
                <a:ea typeface="+mn-lt"/>
                <a:cs typeface="+mn-lt"/>
              </a:rPr>
              <a:t> Prevent exposure of sensitive data during training or inference.</a:t>
            </a:r>
            <a:endParaRPr lang="en-US" sz="4400">
              <a:cs typeface="Calibri"/>
            </a:endParaRPr>
          </a:p>
          <a:p>
            <a:pPr marL="285750" indent="-285750">
              <a:buFont typeface="Arial"/>
              <a:buChar char="•"/>
            </a:pPr>
            <a:r>
              <a:rPr lang="en-US" sz="4400" b="1">
                <a:ea typeface="+mn-lt"/>
                <a:cs typeface="+mn-lt"/>
              </a:rPr>
              <a:t>Performance:</a:t>
            </a:r>
            <a:r>
              <a:rPr lang="en-US" sz="4400">
                <a:ea typeface="+mn-lt"/>
                <a:cs typeface="+mn-lt"/>
              </a:rPr>
              <a:t> Maintain model accuracy, limiting reduction to under 10% due to privacy-preserving methods.</a:t>
            </a:r>
            <a:endParaRPr lang="en-US" sz="4400">
              <a:cs typeface="Calibri"/>
            </a:endParaRPr>
          </a:p>
          <a:p>
            <a:pPr marL="285750" indent="-285750">
              <a:buFont typeface="Arial"/>
              <a:buChar char="•"/>
            </a:pPr>
            <a:r>
              <a:rPr lang="en-US" sz="4400" b="1">
                <a:ea typeface="+mn-lt"/>
                <a:cs typeface="+mn-lt"/>
              </a:rPr>
              <a:t>Compliance:</a:t>
            </a:r>
            <a:r>
              <a:rPr lang="en-US" sz="4400">
                <a:ea typeface="+mn-lt"/>
                <a:cs typeface="+mn-lt"/>
              </a:rPr>
              <a:t> Adhere to standards like GDPR and HIPAA.</a:t>
            </a:r>
            <a:endParaRPr lang="en-US" sz="4400">
              <a:cs typeface="Calibri"/>
            </a:endParaRPr>
          </a:p>
          <a:p>
            <a:pPr marL="285750" indent="-285750">
              <a:buFont typeface="Arial"/>
              <a:buChar char="•"/>
            </a:pPr>
            <a:r>
              <a:rPr lang="en-US" sz="4400" b="1">
                <a:ea typeface="+mn-lt"/>
                <a:cs typeface="+mn-lt"/>
              </a:rPr>
              <a:t>Scalability:</a:t>
            </a:r>
            <a:r>
              <a:rPr lang="en-US" sz="4400">
                <a:ea typeface="+mn-lt"/>
                <a:cs typeface="+mn-lt"/>
              </a:rPr>
              <a:t> Enable the system to handle large datasets with minimal latency impact.</a:t>
            </a:r>
            <a:endParaRPr lang="en-US" sz="4400">
              <a:cs typeface="Calibri"/>
            </a:endParaRPr>
          </a:p>
          <a:p>
            <a:pPr marL="285750" indent="-285750">
              <a:buFont typeface="Arial"/>
              <a:buChar char="•"/>
            </a:pPr>
            <a:r>
              <a:rPr lang="en-US" sz="4400" b="1">
                <a:ea typeface="+mn-lt"/>
                <a:cs typeface="+mn-lt"/>
              </a:rPr>
              <a:t>Usability:</a:t>
            </a:r>
            <a:r>
              <a:rPr lang="en-US" sz="4400">
                <a:ea typeface="+mn-lt"/>
                <a:cs typeface="+mn-lt"/>
              </a:rPr>
              <a:t> Allow model deployment with minimal cryptography expertise.</a:t>
            </a:r>
            <a:endParaRPr lang="en-US" sz="4400">
              <a:cs typeface="Calibri"/>
            </a:endParaRPr>
          </a:p>
          <a:p>
            <a:endParaRPr lang="en-US" sz="4400" b="1">
              <a:cs typeface="Calibri"/>
            </a:endParaRPr>
          </a:p>
          <a:p>
            <a:pPr algn="l"/>
            <a:endParaRPr lang="en-US" sz="4400">
              <a:cs typeface="Calibri"/>
            </a:endParaRPr>
          </a:p>
        </p:txBody>
      </p:sp>
      <p:sp>
        <p:nvSpPr>
          <p:cNvPr id="8" name="TextBox 7">
            <a:extLst>
              <a:ext uri="{FF2B5EF4-FFF2-40B4-BE49-F238E27FC236}">
                <a16:creationId xmlns:a16="http://schemas.microsoft.com/office/drawing/2014/main" id="{490CF77A-96D5-96A2-9137-3B3162B77FF8}"/>
              </a:ext>
            </a:extLst>
          </p:cNvPr>
          <p:cNvSpPr txBox="1"/>
          <p:nvPr/>
        </p:nvSpPr>
        <p:spPr>
          <a:xfrm>
            <a:off x="30810088" y="7379088"/>
            <a:ext cx="1260194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4400" b="1" baseline="0">
                <a:latin typeface="Calibri"/>
                <a:ea typeface="Segoe UI"/>
                <a:cs typeface="Segoe UI"/>
              </a:rPr>
              <a:t>Codes and Standards:</a:t>
            </a:r>
            <a:r>
              <a:rPr lang="en-US" sz="4400">
                <a:latin typeface="Calibri"/>
                <a:ea typeface="Segoe UI"/>
                <a:cs typeface="Segoe UI"/>
              </a:rPr>
              <a:t>​</a:t>
            </a:r>
          </a:p>
          <a:p>
            <a:pPr marL="285750" lvl="0" indent="-285750" rtl="0">
              <a:buFont typeface="Arial,Sans-Serif"/>
              <a:buChar char="•"/>
            </a:pPr>
            <a:r>
              <a:rPr lang="en-US" sz="4400" baseline="0">
                <a:latin typeface="Calibri"/>
                <a:ea typeface="Arial"/>
                <a:cs typeface="Arial"/>
              </a:rPr>
              <a:t>GDPR (General Data Protection Regulation)</a:t>
            </a:r>
            <a:r>
              <a:rPr lang="en-US" sz="4400">
                <a:latin typeface="Calibri"/>
                <a:ea typeface="Arial"/>
                <a:cs typeface="Arial"/>
              </a:rPr>
              <a:t>​</a:t>
            </a:r>
          </a:p>
          <a:p>
            <a:pPr marL="285750" lvl="0" indent="-285750" rtl="0">
              <a:buFont typeface="Arial,Sans-Serif"/>
              <a:buChar char="•"/>
            </a:pPr>
            <a:r>
              <a:rPr lang="en-US" sz="4400" baseline="0">
                <a:latin typeface="Calibri"/>
                <a:ea typeface="Arial"/>
                <a:cs typeface="Arial"/>
              </a:rPr>
              <a:t>HIPAA (Health Insurance Portability and Accountability Act)</a:t>
            </a:r>
            <a:r>
              <a:rPr lang="en-US" sz="4400">
                <a:latin typeface="Calibri"/>
                <a:ea typeface="Arial"/>
                <a:cs typeface="Arial"/>
              </a:rPr>
              <a:t>​</a:t>
            </a:r>
          </a:p>
          <a:p>
            <a:pPr marL="285750" lvl="0" indent="-285750" rtl="0">
              <a:buFont typeface="Arial,Sans-Serif"/>
              <a:buChar char="•"/>
            </a:pPr>
            <a:r>
              <a:rPr lang="en-US" sz="4400" baseline="0">
                <a:latin typeface="Calibri"/>
                <a:ea typeface="Arial"/>
                <a:cs typeface="Arial"/>
              </a:rPr>
              <a:t>ISO/IEC 27001: Information security standards</a:t>
            </a:r>
            <a:r>
              <a:rPr lang="en-US" sz="4400">
                <a:latin typeface="Calibri"/>
                <a:ea typeface="Arial"/>
                <a:cs typeface="Arial"/>
              </a:rPr>
              <a:t>​</a:t>
            </a:r>
          </a:p>
          <a:p>
            <a:pPr marL="285750" lvl="0" indent="-285750" rtl="0">
              <a:buFont typeface="Arial,Sans-Serif"/>
              <a:buChar char="•"/>
            </a:pPr>
            <a:r>
              <a:rPr lang="en-US" sz="4400" baseline="0">
                <a:latin typeface="Calibri"/>
                <a:ea typeface="Arial"/>
                <a:cs typeface="Arial"/>
              </a:rPr>
              <a:t>FIPS 140-2: Cryptography standards for sensitive data </a:t>
            </a:r>
            <a:r>
              <a:rPr lang="en-US" sz="4400">
                <a:latin typeface="Calibri"/>
                <a:ea typeface="Arial"/>
                <a:cs typeface="Arial"/>
              </a:rPr>
              <a:t>protection</a:t>
            </a:r>
            <a:endParaRPr lang="en-US"/>
          </a:p>
        </p:txBody>
      </p:sp>
      <p:sp>
        <p:nvSpPr>
          <p:cNvPr id="10" name="TextBox 9">
            <a:extLst>
              <a:ext uri="{FF2B5EF4-FFF2-40B4-BE49-F238E27FC236}">
                <a16:creationId xmlns:a16="http://schemas.microsoft.com/office/drawing/2014/main" id="{E9051501-8655-055B-540B-89252EAAB805}"/>
              </a:ext>
            </a:extLst>
          </p:cNvPr>
          <p:cNvSpPr txBox="1"/>
          <p:nvPr/>
        </p:nvSpPr>
        <p:spPr>
          <a:xfrm>
            <a:off x="30647097" y="19310210"/>
            <a:ext cx="12977579" cy="8894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err="1">
                <a:cs typeface="Calibri"/>
              </a:rPr>
              <a:t>PySyft</a:t>
            </a:r>
            <a:r>
              <a:rPr lang="en-US" sz="4400" b="1">
                <a:cs typeface="Calibri"/>
              </a:rPr>
              <a:t> Framework:</a:t>
            </a:r>
          </a:p>
          <a:p>
            <a:r>
              <a:rPr lang="en-US" sz="4400" err="1">
                <a:ea typeface="+mn-lt"/>
                <a:cs typeface="+mn-lt"/>
              </a:rPr>
              <a:t>PySyft</a:t>
            </a:r>
            <a:r>
              <a:rPr lang="en-US" sz="4400">
                <a:ea typeface="+mn-lt"/>
                <a:cs typeface="+mn-lt"/>
              </a:rPr>
              <a:t> enables a new way to do data science, where you can use non-public information, without seeing nor obtaining a copy of the data itself. All you need is to connect to a </a:t>
            </a:r>
            <a:r>
              <a:rPr lang="en-US" sz="4400" u="sng">
                <a:ea typeface="+mn-lt"/>
                <a:cs typeface="+mn-lt"/>
                <a:hlinkClick r:id="rId2">
                  <a:extLst>
                    <a:ext uri="{A12FA001-AC4F-418D-AE19-62706E023703}">
                      <ahyp:hlinkClr xmlns:ahyp="http://schemas.microsoft.com/office/drawing/2018/hyperlinkcolor" val="tx"/>
                    </a:ext>
                  </a:extLst>
                </a:hlinkClick>
              </a:rPr>
              <a:t>Datasite</a:t>
            </a:r>
            <a:r>
              <a:rPr lang="en-US" sz="4400">
                <a:ea typeface="+mn-lt"/>
                <a:cs typeface="+mn-lt"/>
              </a:rPr>
              <a:t>!</a:t>
            </a:r>
            <a:endParaRPr lang="en-US" sz="4400">
              <a:cs typeface="Calibri"/>
            </a:endParaRPr>
          </a:p>
          <a:p>
            <a:r>
              <a:rPr lang="en-US" sz="4400" err="1">
                <a:ea typeface="+mn-lt"/>
                <a:cs typeface="+mn-lt"/>
              </a:rPr>
              <a:t>Datasites</a:t>
            </a:r>
            <a:r>
              <a:rPr lang="en-US" sz="4400">
                <a:ea typeface="+mn-lt"/>
                <a:cs typeface="+mn-lt"/>
              </a:rPr>
              <a:t> are like websites, but for data. Designed with the principles of </a:t>
            </a:r>
            <a:r>
              <a:rPr lang="en-US" sz="4400" u="sng">
                <a:ea typeface="+mn-lt"/>
                <a:cs typeface="+mn-lt"/>
                <a:hlinkClick r:id="rId3">
                  <a:extLst>
                    <a:ext uri="{A12FA001-AC4F-418D-AE19-62706E023703}">
                      <ahyp:hlinkClr xmlns:ahyp="http://schemas.microsoft.com/office/drawing/2018/hyperlinkcolor" val="tx"/>
                    </a:ext>
                  </a:extLst>
                </a:hlinkClick>
              </a:rPr>
              <a:t>structured transparency</a:t>
            </a:r>
            <a:r>
              <a:rPr lang="en-US" sz="4400">
                <a:ea typeface="+mn-lt"/>
                <a:cs typeface="+mn-lt"/>
              </a:rPr>
              <a:t>, they enable data owners to control how their data is protected and data scientists to use data without obtaining a copy.</a:t>
            </a:r>
            <a:endParaRPr lang="en-US" sz="4400">
              <a:cs typeface="Calibri"/>
            </a:endParaRPr>
          </a:p>
          <a:p>
            <a:r>
              <a:rPr lang="en-US" sz="4400" err="1">
                <a:ea typeface="+mn-lt"/>
                <a:cs typeface="+mn-lt"/>
              </a:rPr>
              <a:t>PySyft</a:t>
            </a:r>
            <a:r>
              <a:rPr lang="en-US" sz="4400">
                <a:ea typeface="+mn-lt"/>
                <a:cs typeface="+mn-lt"/>
              </a:rPr>
              <a:t> supports any statistical analysis or machine learning, offering support for directly running Python code - even using third-party Python libraries.</a:t>
            </a:r>
            <a:endParaRPr lang="en-US" sz="4400">
              <a:cs typeface="Calibri"/>
            </a:endParaRPr>
          </a:p>
          <a:p>
            <a:endParaRPr lang="en-US" sz="4400">
              <a:cs typeface="Calibri"/>
            </a:endParaRPr>
          </a:p>
        </p:txBody>
      </p:sp>
      <p:pic>
        <p:nvPicPr>
          <p:cNvPr id="4" name="Picture 3" descr="A logo with a black background&#10;&#10;Description automatically generated">
            <a:extLst>
              <a:ext uri="{FF2B5EF4-FFF2-40B4-BE49-F238E27FC236}">
                <a16:creationId xmlns:a16="http://schemas.microsoft.com/office/drawing/2014/main" id="{74FFC1E8-3712-BEDC-ED90-488D3D6E0C4D}"/>
              </a:ext>
            </a:extLst>
          </p:cNvPr>
          <p:cNvPicPr>
            <a:picLocks noChangeAspect="1"/>
          </p:cNvPicPr>
          <p:nvPr/>
        </p:nvPicPr>
        <p:blipFill>
          <a:blip r:embed="rId4"/>
          <a:stretch>
            <a:fillRect/>
          </a:stretch>
        </p:blipFill>
        <p:spPr>
          <a:xfrm>
            <a:off x="32415092" y="27724926"/>
            <a:ext cx="9344025" cy="3343275"/>
          </a:xfrm>
          <a:prstGeom prst="rect">
            <a:avLst/>
          </a:prstGeom>
        </p:spPr>
      </p:pic>
      <p:pic>
        <p:nvPicPr>
          <p:cNvPr id="15" name="Picture 14" descr="A logo of a building&#10;&#10;Description automatically generated">
            <a:extLst>
              <a:ext uri="{FF2B5EF4-FFF2-40B4-BE49-F238E27FC236}">
                <a16:creationId xmlns:a16="http://schemas.microsoft.com/office/drawing/2014/main" id="{34AB31D6-E960-CB85-CC1A-9723F1290A5B}"/>
              </a:ext>
            </a:extLst>
          </p:cNvPr>
          <p:cNvPicPr>
            <a:picLocks noChangeAspect="1"/>
          </p:cNvPicPr>
          <p:nvPr/>
        </p:nvPicPr>
        <p:blipFill>
          <a:blip r:embed="rId5"/>
          <a:stretch>
            <a:fillRect/>
          </a:stretch>
        </p:blipFill>
        <p:spPr>
          <a:xfrm>
            <a:off x="10379379" y="24517725"/>
            <a:ext cx="19826226" cy="5588971"/>
          </a:xfrm>
          <a:prstGeom prst="rect">
            <a:avLst/>
          </a:prstGeom>
        </p:spPr>
      </p:pic>
      <p:graphicFrame>
        <p:nvGraphicFramePr>
          <p:cNvPr id="11" name="Table 10">
            <a:extLst>
              <a:ext uri="{FF2B5EF4-FFF2-40B4-BE49-F238E27FC236}">
                <a16:creationId xmlns:a16="http://schemas.microsoft.com/office/drawing/2014/main" id="{918C70BF-5EFC-88C8-4E5B-558ADBCEA0EF}"/>
              </a:ext>
            </a:extLst>
          </p:cNvPr>
          <p:cNvGraphicFramePr>
            <a:graphicFrameLocks noGrp="1"/>
          </p:cNvGraphicFramePr>
          <p:nvPr>
            <p:extLst>
              <p:ext uri="{D42A27DB-BD31-4B8C-83A1-F6EECF244321}">
                <p14:modId xmlns:p14="http://schemas.microsoft.com/office/powerpoint/2010/main" val="4290566214"/>
              </p:ext>
            </p:extLst>
          </p:nvPr>
        </p:nvGraphicFramePr>
        <p:xfrm>
          <a:off x="30824130" y="12654116"/>
          <a:ext cx="12564336" cy="6142848"/>
        </p:xfrm>
        <a:graphic>
          <a:graphicData uri="http://schemas.openxmlformats.org/drawingml/2006/table">
            <a:tbl>
              <a:tblPr firstRow="1" bandRow="1">
                <a:tableStyleId>{5C22544A-7EE6-4342-B048-85BDC9FD1C3A}</a:tableStyleId>
              </a:tblPr>
              <a:tblGrid>
                <a:gridCol w="3141084">
                  <a:extLst>
                    <a:ext uri="{9D8B030D-6E8A-4147-A177-3AD203B41FA5}">
                      <a16:colId xmlns:a16="http://schemas.microsoft.com/office/drawing/2014/main" val="593728131"/>
                    </a:ext>
                  </a:extLst>
                </a:gridCol>
                <a:gridCol w="3141084">
                  <a:extLst>
                    <a:ext uri="{9D8B030D-6E8A-4147-A177-3AD203B41FA5}">
                      <a16:colId xmlns:a16="http://schemas.microsoft.com/office/drawing/2014/main" val="3169726826"/>
                    </a:ext>
                  </a:extLst>
                </a:gridCol>
                <a:gridCol w="3141084">
                  <a:extLst>
                    <a:ext uri="{9D8B030D-6E8A-4147-A177-3AD203B41FA5}">
                      <a16:colId xmlns:a16="http://schemas.microsoft.com/office/drawing/2014/main" val="2631876953"/>
                    </a:ext>
                  </a:extLst>
                </a:gridCol>
                <a:gridCol w="3141084">
                  <a:extLst>
                    <a:ext uri="{9D8B030D-6E8A-4147-A177-3AD203B41FA5}">
                      <a16:colId xmlns:a16="http://schemas.microsoft.com/office/drawing/2014/main" val="2543390323"/>
                    </a:ext>
                  </a:extLst>
                </a:gridCol>
              </a:tblGrid>
              <a:tr h="1449436">
                <a:tc>
                  <a:txBody>
                    <a:bodyPr/>
                    <a:lstStyle/>
                    <a:p>
                      <a:r>
                        <a:rPr lang="en-US" sz="3200">
                          <a:solidFill>
                            <a:schemeClr val="tx1"/>
                          </a:solidFill>
                        </a:rPr>
                        <a:t>Criterion</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Homomorphic Encryption</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Federated learning</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Hybrid Approach</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37727408"/>
                  </a:ext>
                </a:extLst>
              </a:tr>
              <a:tr h="897270">
                <a:tc>
                  <a:txBody>
                    <a:bodyPr/>
                    <a:lstStyle/>
                    <a:p>
                      <a:r>
                        <a:rPr lang="en-US" sz="3200">
                          <a:solidFill>
                            <a:schemeClr val="tx1"/>
                          </a:solidFill>
                        </a:rPr>
                        <a:t>Data privacy</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Higher</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744422176"/>
                  </a:ext>
                </a:extLst>
              </a:tr>
              <a:tr h="1449436">
                <a:tc>
                  <a:txBody>
                    <a:bodyPr/>
                    <a:lstStyle/>
                    <a:p>
                      <a:r>
                        <a:rPr lang="en-US" sz="3200">
                          <a:solidFill>
                            <a:schemeClr val="tx1"/>
                          </a:solidFill>
                        </a:rPr>
                        <a:t>Performance Impact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Low</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52773045"/>
                  </a:ext>
                </a:extLst>
              </a:tr>
              <a:tr h="897270">
                <a:tc>
                  <a:txBody>
                    <a:bodyPr/>
                    <a:lstStyle/>
                    <a:p>
                      <a:r>
                        <a:rPr lang="en-US" sz="3200">
                          <a:solidFill>
                            <a:schemeClr val="tx1"/>
                          </a:solidFill>
                        </a:rPr>
                        <a:t>Scalability</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75196154"/>
                  </a:ext>
                </a:extLst>
              </a:tr>
              <a:tr h="1449436">
                <a:tc>
                  <a:txBody>
                    <a:bodyPr/>
                    <a:lstStyle/>
                    <a:p>
                      <a:r>
                        <a:rPr lang="en-US" sz="3200">
                          <a:solidFill>
                            <a:schemeClr val="tx1"/>
                          </a:solidFill>
                        </a:rPr>
                        <a:t>Implementation Complexity</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High</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092350959"/>
                  </a:ext>
                </a:extLst>
              </a:tr>
            </a:tbl>
          </a:graphicData>
        </a:graphic>
      </p:graphicFrame>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4</cp:revision>
  <cp:lastPrinted>2020-02-13T13:03:36Z</cp:lastPrinted>
  <dcterms:created xsi:type="dcterms:W3CDTF">2018-02-06T18:12:23Z</dcterms:created>
  <dcterms:modified xsi:type="dcterms:W3CDTF">2024-11-12T23:09:39Z</dcterms:modified>
</cp:coreProperties>
</file>