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4EAFB-9255-A3E4-5A7F-42C32D54C57D}" v="95" dt="2024-11-15T01:31:29.292"/>
    <p1510:client id="{4119785A-CB0B-C1EB-9E15-BC6A56B168ED}" v="199" dt="2024-11-15T19:06:27.734"/>
    <p1510:client id="{EF8D81A7-4231-0397-DE54-2875FF48B5C8}" v="9" dt="2024-11-15T19:07:18.9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11/15/2024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abs/2012.08347" TargetMode="External"/><Relationship Id="rId2" Type="http://schemas.openxmlformats.org/officeDocument/2006/relationships/hyperlink" Target="https://docs.openmined.org/en/latest/components/datasite-server.html" TargetMode="Externa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447057"/>
          </a:xfrm>
          <a:prstGeom prst="rect">
            <a:avLst/>
          </a:prstGeom>
          <a:noFill/>
          <a:ln>
            <a:noFill/>
          </a:ln>
        </p:spPr>
        <p:txBody>
          <a:bodyPr spcFirstLastPara="1" wrap="square" lIns="91425" tIns="45700" rIns="91425" bIns="45700" anchor="t" anchorCtr="0">
            <a:spAutoFit/>
          </a:bodyPr>
          <a:lstStyle/>
          <a:p>
            <a:pPr>
              <a:buClr>
                <a:srgbClr val="000000"/>
              </a:buClr>
              <a:buSzPts val="11000"/>
            </a:pPr>
            <a:r>
              <a:rPr lang="en-US" sz="11000" b="1">
                <a:solidFill>
                  <a:schemeClr val="dk1"/>
                </a:solidFill>
                <a:latin typeface="Arial"/>
                <a:ea typeface="Arial"/>
                <a:cs typeface="Arial"/>
                <a:sym typeface="Arial"/>
              </a:rPr>
              <a:t>Privacy Preserving Machine Learning</a:t>
            </a:r>
            <a:endParaRPr lang="en-US" sz="11000" b="1" i="0" u="none" strike="noStrike" cap="none">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11000"/>
              <a:buFont typeface="Arial"/>
              <a:buNone/>
            </a:pPr>
            <a:endParaRPr sz="2400" b="1" i="0" u="none" strike="noStrike" cap="none">
              <a:solidFill>
                <a:schemeClr val="dk1"/>
              </a:solidFill>
              <a:latin typeface="Arial"/>
              <a:ea typeface="Arial"/>
              <a:cs typeface="Arial"/>
              <a:sym typeface="Arial"/>
            </a:endParaRPr>
          </a:p>
          <a:p>
            <a:pPr>
              <a:buClr>
                <a:srgbClr val="000000"/>
              </a:buClr>
              <a:buSzPts val="3600"/>
            </a:pPr>
            <a:r>
              <a:rPr lang="en-US" sz="3600" b="1" i="0" u="none" strike="noStrike" cap="none">
                <a:solidFill>
                  <a:srgbClr val="3C3C3B"/>
                </a:solidFill>
                <a:latin typeface="Arial"/>
                <a:ea typeface="Arial"/>
                <a:cs typeface="Arial"/>
                <a:sym typeface="Arial"/>
              </a:rPr>
              <a:t>Team members: </a:t>
            </a:r>
            <a:r>
              <a:rPr lang="en-US" sz="3600">
                <a:solidFill>
                  <a:srgbClr val="3C3C3B"/>
                </a:solidFill>
                <a:latin typeface="Arial"/>
                <a:ea typeface="Arial"/>
                <a:cs typeface="Arial"/>
                <a:sym typeface="Arial"/>
              </a:rPr>
              <a:t>David Tran,</a:t>
            </a:r>
            <a:r>
              <a:rPr lang="en-US" sz="3600" b="0" i="0" u="none" strike="noStrike" cap="none">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Bryan </a:t>
            </a:r>
            <a:r>
              <a:rPr lang="en-US" sz="3600" err="1">
                <a:solidFill>
                  <a:srgbClr val="3C3C3B"/>
                </a:solidFill>
                <a:latin typeface="Arial"/>
                <a:ea typeface="Arial"/>
                <a:cs typeface="Arial"/>
                <a:sym typeface="Arial"/>
              </a:rPr>
              <a:t>Soerjanto</a:t>
            </a:r>
            <a:r>
              <a:rPr lang="en-US" sz="3600">
                <a:solidFill>
                  <a:srgbClr val="3C3C3B"/>
                </a:solidFill>
                <a:latin typeface="Arial"/>
                <a:ea typeface="Arial"/>
                <a:cs typeface="Arial"/>
                <a:sym typeface="Arial"/>
              </a:rPr>
              <a:t>, Amaris Young-Diggs,</a:t>
            </a:r>
            <a:r>
              <a:rPr lang="en-US" sz="3600" b="0" i="0" u="none" strike="noStrike" cap="none">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Minh Nguyen </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Faculty adviser:</a:t>
            </a:r>
            <a:r>
              <a:rPr lang="en-US" sz="3600" b="1">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Hong-Sheng Zhou, Ph.D.</a:t>
            </a:r>
            <a:r>
              <a:rPr lang="en-US" sz="3600" b="0" i="0" u="none" strike="noStrike" cap="none">
                <a:solidFill>
                  <a:srgbClr val="3C3C3B"/>
                </a:solidFill>
                <a:latin typeface="Arial"/>
                <a:ea typeface="Arial"/>
                <a:cs typeface="Arial"/>
                <a:sym typeface="Arial"/>
              </a:rPr>
              <a:t>  |  </a:t>
            </a:r>
            <a:r>
              <a:rPr lang="en-US" sz="3600" b="1" i="0" u="none" strike="noStrike" cap="none">
                <a:solidFill>
                  <a:srgbClr val="3C3C3B"/>
                </a:solidFill>
                <a:latin typeface="Arial"/>
                <a:ea typeface="Arial"/>
                <a:cs typeface="Arial"/>
                <a:sym typeface="Arial"/>
              </a:rPr>
              <a:t>Sponsor: </a:t>
            </a:r>
            <a:r>
              <a:rPr lang="en-US" sz="3600" b="1">
                <a:solidFill>
                  <a:srgbClr val="3C3C3B"/>
                </a:solidFill>
                <a:latin typeface="Arial"/>
                <a:ea typeface="Arial"/>
                <a:cs typeface="Arial"/>
                <a:sym typeface="Arial"/>
              </a:rPr>
              <a:t>VCU</a:t>
            </a:r>
            <a:r>
              <a:rPr lang="en-US" sz="3600" b="1" i="0" u="none" strike="noStrike" cap="none">
                <a:solidFill>
                  <a:srgbClr val="3C3C3B"/>
                </a:solidFill>
                <a:latin typeface="Arial"/>
                <a:ea typeface="Arial"/>
                <a:cs typeface="Arial"/>
                <a:sym typeface="Arial"/>
              </a:rPr>
              <a:t> </a:t>
            </a:r>
            <a:r>
              <a:rPr lang="en-US" sz="3600" b="1">
                <a:solidFill>
                  <a:srgbClr val="3C3C3B"/>
                </a:solidFill>
                <a:latin typeface="Arial"/>
                <a:ea typeface="Arial"/>
                <a:cs typeface="Arial"/>
                <a:sym typeface="Arial"/>
              </a:rPr>
              <a:t>College</a:t>
            </a:r>
            <a:r>
              <a:rPr lang="en-US" sz="3600" b="1" i="0" u="none" strike="noStrike" cap="none">
                <a:solidFill>
                  <a:srgbClr val="3C3C3B"/>
                </a:solidFill>
                <a:latin typeface="Arial"/>
                <a:ea typeface="Arial"/>
                <a:cs typeface="Arial"/>
                <a:sym typeface="Arial"/>
              </a:rPr>
              <a:t> </a:t>
            </a:r>
            <a:r>
              <a:rPr lang="en-US" sz="3600" b="1">
                <a:solidFill>
                  <a:srgbClr val="3C3C3B"/>
                </a:solidFill>
                <a:latin typeface="Arial"/>
                <a:ea typeface="Arial"/>
                <a:cs typeface="Arial"/>
                <a:sym typeface="Arial"/>
              </a:rPr>
              <a:t>of Engineering</a:t>
            </a:r>
            <a:r>
              <a:rPr lang="en-US" sz="3600">
                <a:solidFill>
                  <a:srgbClr val="3C3C3B"/>
                </a:solidFill>
                <a:latin typeface="Arial"/>
                <a:ea typeface="Arial"/>
                <a:cs typeface="Arial"/>
                <a:sym typeface="Arial"/>
              </a:rPr>
              <a:t>  </a:t>
            </a:r>
            <a:r>
              <a:rPr lang="en-US" sz="3600" b="0" i="0" u="none" strike="noStrike" cap="none">
                <a:solidFill>
                  <a:srgbClr val="3C3C3B"/>
                </a:solidFill>
                <a:latin typeface="Arial"/>
                <a:ea typeface="Arial"/>
                <a:cs typeface="Arial"/>
                <a:sym typeface="Arial"/>
              </a:rPr>
              <a:t>|  </a:t>
            </a:r>
            <a:r>
              <a:rPr lang="en-US" sz="3600" b="1" i="0" u="none" strike="noStrike" cap="none">
                <a:solidFill>
                  <a:srgbClr val="3C3C3B"/>
                </a:solidFill>
                <a:latin typeface="Arial"/>
                <a:ea typeface="Arial"/>
                <a:cs typeface="Arial"/>
                <a:sym typeface="Arial"/>
              </a:rPr>
              <a:t>Mentor:</a:t>
            </a:r>
            <a:r>
              <a:rPr lang="en-US" sz="3600" b="1">
                <a:solidFill>
                  <a:srgbClr val="3C3C3B"/>
                </a:solidFill>
                <a:latin typeface="Arial"/>
                <a:ea typeface="Arial"/>
                <a:cs typeface="Arial"/>
                <a:sym typeface="Arial"/>
              </a:rPr>
              <a:t> </a:t>
            </a:r>
            <a:r>
              <a:rPr lang="en-US" sz="3600">
                <a:solidFill>
                  <a:srgbClr val="3C3C3B"/>
                </a:solidFill>
                <a:latin typeface="Arial"/>
                <a:ea typeface="Arial"/>
                <a:cs typeface="Arial"/>
                <a:sym typeface="Arial"/>
              </a:rPr>
              <a:t>Hong-Sheng Zhou</a:t>
            </a:r>
            <a:endParaRPr sz="3600" i="0" u="none" strike="noStrike" cap="none">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a:solidFill>
                  <a:schemeClr val="dk1"/>
                </a:solidFill>
                <a:latin typeface="Arial"/>
                <a:ea typeface="Arial"/>
                <a:cs typeface="Arial"/>
                <a:sym typeface="Arial"/>
              </a:rPr>
              <a:t> </a:t>
            </a:r>
            <a:r>
              <a:rPr lang="en-US" sz="4800" b="1" i="0" u="none" strike="noStrike" cap="none">
                <a:solidFill>
                  <a:schemeClr val="dk1"/>
                </a:solidFill>
                <a:latin typeface="Arial"/>
                <a:ea typeface="Arial"/>
                <a:cs typeface="Arial"/>
                <a:sym typeface="Arial"/>
              </a:rPr>
              <a:t> </a:t>
            </a:r>
            <a:endParaRPr sz="4800" b="1" i="0" u="none" strike="noStrike" cap="none">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103531" y="735016"/>
            <a:ext cx="4963886" cy="1323439"/>
          </a:xfrm>
          <a:prstGeom prst="rect">
            <a:avLst/>
          </a:prstGeom>
          <a:noFill/>
        </p:spPr>
        <p:txBody>
          <a:bodyPr wrap="square" lIns="91440" tIns="45720" rIns="91440" bIns="45720" anchor="t">
            <a:spAutoFit/>
          </a:bodyPr>
          <a:lstStyle/>
          <a:p>
            <a:r>
              <a:rPr lang="en-US" sz="8000">
                <a:solidFill>
                  <a:srgbClr val="77C159"/>
                </a:solidFill>
                <a:latin typeface="Arial"/>
                <a:cs typeface="Arial"/>
              </a:rPr>
              <a:t>25-340</a:t>
            </a:r>
            <a:endParaRPr lang="en-US" sz="8000">
              <a:solidFill>
                <a:srgbClr val="77C159"/>
              </a:solidFill>
            </a:endParaRPr>
          </a:p>
        </p:txBody>
      </p:sp>
      <p:sp>
        <p:nvSpPr>
          <p:cNvPr id="5" name="TextBox 4">
            <a:extLst>
              <a:ext uri="{FF2B5EF4-FFF2-40B4-BE49-F238E27FC236}">
                <a16:creationId xmlns:a16="http://schemas.microsoft.com/office/drawing/2014/main" id="{7B7FBA82-BD33-239E-65F0-7E30A6E6E07C}"/>
              </a:ext>
            </a:extLst>
          </p:cNvPr>
          <p:cNvSpPr txBox="1"/>
          <p:nvPr/>
        </p:nvSpPr>
        <p:spPr>
          <a:xfrm>
            <a:off x="969869" y="6911473"/>
            <a:ext cx="11883206" cy="82176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ea typeface="+mn-lt"/>
                <a:cs typeface="+mn-lt"/>
              </a:rPr>
              <a:t>Executive Summary</a:t>
            </a:r>
            <a:r>
              <a:rPr lang="en-US" sz="4400">
                <a:ea typeface="+mn-lt"/>
                <a:cs typeface="+mn-lt"/>
              </a:rPr>
              <a:t> </a:t>
            </a:r>
          </a:p>
          <a:p>
            <a:r>
              <a:rPr lang="en-US" sz="4400">
                <a:ea typeface="+mn-lt"/>
                <a:cs typeface="+mn-lt"/>
              </a:rPr>
              <a:t>This project focuses on developing a Privacy-Preserving Machine Learning (PPML) system that ensures the protection of sensitive data throughout the entire machine learning lifecycle. Using advanced cryptographic techniques such as homomorphic encryption and secure multi-party computation, this system allows organizations to extract valuable insights from data while maintaining privacy. This is particularly relevant for industries like healthcare, finance, and marketing, where the privacy of personal data is critical.</a:t>
            </a:r>
            <a:r>
              <a:rPr lang="en-US" sz="4000">
                <a:ea typeface="+mn-lt"/>
                <a:cs typeface="+mn-lt"/>
              </a:rPr>
              <a:t> </a:t>
            </a:r>
            <a:endParaRPr lang="en-US" sz="4000">
              <a:cs typeface="Calibri"/>
            </a:endParaRPr>
          </a:p>
        </p:txBody>
      </p:sp>
      <p:sp>
        <p:nvSpPr>
          <p:cNvPr id="6" name="TextBox 5">
            <a:extLst>
              <a:ext uri="{FF2B5EF4-FFF2-40B4-BE49-F238E27FC236}">
                <a16:creationId xmlns:a16="http://schemas.microsoft.com/office/drawing/2014/main" id="{70541957-7D45-6661-9387-8049A513AA70}"/>
              </a:ext>
            </a:extLst>
          </p:cNvPr>
          <p:cNvSpPr txBox="1"/>
          <p:nvPr/>
        </p:nvSpPr>
        <p:spPr>
          <a:xfrm>
            <a:off x="954473" y="15116296"/>
            <a:ext cx="11894754" cy="102489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cs typeface="Calibri"/>
              </a:rPr>
              <a:t>Problem Statement</a:t>
            </a:r>
          </a:p>
          <a:p>
            <a:pPr algn="l"/>
            <a:r>
              <a:rPr lang="en-US" sz="4400"/>
              <a:t>As machine learning expands across industries, privacy concerns about sensitive data like healthcare records and financial transactions are growing. Regulations like GDPR and HIPAA demand data analysis without violating privacy. Traditional methods such as anonymization and aggregation are often inadequate, as they can still lead to re-identification risks. Cryptographic methods, such as homomorphic encryption and secure multi-party computation, offer solutions by enabling computations on encrypted data. The </a:t>
            </a:r>
            <a:r>
              <a:rPr lang="en-US" sz="4400" err="1"/>
              <a:t>PySyft</a:t>
            </a:r>
            <a:r>
              <a:rPr lang="en-US" sz="4400"/>
              <a:t> framework, for example, integrates these techniques to facilitate privacy-preserving machine learning.</a:t>
            </a:r>
            <a:endParaRPr lang="en-US" sz="4400">
              <a:cs typeface="Calibri"/>
            </a:endParaRPr>
          </a:p>
        </p:txBody>
      </p:sp>
      <p:sp>
        <p:nvSpPr>
          <p:cNvPr id="7" name="TextBox 6">
            <a:extLst>
              <a:ext uri="{FF2B5EF4-FFF2-40B4-BE49-F238E27FC236}">
                <a16:creationId xmlns:a16="http://schemas.microsoft.com/office/drawing/2014/main" id="{84EA44B0-6650-5D0C-0B8C-8FE123B50B51}"/>
              </a:ext>
            </a:extLst>
          </p:cNvPr>
          <p:cNvSpPr txBox="1"/>
          <p:nvPr/>
        </p:nvSpPr>
        <p:spPr>
          <a:xfrm>
            <a:off x="12988048" y="6836500"/>
            <a:ext cx="16240808" cy="1566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cs typeface="Calibri"/>
              </a:rPr>
              <a:t>Homomorphic</a:t>
            </a:r>
            <a:r>
              <a:rPr lang="en-US" sz="4400" b="1">
                <a:ea typeface="+mn-lt"/>
                <a:cs typeface="+mn-lt"/>
              </a:rPr>
              <a:t> Encryption</a:t>
            </a:r>
            <a:r>
              <a:rPr lang="en-US" sz="4400">
                <a:ea typeface="+mn-lt"/>
                <a:cs typeface="+mn-lt"/>
              </a:rPr>
              <a:t> is a form of encryption that allows computations to be performed on encrypted data without needing to decrypt it. This is particularly useful in privacy-preserving machine learning as it enables data scientists to work on sensitive information without exposing the original data. In essence, homomorphic encryption allows functions or algorithms to run on encrypted inputs, producing an encrypted output that can later be decrypted to reveal the final result. This makes it ideal for scenarios where sensitive data must be kept secure throughout the computation process, such as in healthcare or finance.</a:t>
            </a:r>
          </a:p>
          <a:p>
            <a:endParaRPr lang="en-US" sz="4400">
              <a:cs typeface="Calibri"/>
            </a:endParaRPr>
          </a:p>
          <a:p>
            <a:r>
              <a:rPr lang="en-US" sz="4400" b="1">
                <a:ea typeface="+mn-lt"/>
                <a:cs typeface="+mn-lt"/>
              </a:rPr>
              <a:t>Secure Computing</a:t>
            </a:r>
            <a:r>
              <a:rPr lang="en-US" sz="4400">
                <a:ea typeface="+mn-lt"/>
                <a:cs typeface="+mn-lt"/>
              </a:rPr>
              <a:t> refers to a variety of techniques and frameworks that protect sensitive data during computation. This often includes multi-party computation (MPC) and secure enclaves. In multi-party computation, multiple parties can collaborate on data without revealing their private inputs, ensuring that only the final result is shared. Secure enclaves provide hardware-based security, creating isolated environments that protect the data and computations within from external interference. These secure computing methods are critical for privacy-preserving applications, as they allow computations to happen without exposing raw data to potentially insecure environments.</a:t>
            </a:r>
          </a:p>
          <a:p>
            <a:endParaRPr lang="en-US" sz="4400">
              <a:ea typeface="+mn-lt"/>
              <a:cs typeface="+mn-lt"/>
            </a:endParaRPr>
          </a:p>
        </p:txBody>
      </p:sp>
      <p:sp>
        <p:nvSpPr>
          <p:cNvPr id="8" name="TextBox 7">
            <a:extLst>
              <a:ext uri="{FF2B5EF4-FFF2-40B4-BE49-F238E27FC236}">
                <a16:creationId xmlns:a16="http://schemas.microsoft.com/office/drawing/2014/main" id="{490CF77A-96D5-96A2-9137-3B3162B77FF8}"/>
              </a:ext>
            </a:extLst>
          </p:cNvPr>
          <p:cNvSpPr txBox="1"/>
          <p:nvPr/>
        </p:nvSpPr>
        <p:spPr>
          <a:xfrm>
            <a:off x="30810088" y="7379088"/>
            <a:ext cx="1260194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ea typeface="+mn-lt"/>
                <a:cs typeface="+mn-lt"/>
              </a:rPr>
              <a:t>Encrypt Data with </a:t>
            </a:r>
            <a:r>
              <a:rPr lang="en-US" sz="4400" b="1" err="1">
                <a:ea typeface="+mn-lt"/>
                <a:cs typeface="+mn-lt"/>
              </a:rPr>
              <a:t>TenSEAL</a:t>
            </a:r>
            <a:r>
              <a:rPr lang="en-US" sz="4400">
                <a:ea typeface="+mn-lt"/>
                <a:cs typeface="+mn-lt"/>
              </a:rPr>
              <a:t>: Sensitive data is encrypted using </a:t>
            </a:r>
            <a:r>
              <a:rPr lang="en-US" sz="4400" err="1">
                <a:ea typeface="+mn-lt"/>
                <a:cs typeface="+mn-lt"/>
              </a:rPr>
              <a:t>TenSEAL’s</a:t>
            </a:r>
            <a:r>
              <a:rPr lang="en-US" sz="4400">
                <a:ea typeface="+mn-lt"/>
                <a:cs typeface="+mn-lt"/>
              </a:rPr>
              <a:t> homomorphic encryption techniques. This allows computations to be performed on encrypted data directly. For example, data tensors (multi-dimensional arrays commonly used in machine learning) are encrypted so that they can be used in training or inference without exposing the raw values.</a:t>
            </a:r>
            <a:endParaRPr lang="en-US">
              <a:ea typeface="+mn-lt"/>
              <a:cs typeface="+mn-lt"/>
            </a:endParaRPr>
          </a:p>
        </p:txBody>
      </p:sp>
      <p:sp>
        <p:nvSpPr>
          <p:cNvPr id="10" name="TextBox 9">
            <a:extLst>
              <a:ext uri="{FF2B5EF4-FFF2-40B4-BE49-F238E27FC236}">
                <a16:creationId xmlns:a16="http://schemas.microsoft.com/office/drawing/2014/main" id="{E9051501-8655-055B-540B-89252EAAB805}"/>
              </a:ext>
            </a:extLst>
          </p:cNvPr>
          <p:cNvSpPr txBox="1"/>
          <p:nvPr/>
        </p:nvSpPr>
        <p:spPr>
          <a:xfrm>
            <a:off x="30647097" y="19310210"/>
            <a:ext cx="12977579" cy="88947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err="1">
                <a:cs typeface="Calibri"/>
              </a:rPr>
              <a:t>PySyft</a:t>
            </a:r>
            <a:r>
              <a:rPr lang="en-US" sz="4400" b="1">
                <a:cs typeface="Calibri"/>
              </a:rPr>
              <a:t> Framework:</a:t>
            </a:r>
          </a:p>
          <a:p>
            <a:r>
              <a:rPr lang="en-US" sz="4400" err="1">
                <a:ea typeface="+mn-lt"/>
                <a:cs typeface="+mn-lt"/>
              </a:rPr>
              <a:t>PySyft</a:t>
            </a:r>
            <a:r>
              <a:rPr lang="en-US" sz="4400">
                <a:ea typeface="+mn-lt"/>
                <a:cs typeface="+mn-lt"/>
              </a:rPr>
              <a:t> enables a new way to do data science, where you can use non-public information, without seeing nor obtaining a copy of the data itself. All you need is to connect to a </a:t>
            </a:r>
            <a:r>
              <a:rPr lang="en-US" sz="4400" u="sng">
                <a:ea typeface="+mn-lt"/>
                <a:cs typeface="+mn-lt"/>
                <a:hlinkClick r:id="rId2">
                  <a:extLst>
                    <a:ext uri="{A12FA001-AC4F-418D-AE19-62706E023703}">
                      <ahyp:hlinkClr xmlns:ahyp="http://schemas.microsoft.com/office/drawing/2018/hyperlinkcolor" val="tx"/>
                    </a:ext>
                  </a:extLst>
                </a:hlinkClick>
              </a:rPr>
              <a:t>Datasite</a:t>
            </a:r>
            <a:r>
              <a:rPr lang="en-US" sz="4400">
                <a:ea typeface="+mn-lt"/>
                <a:cs typeface="+mn-lt"/>
              </a:rPr>
              <a:t>!</a:t>
            </a:r>
            <a:endParaRPr lang="en-US" sz="4400">
              <a:cs typeface="Calibri"/>
            </a:endParaRPr>
          </a:p>
          <a:p>
            <a:r>
              <a:rPr lang="en-US" sz="4400" err="1">
                <a:ea typeface="+mn-lt"/>
                <a:cs typeface="+mn-lt"/>
              </a:rPr>
              <a:t>Datasites</a:t>
            </a:r>
            <a:r>
              <a:rPr lang="en-US" sz="4400">
                <a:ea typeface="+mn-lt"/>
                <a:cs typeface="+mn-lt"/>
              </a:rPr>
              <a:t> are like websites, but for data. Designed with the principles of </a:t>
            </a:r>
            <a:r>
              <a:rPr lang="en-US" sz="4400" u="sng">
                <a:ea typeface="+mn-lt"/>
                <a:cs typeface="+mn-lt"/>
                <a:hlinkClick r:id="rId3">
                  <a:extLst>
                    <a:ext uri="{A12FA001-AC4F-418D-AE19-62706E023703}">
                      <ahyp:hlinkClr xmlns:ahyp="http://schemas.microsoft.com/office/drawing/2018/hyperlinkcolor" val="tx"/>
                    </a:ext>
                  </a:extLst>
                </a:hlinkClick>
              </a:rPr>
              <a:t>structured transparency</a:t>
            </a:r>
            <a:r>
              <a:rPr lang="en-US" sz="4400">
                <a:ea typeface="+mn-lt"/>
                <a:cs typeface="+mn-lt"/>
              </a:rPr>
              <a:t>, they enable data owners to control how their data is protected and data scientists to use data without obtaining a copy.</a:t>
            </a:r>
            <a:endParaRPr lang="en-US" sz="4400">
              <a:cs typeface="Calibri"/>
            </a:endParaRPr>
          </a:p>
          <a:p>
            <a:r>
              <a:rPr lang="en-US" sz="4400" err="1">
                <a:ea typeface="+mn-lt"/>
                <a:cs typeface="+mn-lt"/>
              </a:rPr>
              <a:t>PySyft</a:t>
            </a:r>
            <a:r>
              <a:rPr lang="en-US" sz="4400">
                <a:ea typeface="+mn-lt"/>
                <a:cs typeface="+mn-lt"/>
              </a:rPr>
              <a:t> supports any statistical analysis or machine learning, offering support for directly running Python code - even using third-party Python libraries.</a:t>
            </a:r>
            <a:endParaRPr lang="en-US" sz="4400">
              <a:cs typeface="Calibri"/>
            </a:endParaRPr>
          </a:p>
          <a:p>
            <a:endParaRPr lang="en-US" sz="4400">
              <a:cs typeface="Calibri"/>
            </a:endParaRPr>
          </a:p>
        </p:txBody>
      </p:sp>
      <p:pic>
        <p:nvPicPr>
          <p:cNvPr id="4" name="Picture 3" descr="A logo with a black background&#10;&#10;Description automatically generated">
            <a:extLst>
              <a:ext uri="{FF2B5EF4-FFF2-40B4-BE49-F238E27FC236}">
                <a16:creationId xmlns:a16="http://schemas.microsoft.com/office/drawing/2014/main" id="{74FFC1E8-3712-BEDC-ED90-488D3D6E0C4D}"/>
              </a:ext>
            </a:extLst>
          </p:cNvPr>
          <p:cNvPicPr>
            <a:picLocks noChangeAspect="1"/>
          </p:cNvPicPr>
          <p:nvPr/>
        </p:nvPicPr>
        <p:blipFill>
          <a:blip r:embed="rId4"/>
          <a:stretch>
            <a:fillRect/>
          </a:stretch>
        </p:blipFill>
        <p:spPr>
          <a:xfrm>
            <a:off x="32415092" y="27724926"/>
            <a:ext cx="9344025" cy="3343275"/>
          </a:xfrm>
          <a:prstGeom prst="rect">
            <a:avLst/>
          </a:prstGeom>
        </p:spPr>
      </p:pic>
      <p:graphicFrame>
        <p:nvGraphicFramePr>
          <p:cNvPr id="11" name="Table 10">
            <a:extLst>
              <a:ext uri="{FF2B5EF4-FFF2-40B4-BE49-F238E27FC236}">
                <a16:creationId xmlns:a16="http://schemas.microsoft.com/office/drawing/2014/main" id="{918C70BF-5EFC-88C8-4E5B-558ADBCEA0EF}"/>
              </a:ext>
            </a:extLst>
          </p:cNvPr>
          <p:cNvGraphicFramePr>
            <a:graphicFrameLocks noGrp="1"/>
          </p:cNvGraphicFramePr>
          <p:nvPr>
            <p:extLst>
              <p:ext uri="{D42A27DB-BD31-4B8C-83A1-F6EECF244321}">
                <p14:modId xmlns:p14="http://schemas.microsoft.com/office/powerpoint/2010/main" val="4290566214"/>
              </p:ext>
            </p:extLst>
          </p:nvPr>
        </p:nvGraphicFramePr>
        <p:xfrm>
          <a:off x="30824130" y="12654116"/>
          <a:ext cx="12564336" cy="6142848"/>
        </p:xfrm>
        <a:graphic>
          <a:graphicData uri="http://schemas.openxmlformats.org/drawingml/2006/table">
            <a:tbl>
              <a:tblPr firstRow="1" bandRow="1">
                <a:tableStyleId>{5C22544A-7EE6-4342-B048-85BDC9FD1C3A}</a:tableStyleId>
              </a:tblPr>
              <a:tblGrid>
                <a:gridCol w="3141084">
                  <a:extLst>
                    <a:ext uri="{9D8B030D-6E8A-4147-A177-3AD203B41FA5}">
                      <a16:colId xmlns:a16="http://schemas.microsoft.com/office/drawing/2014/main" val="593728131"/>
                    </a:ext>
                  </a:extLst>
                </a:gridCol>
                <a:gridCol w="3141084">
                  <a:extLst>
                    <a:ext uri="{9D8B030D-6E8A-4147-A177-3AD203B41FA5}">
                      <a16:colId xmlns:a16="http://schemas.microsoft.com/office/drawing/2014/main" val="3169726826"/>
                    </a:ext>
                  </a:extLst>
                </a:gridCol>
                <a:gridCol w="3141084">
                  <a:extLst>
                    <a:ext uri="{9D8B030D-6E8A-4147-A177-3AD203B41FA5}">
                      <a16:colId xmlns:a16="http://schemas.microsoft.com/office/drawing/2014/main" val="2631876953"/>
                    </a:ext>
                  </a:extLst>
                </a:gridCol>
                <a:gridCol w="3141084">
                  <a:extLst>
                    <a:ext uri="{9D8B030D-6E8A-4147-A177-3AD203B41FA5}">
                      <a16:colId xmlns:a16="http://schemas.microsoft.com/office/drawing/2014/main" val="2543390323"/>
                    </a:ext>
                  </a:extLst>
                </a:gridCol>
              </a:tblGrid>
              <a:tr h="1449436">
                <a:tc>
                  <a:txBody>
                    <a:bodyPr/>
                    <a:lstStyle/>
                    <a:p>
                      <a:r>
                        <a:rPr lang="en-US" sz="3200">
                          <a:solidFill>
                            <a:schemeClr val="tx1"/>
                          </a:solidFill>
                        </a:rPr>
                        <a:t>Criterion</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Homomorphic Encryption</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Federated learning</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Hybrid Approach</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37727408"/>
                  </a:ext>
                </a:extLst>
              </a:tr>
              <a:tr h="897270">
                <a:tc>
                  <a:txBody>
                    <a:bodyPr/>
                    <a:lstStyle/>
                    <a:p>
                      <a:r>
                        <a:rPr lang="en-US" sz="3200">
                          <a:solidFill>
                            <a:schemeClr val="tx1"/>
                          </a:solidFill>
                        </a:rPr>
                        <a:t>Data privacy</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Higher</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Medium</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High</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744422176"/>
                  </a:ext>
                </a:extLst>
              </a:tr>
              <a:tr h="1449436">
                <a:tc>
                  <a:txBody>
                    <a:bodyPr/>
                    <a:lstStyle/>
                    <a:p>
                      <a:r>
                        <a:rPr lang="en-US" sz="3200">
                          <a:solidFill>
                            <a:schemeClr val="tx1"/>
                          </a:solidFill>
                        </a:rPr>
                        <a:t>Performance Impact</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High</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Low</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Medium</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852773045"/>
                  </a:ext>
                </a:extLst>
              </a:tr>
              <a:tr h="897270">
                <a:tc>
                  <a:txBody>
                    <a:bodyPr/>
                    <a:lstStyle/>
                    <a:p>
                      <a:r>
                        <a:rPr lang="en-US" sz="3200">
                          <a:solidFill>
                            <a:schemeClr val="tx1"/>
                          </a:solidFill>
                        </a:rPr>
                        <a:t>Scalability</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Medium</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High</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3200">
                          <a:solidFill>
                            <a:schemeClr val="tx1"/>
                          </a:solidFill>
                        </a:rPr>
                        <a:t>Medium</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175196154"/>
                  </a:ext>
                </a:extLst>
              </a:tr>
              <a:tr h="1449436">
                <a:tc>
                  <a:txBody>
                    <a:bodyPr/>
                    <a:lstStyle/>
                    <a:p>
                      <a:r>
                        <a:rPr lang="en-US" sz="3200">
                          <a:solidFill>
                            <a:schemeClr val="tx1"/>
                          </a:solidFill>
                        </a:rPr>
                        <a:t>Implementation Complexity</a:t>
                      </a:r>
                    </a:p>
                  </a:txBody>
                  <a:tcP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US" sz="3200">
                          <a:solidFill>
                            <a:schemeClr val="tx1"/>
                          </a:solidFill>
                        </a:rPr>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US" sz="3200">
                          <a:solidFill>
                            <a:schemeClr val="tx1"/>
                          </a:solidFill>
                        </a:rPr>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r>
                        <a:rPr lang="en-US" sz="3200">
                          <a:solidFill>
                            <a:schemeClr val="tx1"/>
                          </a:solidFill>
                        </a:rPr>
                        <a:t>High</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1092350959"/>
                  </a:ext>
                </a:extLst>
              </a:tr>
            </a:tbl>
          </a:graphicData>
        </a:graphic>
      </p:graphicFrame>
      <p:pic>
        <p:nvPicPr>
          <p:cNvPr id="12" name="Picture 11" descr="A diagram of a network&#10;&#10;Description automatically generated">
            <a:extLst>
              <a:ext uri="{FF2B5EF4-FFF2-40B4-BE49-F238E27FC236}">
                <a16:creationId xmlns:a16="http://schemas.microsoft.com/office/drawing/2014/main" id="{EDE3BB86-342B-3043-C493-5C25C47A2320}"/>
              </a:ext>
            </a:extLst>
          </p:cNvPr>
          <p:cNvPicPr>
            <a:picLocks noChangeAspect="1"/>
          </p:cNvPicPr>
          <p:nvPr/>
        </p:nvPicPr>
        <p:blipFill>
          <a:blip r:embed="rId5"/>
          <a:stretch>
            <a:fillRect/>
          </a:stretch>
        </p:blipFill>
        <p:spPr>
          <a:xfrm>
            <a:off x="12827694" y="22061488"/>
            <a:ext cx="17188582" cy="83111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revision>2</cp:revision>
  <cp:lastPrinted>2020-02-13T13:03:36Z</cp:lastPrinted>
  <dcterms:created xsi:type="dcterms:W3CDTF">2018-02-06T18:12:23Z</dcterms:created>
  <dcterms:modified xsi:type="dcterms:W3CDTF">2024-11-15T22:24:44Z</dcterms:modified>
</cp:coreProperties>
</file>