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E7A27-6BDE-46EF-9766-FF029997E33B}" v="430" dt="2024-11-13T23:07:56.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6" d="100"/>
          <a:sy n="16" d="100"/>
        </p:scale>
        <p:origin x="1862" y="96"/>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DD3F38DA-D5D3-7F78-5F56-55632B33C418}"/>
              </a:ext>
            </a:extLst>
          </p:cNvPr>
          <p:cNvSpPr/>
          <p:nvPr/>
        </p:nvSpPr>
        <p:spPr>
          <a:xfrm>
            <a:off x="28560356" y="7017179"/>
            <a:ext cx="14779356" cy="1051445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E1E9E50C-46A1-CB38-FBEF-865AFA4932F0}"/>
              </a:ext>
            </a:extLst>
          </p:cNvPr>
          <p:cNvSpPr/>
          <p:nvPr/>
        </p:nvSpPr>
        <p:spPr>
          <a:xfrm>
            <a:off x="448879" y="22946617"/>
            <a:ext cx="12934767" cy="6771084"/>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0CEB1A5-4402-9DA3-F3BD-B082F711AE24}"/>
              </a:ext>
            </a:extLst>
          </p:cNvPr>
          <p:cNvSpPr/>
          <p:nvPr/>
        </p:nvSpPr>
        <p:spPr>
          <a:xfrm>
            <a:off x="13486315" y="7128910"/>
            <a:ext cx="14163862" cy="7768926"/>
          </a:xfrm>
          <a:prstGeom prst="roundRect">
            <a:avLst/>
          </a:prstGeom>
          <a:solidFill>
            <a:schemeClr val="accent3"/>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FEC9389-DA5D-87B7-6996-97655B9E7EA2}"/>
              </a:ext>
            </a:extLst>
          </p:cNvPr>
          <p:cNvSpPr/>
          <p:nvPr/>
        </p:nvSpPr>
        <p:spPr>
          <a:xfrm>
            <a:off x="269395" y="6889744"/>
            <a:ext cx="12890398" cy="1544466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027435"/>
            <a:ext cx="43107427" cy="44627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0"/>
              <a:buFont typeface="Arial"/>
              <a:buNone/>
            </a:pPr>
            <a:r>
              <a:rPr lang="en-US" sz="11000" b="1" i="0" u="none" strike="noStrike" cap="none" dirty="0">
                <a:latin typeface="Arial"/>
                <a:ea typeface="Arial"/>
                <a:cs typeface="Arial"/>
                <a:sym typeface="Arial"/>
              </a:rPr>
              <a:t>Anomaly Based Intrusion Detection</a:t>
            </a:r>
            <a:r>
              <a:rPr lang="en-US" sz="11000" b="1" dirty="0">
                <a:latin typeface="Arial"/>
                <a:ea typeface="Arial"/>
                <a:cs typeface="Arial"/>
                <a:sym typeface="Arial"/>
              </a:rPr>
              <a:t> for 5G Networks</a:t>
            </a:r>
            <a:endParaRPr lang="en-US" sz="11000" b="1"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11000"/>
              <a:buFont typeface="Arial"/>
              <a:buNone/>
            </a:pPr>
            <a:endParaRPr lang="en-US" sz="2400" b="1"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4800" b="1" i="0" u="none" strike="noStrike" cap="none" dirty="0">
                <a:latin typeface="Arial"/>
                <a:ea typeface="Arial"/>
                <a:cs typeface="Arial"/>
                <a:sym typeface="Arial"/>
              </a:rPr>
              <a:t>Team members: </a:t>
            </a:r>
            <a:r>
              <a:rPr lang="en-US" sz="4800" i="0" u="none" strike="noStrike" cap="none" dirty="0">
                <a:latin typeface="Arial"/>
                <a:ea typeface="Arial"/>
                <a:cs typeface="Arial"/>
                <a:sym typeface="Arial"/>
              </a:rPr>
              <a:t>Margarette Duckett, </a:t>
            </a:r>
            <a:r>
              <a:rPr lang="en-US" sz="4800" b="0" i="0" u="none" strike="noStrike" cap="none" dirty="0">
                <a:latin typeface="Arial"/>
                <a:ea typeface="Arial"/>
                <a:cs typeface="Arial"/>
                <a:sym typeface="Arial"/>
              </a:rPr>
              <a:t>Kareem </a:t>
            </a:r>
            <a:r>
              <a:rPr lang="en-US" sz="4800" b="0" i="0" u="none" strike="noStrike" cap="none" dirty="0" err="1">
                <a:latin typeface="Arial"/>
                <a:ea typeface="Arial"/>
                <a:cs typeface="Arial"/>
                <a:sym typeface="Arial"/>
              </a:rPr>
              <a:t>Aboulhosn</a:t>
            </a:r>
            <a:r>
              <a:rPr lang="en-US" sz="4800" b="0" i="0" u="none" strike="noStrike" cap="none" dirty="0">
                <a:latin typeface="Arial"/>
                <a:ea typeface="Arial"/>
                <a:cs typeface="Arial"/>
                <a:sym typeface="Arial"/>
              </a:rPr>
              <a:t>, Michael Ott, Samuel Dominguez-Jacobo |  </a:t>
            </a:r>
          </a:p>
          <a:p>
            <a:pPr marL="0" marR="0" lvl="0" indent="0" algn="ctr" rtl="0">
              <a:lnSpc>
                <a:spcPct val="100000"/>
              </a:lnSpc>
              <a:spcBef>
                <a:spcPts val="0"/>
              </a:spcBef>
              <a:spcAft>
                <a:spcPts val="0"/>
              </a:spcAft>
              <a:buClr>
                <a:srgbClr val="000000"/>
              </a:buClr>
              <a:buSzPts val="3600"/>
              <a:buFont typeface="Arial"/>
              <a:buNone/>
            </a:pPr>
            <a:r>
              <a:rPr lang="en-US" sz="4800" b="1" i="0" u="none" strike="noStrike" cap="none" dirty="0">
                <a:latin typeface="Arial"/>
                <a:ea typeface="Arial"/>
                <a:cs typeface="Arial"/>
                <a:sym typeface="Arial"/>
              </a:rPr>
              <a:t>Faculty adviser: </a:t>
            </a:r>
            <a:r>
              <a:rPr lang="en-US" sz="4800" i="0" u="none" strike="noStrike" cap="none" dirty="0">
                <a:latin typeface="Arial"/>
                <a:ea typeface="Arial"/>
                <a:cs typeface="Arial"/>
                <a:sym typeface="Arial"/>
              </a:rPr>
              <a:t>Mil</a:t>
            </a:r>
            <a:r>
              <a:rPr lang="en-US" sz="4800" dirty="0">
                <a:latin typeface="Arial"/>
                <a:ea typeface="Arial"/>
                <a:cs typeface="Arial"/>
                <a:sym typeface="Arial"/>
              </a:rPr>
              <a:t>os Manic Ph.D.</a:t>
            </a:r>
            <a:r>
              <a:rPr lang="en-US" sz="4800" b="0" i="0" u="none" strike="noStrike" cap="none" dirty="0">
                <a:latin typeface="Arial"/>
                <a:ea typeface="Arial"/>
                <a:cs typeface="Arial"/>
                <a:sym typeface="Arial"/>
              </a:rPr>
              <a:t>  |  </a:t>
            </a:r>
            <a:r>
              <a:rPr lang="en-US" sz="4800" b="1" i="0" u="none" strike="noStrike" cap="none" dirty="0">
                <a:latin typeface="Arial"/>
                <a:ea typeface="Arial"/>
                <a:cs typeface="Arial"/>
                <a:sym typeface="Arial"/>
              </a:rPr>
              <a:t>Sponsor: </a:t>
            </a:r>
            <a:r>
              <a:rPr lang="en-US" sz="4800" b="0" i="0" u="none" strike="noStrike" cap="none" dirty="0">
                <a:latin typeface="Arial"/>
                <a:ea typeface="Arial"/>
                <a:cs typeface="Arial"/>
                <a:sym typeface="Arial"/>
              </a:rPr>
              <a:t>Idaho National Labs |  </a:t>
            </a:r>
            <a:r>
              <a:rPr lang="en-US" sz="4800" b="1" i="0" u="none" strike="noStrike" cap="none" dirty="0">
                <a:latin typeface="Arial"/>
                <a:ea typeface="Arial"/>
                <a:cs typeface="Arial"/>
                <a:sym typeface="Arial"/>
              </a:rPr>
              <a:t>Mentor: </a:t>
            </a:r>
            <a:r>
              <a:rPr lang="en-US" sz="4800" i="0" u="none" strike="noStrike" cap="none" dirty="0">
                <a:latin typeface="Arial"/>
                <a:ea typeface="Arial"/>
                <a:cs typeface="Arial"/>
                <a:sym typeface="Arial"/>
              </a:rPr>
              <a:t>Nick Kaminski Ph.D.</a:t>
            </a:r>
            <a:endParaRPr sz="4800"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5400" b="0" i="0" u="none" strike="noStrike" cap="none" dirty="0">
                <a:latin typeface="Arial"/>
                <a:ea typeface="Arial"/>
                <a:cs typeface="Arial"/>
                <a:sym typeface="Arial"/>
              </a:rPr>
              <a:t> </a:t>
            </a:r>
            <a:r>
              <a:rPr lang="en-US" sz="5400" b="1" i="0" u="none" strike="noStrike" cap="none" dirty="0">
                <a:latin typeface="Arial"/>
                <a:ea typeface="Arial"/>
                <a:cs typeface="Arial"/>
                <a:sym typeface="Arial"/>
              </a:rPr>
              <a:t> </a:t>
            </a:r>
            <a:endParaRPr sz="5400" b="1" i="0" u="none" strike="noStrike" cap="none" dirty="0">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099748"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a:t>
            </a:r>
            <a:r>
              <a:rPr lang="en-US" sz="8000" dirty="0">
                <a:solidFill>
                  <a:srgbClr val="77C159"/>
                </a:solidFill>
                <a:latin typeface="Arial" panose="020B0604020202020204" pitchFamily="34" charset="0"/>
              </a:rPr>
              <a:t>5</a:t>
            </a:r>
            <a:r>
              <a:rPr lang="en-US" sz="8000" b="0" i="0" dirty="0">
                <a:solidFill>
                  <a:srgbClr val="77C159"/>
                </a:solidFill>
                <a:effectLst/>
                <a:latin typeface="Arial" panose="020B0604020202020204" pitchFamily="34" charset="0"/>
              </a:rPr>
              <a:t>-342</a:t>
            </a:r>
            <a:endParaRPr lang="en-US" sz="8000" dirty="0">
              <a:solidFill>
                <a:srgbClr val="77C159"/>
              </a:solidFill>
            </a:endParaRPr>
          </a:p>
        </p:txBody>
      </p:sp>
      <p:pic>
        <p:nvPicPr>
          <p:cNvPr id="1026" name="Picture 2" descr="INL Software">
            <a:extLst>
              <a:ext uri="{FF2B5EF4-FFF2-40B4-BE49-F238E27FC236}">
                <a16:creationId xmlns:a16="http://schemas.microsoft.com/office/drawing/2014/main" id="{CDDC438C-9410-331A-92FF-853549040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839" y="269780"/>
            <a:ext cx="13352762" cy="19835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CACA56-FAE5-6F73-B81B-8F2D2A8A73FE}"/>
              </a:ext>
            </a:extLst>
          </p:cNvPr>
          <p:cNvSpPr txBox="1"/>
          <p:nvPr/>
        </p:nvSpPr>
        <p:spPr>
          <a:xfrm>
            <a:off x="15713622" y="7262997"/>
            <a:ext cx="9832206" cy="1938992"/>
          </a:xfrm>
          <a:prstGeom prst="rect">
            <a:avLst/>
          </a:prstGeom>
          <a:noFill/>
        </p:spPr>
        <p:txBody>
          <a:bodyPr wrap="square" rtlCol="0">
            <a:spAutoFit/>
          </a:bodyPr>
          <a:lstStyle/>
          <a:p>
            <a:r>
              <a:rPr lang="en-US" sz="12000" dirty="0"/>
              <a:t>Decision tree</a:t>
            </a:r>
          </a:p>
        </p:txBody>
      </p:sp>
      <p:sp>
        <p:nvSpPr>
          <p:cNvPr id="16" name="TextBox 15">
            <a:extLst>
              <a:ext uri="{FF2B5EF4-FFF2-40B4-BE49-F238E27FC236}">
                <a16:creationId xmlns:a16="http://schemas.microsoft.com/office/drawing/2014/main" id="{D72D003E-7B08-5433-2E9E-50037ED1918D}"/>
              </a:ext>
            </a:extLst>
          </p:cNvPr>
          <p:cNvSpPr txBox="1"/>
          <p:nvPr/>
        </p:nvSpPr>
        <p:spPr>
          <a:xfrm>
            <a:off x="595917" y="8032791"/>
            <a:ext cx="12563876" cy="13388280"/>
          </a:xfrm>
          <a:prstGeom prst="rect">
            <a:avLst/>
          </a:prstGeom>
          <a:noFill/>
        </p:spPr>
        <p:txBody>
          <a:bodyPr wrap="square" rtlCol="0">
            <a:spAutoFit/>
          </a:bodyPr>
          <a:lstStyle/>
          <a:p>
            <a:r>
              <a:rPr lang="en-US" sz="5400" b="1" dirty="0"/>
              <a:t>Problem:</a:t>
            </a:r>
            <a:r>
              <a:rPr lang="en-US" sz="5400" dirty="0"/>
              <a:t> Traditional IDS face challenges with zero-day attacks and high false-positive rates in dynamic network environments.</a:t>
            </a:r>
          </a:p>
          <a:p>
            <a:endParaRPr lang="en-US" sz="5400" b="1" dirty="0"/>
          </a:p>
          <a:p>
            <a:r>
              <a:rPr lang="en-US" sz="5400" b="1" dirty="0"/>
              <a:t>Solution:</a:t>
            </a:r>
            <a:r>
              <a:rPr lang="en-US" sz="5400" dirty="0"/>
              <a:t> Our anomaly-based IDS leverages a hybrid approach combining Naive Bayes and Decision Trees to differentiate normal and malicious traffic based on unique underlying features. This method improves detection accuracy, reduces false positives, and scales efficiently for 5G data volumes. The system is designed to adapt to evolving threats, enhancing its capability to detect zero-day attacks and counter evasive techniques such as traffic encryption and obfuscation.</a:t>
            </a:r>
          </a:p>
        </p:txBody>
      </p:sp>
      <p:sp>
        <p:nvSpPr>
          <p:cNvPr id="18" name="TextBox 17">
            <a:extLst>
              <a:ext uri="{FF2B5EF4-FFF2-40B4-BE49-F238E27FC236}">
                <a16:creationId xmlns:a16="http://schemas.microsoft.com/office/drawing/2014/main" id="{A10FB74E-E485-0F38-3E3A-DDE502EE6E34}"/>
              </a:ext>
            </a:extLst>
          </p:cNvPr>
          <p:cNvSpPr txBox="1"/>
          <p:nvPr/>
        </p:nvSpPr>
        <p:spPr>
          <a:xfrm>
            <a:off x="27155159" y="29903026"/>
            <a:ext cx="11841366" cy="707886"/>
          </a:xfrm>
          <a:prstGeom prst="rect">
            <a:avLst/>
          </a:prstGeom>
          <a:noFill/>
        </p:spPr>
        <p:txBody>
          <a:bodyPr wrap="square" rtlCol="0">
            <a:spAutoFit/>
          </a:bodyPr>
          <a:lstStyle/>
          <a:p>
            <a:r>
              <a:rPr lang="en-US" sz="4000" dirty="0"/>
              <a:t>References</a:t>
            </a:r>
            <a:endParaRPr lang="en-US" sz="3200" dirty="0"/>
          </a:p>
        </p:txBody>
      </p:sp>
      <p:sp>
        <p:nvSpPr>
          <p:cNvPr id="19" name="TextBox 18">
            <a:extLst>
              <a:ext uri="{FF2B5EF4-FFF2-40B4-BE49-F238E27FC236}">
                <a16:creationId xmlns:a16="http://schemas.microsoft.com/office/drawing/2014/main" id="{25FFBF9C-22D7-758C-C351-4CD0C51FE0FB}"/>
              </a:ext>
            </a:extLst>
          </p:cNvPr>
          <p:cNvSpPr txBox="1"/>
          <p:nvPr/>
        </p:nvSpPr>
        <p:spPr>
          <a:xfrm>
            <a:off x="17736839" y="30610912"/>
            <a:ext cx="10828421" cy="1569660"/>
          </a:xfrm>
          <a:prstGeom prst="rect">
            <a:avLst/>
          </a:prstGeom>
          <a:noFill/>
        </p:spPr>
        <p:txBody>
          <a:bodyPr wrap="square" rtlCol="0">
            <a:spAutoFit/>
          </a:bodyPr>
          <a:lstStyle/>
          <a:p>
            <a:pPr algn="ctr"/>
            <a:r>
              <a:rPr lang="en-US" sz="3200" dirty="0"/>
              <a:t>[1]Wang, Z., &amp; Su, X. (2019). Anomaly detection based on deep learning: A survey. Complex &amp; Intelligent Systems, 5(4), 1-26. https://doi.org/10.1186/s42400-019-0038-7</a:t>
            </a:r>
          </a:p>
        </p:txBody>
      </p:sp>
      <p:sp>
        <p:nvSpPr>
          <p:cNvPr id="21" name="TextBox 20">
            <a:extLst>
              <a:ext uri="{FF2B5EF4-FFF2-40B4-BE49-F238E27FC236}">
                <a16:creationId xmlns:a16="http://schemas.microsoft.com/office/drawing/2014/main" id="{4719F627-C7B7-CBC4-F36D-903FF9730AA6}"/>
              </a:ext>
            </a:extLst>
          </p:cNvPr>
          <p:cNvSpPr txBox="1"/>
          <p:nvPr/>
        </p:nvSpPr>
        <p:spPr>
          <a:xfrm>
            <a:off x="28565260" y="30610912"/>
            <a:ext cx="15038241" cy="1569660"/>
          </a:xfrm>
          <a:prstGeom prst="rect">
            <a:avLst/>
          </a:prstGeom>
          <a:noFill/>
        </p:spPr>
        <p:txBody>
          <a:bodyPr wrap="square" rtlCol="0">
            <a:spAutoFit/>
          </a:bodyPr>
          <a:lstStyle/>
          <a:p>
            <a:pPr algn="ctr"/>
            <a:r>
              <a:rPr lang="en-US" sz="3200" dirty="0"/>
              <a:t>[2]Sharma, N., &amp; </a:t>
            </a:r>
            <a:r>
              <a:rPr lang="en-US" sz="3200" dirty="0" err="1"/>
              <a:t>Suryakanthi</a:t>
            </a:r>
            <a:r>
              <a:rPr lang="en-US" sz="3200" dirty="0"/>
              <a:t>, V. (2013). Anomaly based network intrusion detection: A review. 2013 International Conference on Advances in Computing, Communications and Informatics (ICACCI), 2013, 1374-1379. https://doi.org/10.1109/ICACCI.2013.6637431</a:t>
            </a:r>
          </a:p>
        </p:txBody>
      </p:sp>
      <p:pic>
        <p:nvPicPr>
          <p:cNvPr id="1033" name="Picture 9" descr="Python Decision Tree Classification Tutorial: Scikit-Learn  DecisionTreeClassifier | DataCamp">
            <a:extLst>
              <a:ext uri="{FF2B5EF4-FFF2-40B4-BE49-F238E27FC236}">
                <a16:creationId xmlns:a16="http://schemas.microsoft.com/office/drawing/2014/main" id="{71F9E19C-354C-18FF-8213-3381F27AB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6398" y="15509221"/>
            <a:ext cx="11252312" cy="70826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7921E620-93E9-0EFF-C3A5-0EE0E3CDFD9C}"/>
              </a:ext>
            </a:extLst>
          </p:cNvPr>
          <p:cNvPicPr>
            <a:picLocks noChangeAspect="1"/>
          </p:cNvPicPr>
          <p:nvPr/>
        </p:nvPicPr>
        <p:blipFill>
          <a:blip r:embed="rId4"/>
          <a:stretch>
            <a:fillRect/>
          </a:stretch>
        </p:blipFill>
        <p:spPr>
          <a:xfrm>
            <a:off x="14746398" y="23665040"/>
            <a:ext cx="11430000" cy="5505450"/>
          </a:xfrm>
          <a:prstGeom prst="rect">
            <a:avLst/>
          </a:prstGeom>
        </p:spPr>
      </p:pic>
      <p:sp>
        <p:nvSpPr>
          <p:cNvPr id="23" name="TextBox 22">
            <a:extLst>
              <a:ext uri="{FF2B5EF4-FFF2-40B4-BE49-F238E27FC236}">
                <a16:creationId xmlns:a16="http://schemas.microsoft.com/office/drawing/2014/main" id="{F74232FB-5704-C791-BFA8-4BCA76C6D9F9}"/>
              </a:ext>
            </a:extLst>
          </p:cNvPr>
          <p:cNvSpPr txBox="1"/>
          <p:nvPr/>
        </p:nvSpPr>
        <p:spPr>
          <a:xfrm>
            <a:off x="13888162" y="9102874"/>
            <a:ext cx="13566323" cy="5509200"/>
          </a:xfrm>
          <a:prstGeom prst="rect">
            <a:avLst/>
          </a:prstGeom>
          <a:noFill/>
        </p:spPr>
        <p:txBody>
          <a:bodyPr wrap="square" rtlCol="0">
            <a:spAutoFit/>
          </a:bodyPr>
          <a:lstStyle/>
          <a:p>
            <a:r>
              <a:rPr lang="en-US" sz="4400" b="1" dirty="0"/>
              <a:t>Usage</a:t>
            </a:r>
            <a:r>
              <a:rPr lang="en-US" sz="4400" dirty="0"/>
              <a:t>: The Decision Tree is used to model decision rules based on feature values, splitting the data into smaller subsets based on feature thresholds.</a:t>
            </a:r>
          </a:p>
          <a:p>
            <a:endParaRPr lang="en-US" sz="4400" b="1" dirty="0"/>
          </a:p>
          <a:p>
            <a:r>
              <a:rPr lang="en-US" sz="4400" b="1" dirty="0"/>
              <a:t>Importance</a:t>
            </a:r>
            <a:r>
              <a:rPr lang="en-US" sz="4400" dirty="0"/>
              <a:t>: It provides clear interpretability, helping understand how decisions are made (e.g., which features are most important for classification). It handles both categorical and numerical data well.</a:t>
            </a:r>
          </a:p>
        </p:txBody>
      </p:sp>
      <p:sp>
        <p:nvSpPr>
          <p:cNvPr id="24" name="TextBox 23">
            <a:extLst>
              <a:ext uri="{FF2B5EF4-FFF2-40B4-BE49-F238E27FC236}">
                <a16:creationId xmlns:a16="http://schemas.microsoft.com/office/drawing/2014/main" id="{2F41E4A2-8949-F346-99E2-DF124EC0478E}"/>
              </a:ext>
            </a:extLst>
          </p:cNvPr>
          <p:cNvSpPr txBox="1"/>
          <p:nvPr/>
        </p:nvSpPr>
        <p:spPr>
          <a:xfrm>
            <a:off x="819770" y="24668218"/>
            <a:ext cx="12563876" cy="4832092"/>
          </a:xfrm>
          <a:prstGeom prst="rect">
            <a:avLst/>
          </a:prstGeom>
          <a:noFill/>
        </p:spPr>
        <p:txBody>
          <a:bodyPr wrap="square" rtlCol="0">
            <a:spAutoFit/>
          </a:bodyPr>
          <a:lstStyle/>
          <a:p>
            <a:r>
              <a:rPr lang="en-US" sz="4400" b="1" dirty="0"/>
              <a:t>Usage</a:t>
            </a:r>
            <a:r>
              <a:rPr lang="en-US" sz="4400" dirty="0"/>
              <a:t>: Naive Bayes is a probabilistic classifier based on Bayes' Theorem, assuming feature independence. It is typically used for fast, simple classification tasks.</a:t>
            </a:r>
          </a:p>
          <a:p>
            <a:r>
              <a:rPr lang="en-US" sz="4400" b="1" dirty="0"/>
              <a:t>Importance</a:t>
            </a:r>
            <a:r>
              <a:rPr lang="en-US" sz="4400" dirty="0"/>
              <a:t>: It’s fast, requires fewer resources, and works well with high-dimensional data, making it useful when data has many features or for real-time prediction.</a:t>
            </a:r>
          </a:p>
        </p:txBody>
      </p:sp>
      <p:sp>
        <p:nvSpPr>
          <p:cNvPr id="26" name="TextBox 25">
            <a:extLst>
              <a:ext uri="{FF2B5EF4-FFF2-40B4-BE49-F238E27FC236}">
                <a16:creationId xmlns:a16="http://schemas.microsoft.com/office/drawing/2014/main" id="{F83C67CA-2162-F130-C1BF-C1A21BC1FF6F}"/>
              </a:ext>
            </a:extLst>
          </p:cNvPr>
          <p:cNvSpPr txBox="1"/>
          <p:nvPr/>
        </p:nvSpPr>
        <p:spPr>
          <a:xfrm>
            <a:off x="819770" y="22946617"/>
            <a:ext cx="9832206" cy="1938992"/>
          </a:xfrm>
          <a:prstGeom prst="rect">
            <a:avLst/>
          </a:prstGeom>
          <a:noFill/>
        </p:spPr>
        <p:txBody>
          <a:bodyPr wrap="square" rtlCol="0">
            <a:spAutoFit/>
          </a:bodyPr>
          <a:lstStyle/>
          <a:p>
            <a:r>
              <a:rPr lang="en-US" sz="12000" dirty="0"/>
              <a:t>Naïve Bayes</a:t>
            </a:r>
          </a:p>
        </p:txBody>
      </p:sp>
      <p:sp>
        <p:nvSpPr>
          <p:cNvPr id="31" name="TextBox 30">
            <a:extLst>
              <a:ext uri="{FF2B5EF4-FFF2-40B4-BE49-F238E27FC236}">
                <a16:creationId xmlns:a16="http://schemas.microsoft.com/office/drawing/2014/main" id="{67922481-E9CE-BDCC-CD20-6D278A4D726C}"/>
              </a:ext>
            </a:extLst>
          </p:cNvPr>
          <p:cNvSpPr txBox="1"/>
          <p:nvPr/>
        </p:nvSpPr>
        <p:spPr>
          <a:xfrm>
            <a:off x="30633403" y="7143578"/>
            <a:ext cx="10658498"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b="1" dirty="0">
                <a:cs typeface="Calibri"/>
              </a:rPr>
              <a:t>Results</a:t>
            </a:r>
          </a:p>
          <a:p>
            <a:pPr algn="ctr"/>
            <a:endParaRPr lang="en-US" sz="9000" dirty="0">
              <a:cs typeface="Calibri"/>
            </a:endParaRPr>
          </a:p>
        </p:txBody>
      </p:sp>
      <p:sp>
        <p:nvSpPr>
          <p:cNvPr id="32" name="TextBox 31">
            <a:extLst>
              <a:ext uri="{FF2B5EF4-FFF2-40B4-BE49-F238E27FC236}">
                <a16:creationId xmlns:a16="http://schemas.microsoft.com/office/drawing/2014/main" id="{02195870-AC2C-C518-D7A1-909677816B42}"/>
              </a:ext>
            </a:extLst>
          </p:cNvPr>
          <p:cNvSpPr txBox="1"/>
          <p:nvPr/>
        </p:nvSpPr>
        <p:spPr>
          <a:xfrm>
            <a:off x="29742716" y="9083036"/>
            <a:ext cx="13900927" cy="2829094"/>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71500" indent="-571500">
              <a:buFont typeface="Arial"/>
              <a:buChar char="•"/>
            </a:pPr>
            <a:r>
              <a:rPr lang="en-US" sz="4400" dirty="0">
                <a:cs typeface="Calibri"/>
              </a:rPr>
              <a:t>Best results for Naïve Bayes using CICIDS 2017 dataset</a:t>
            </a:r>
            <a:endParaRPr lang="en-US" dirty="0"/>
          </a:p>
        </p:txBody>
      </p:sp>
      <p:graphicFrame>
        <p:nvGraphicFramePr>
          <p:cNvPr id="34" name="Table 33">
            <a:extLst>
              <a:ext uri="{FF2B5EF4-FFF2-40B4-BE49-F238E27FC236}">
                <a16:creationId xmlns:a16="http://schemas.microsoft.com/office/drawing/2014/main" id="{95E60524-4D55-A254-2FB4-91AD3691E8C5}"/>
              </a:ext>
            </a:extLst>
          </p:cNvPr>
          <p:cNvGraphicFramePr>
            <a:graphicFrameLocks noGrp="1"/>
          </p:cNvGraphicFramePr>
          <p:nvPr>
            <p:extLst>
              <p:ext uri="{D42A27DB-BD31-4B8C-83A1-F6EECF244321}">
                <p14:modId xmlns:p14="http://schemas.microsoft.com/office/powerpoint/2010/main" val="202852579"/>
              </p:ext>
            </p:extLst>
          </p:nvPr>
        </p:nvGraphicFramePr>
        <p:xfrm>
          <a:off x="29099435" y="10650070"/>
          <a:ext cx="14027720" cy="4889374"/>
        </p:xfrm>
        <a:graphic>
          <a:graphicData uri="http://schemas.openxmlformats.org/drawingml/2006/table">
            <a:tbl>
              <a:tblPr firstRow="1" bandRow="1">
                <a:tableStyleId>{5C22544A-7EE6-4342-B048-85BDC9FD1C3A}</a:tableStyleId>
              </a:tblPr>
              <a:tblGrid>
                <a:gridCol w="7200474">
                  <a:extLst>
                    <a:ext uri="{9D8B030D-6E8A-4147-A177-3AD203B41FA5}">
                      <a16:colId xmlns:a16="http://schemas.microsoft.com/office/drawing/2014/main" val="2580380709"/>
                    </a:ext>
                  </a:extLst>
                </a:gridCol>
                <a:gridCol w="6827246">
                  <a:extLst>
                    <a:ext uri="{9D8B030D-6E8A-4147-A177-3AD203B41FA5}">
                      <a16:colId xmlns:a16="http://schemas.microsoft.com/office/drawing/2014/main" val="1095767352"/>
                    </a:ext>
                  </a:extLst>
                </a:gridCol>
              </a:tblGrid>
              <a:tr h="1414654">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tc>
                  <a:txBody>
                    <a:bodyPr/>
                    <a:lstStyle/>
                    <a:p>
                      <a:r>
                        <a:rPr lang="en-US" sz="7000" dirty="0"/>
                        <a:t>Naïve Bayes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extLst>
                  <a:ext uri="{0D108BD9-81ED-4DB2-BD59-A6C34878D82A}">
                    <a16:rowId xmlns:a16="http://schemas.microsoft.com/office/drawing/2014/main" val="1980483481"/>
                  </a:ext>
                </a:extLst>
              </a:tr>
              <a:tr h="370840">
                <a:tc>
                  <a:txBody>
                    <a:bodyPr/>
                    <a:lstStyle/>
                    <a:p>
                      <a:pPr lvl="0">
                        <a:buNone/>
                      </a:pPr>
                      <a:r>
                        <a:rPr lang="en-US" sz="7000" dirty="0"/>
                        <a:t>Accuracy</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.9644</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3620381419"/>
                  </a:ext>
                </a:extLst>
              </a:tr>
              <a:tr h="1107121">
                <a:tc>
                  <a:txBody>
                    <a:bodyPr/>
                    <a:lstStyle/>
                    <a:p>
                      <a:r>
                        <a:rPr lang="en-US" sz="7000" dirty="0"/>
                        <a:t>Precision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.9665</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154223034"/>
                  </a:ext>
                </a:extLst>
              </a:tr>
              <a:tr h="370840">
                <a:tc>
                  <a:txBody>
                    <a:bodyPr/>
                    <a:lstStyle/>
                    <a:p>
                      <a:r>
                        <a:rPr lang="en-US" sz="7000" dirty="0"/>
                        <a:t>Recall</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.9644</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759986722"/>
                  </a:ext>
                </a:extLst>
              </a:tr>
            </a:tbl>
          </a:graphicData>
        </a:graphic>
      </p:graphicFrame>
      <p:sp>
        <p:nvSpPr>
          <p:cNvPr id="4" name="Rectangle: Rounded Corners 3">
            <a:extLst>
              <a:ext uri="{FF2B5EF4-FFF2-40B4-BE49-F238E27FC236}">
                <a16:creationId xmlns:a16="http://schemas.microsoft.com/office/drawing/2014/main" id="{F1AA440E-8F30-7D3C-0F7B-77050C3C272D}"/>
              </a:ext>
            </a:extLst>
          </p:cNvPr>
          <p:cNvSpPr/>
          <p:nvPr/>
        </p:nvSpPr>
        <p:spPr>
          <a:xfrm>
            <a:off x="28492177" y="18143268"/>
            <a:ext cx="14779356" cy="1051445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459813-C0DA-C4DC-A6E8-57317DF0E801}"/>
              </a:ext>
            </a:extLst>
          </p:cNvPr>
          <p:cNvGraphicFramePr>
            <a:graphicFrameLocks noGrp="1"/>
          </p:cNvGraphicFramePr>
          <p:nvPr>
            <p:extLst>
              <p:ext uri="{D42A27DB-BD31-4B8C-83A1-F6EECF244321}">
                <p14:modId xmlns:p14="http://schemas.microsoft.com/office/powerpoint/2010/main" val="1856719967"/>
              </p:ext>
            </p:extLst>
          </p:nvPr>
        </p:nvGraphicFramePr>
        <p:xfrm>
          <a:off x="28818698" y="21390258"/>
          <a:ext cx="14027720" cy="6047614"/>
        </p:xfrm>
        <a:graphic>
          <a:graphicData uri="http://schemas.openxmlformats.org/drawingml/2006/table">
            <a:tbl>
              <a:tblPr firstRow="1" bandRow="1">
                <a:tableStyleId>{5C22544A-7EE6-4342-B048-85BDC9FD1C3A}</a:tableStyleId>
              </a:tblPr>
              <a:tblGrid>
                <a:gridCol w="7200474">
                  <a:extLst>
                    <a:ext uri="{9D8B030D-6E8A-4147-A177-3AD203B41FA5}">
                      <a16:colId xmlns:a16="http://schemas.microsoft.com/office/drawing/2014/main" val="2580380709"/>
                    </a:ext>
                  </a:extLst>
                </a:gridCol>
                <a:gridCol w="6827246">
                  <a:extLst>
                    <a:ext uri="{9D8B030D-6E8A-4147-A177-3AD203B41FA5}">
                      <a16:colId xmlns:a16="http://schemas.microsoft.com/office/drawing/2014/main" val="1095767352"/>
                    </a:ext>
                  </a:extLst>
                </a:gridCol>
              </a:tblGrid>
              <a:tr h="1414654">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tc>
                  <a:txBody>
                    <a:bodyPr/>
                    <a:lstStyle/>
                    <a:p>
                      <a:r>
                        <a:rPr lang="en-US" sz="7000" dirty="0"/>
                        <a:t>Decision Trees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extLst>
                  <a:ext uri="{0D108BD9-81ED-4DB2-BD59-A6C34878D82A}">
                    <a16:rowId xmlns:a16="http://schemas.microsoft.com/office/drawing/2014/main" val="1980483481"/>
                  </a:ext>
                </a:extLst>
              </a:tr>
              <a:tr h="370840">
                <a:tc>
                  <a:txBody>
                    <a:bodyPr/>
                    <a:lstStyle/>
                    <a:p>
                      <a:pPr lvl="0">
                        <a:buNone/>
                      </a:pPr>
                      <a:r>
                        <a:rPr lang="en-US" sz="7000" dirty="0"/>
                        <a:t>Accuracy</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.9946</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3620381419"/>
                  </a:ext>
                </a:extLst>
              </a:tr>
              <a:tr h="1107121">
                <a:tc>
                  <a:txBody>
                    <a:bodyPr/>
                    <a:lstStyle/>
                    <a:p>
                      <a:r>
                        <a:rPr lang="en-US" sz="7000" dirty="0"/>
                        <a:t>Precision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.9917</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154223034"/>
                  </a:ext>
                </a:extLst>
              </a:tr>
              <a:tr h="370840">
                <a:tc>
                  <a:txBody>
                    <a:bodyPr/>
                    <a:lstStyle/>
                    <a:p>
                      <a:r>
                        <a:rPr lang="en-US" sz="7000" dirty="0"/>
                        <a:t>Recall</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2"/>
                    </a:solidFill>
                  </a:tcPr>
                </a:tc>
                <a:tc>
                  <a:txBody>
                    <a:bodyPr/>
                    <a:lstStyle/>
                    <a:p>
                      <a:r>
                        <a:rPr lang="en-US" sz="7000" dirty="0"/>
                        <a:t>.9809</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59986722"/>
                  </a:ext>
                </a:extLst>
              </a:tr>
              <a:tr h="370840">
                <a:tc>
                  <a:txBody>
                    <a:bodyPr/>
                    <a:lstStyle/>
                    <a:p>
                      <a:r>
                        <a:rPr lang="en-US" sz="7000" dirty="0"/>
                        <a:t>ROC AUC</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2"/>
                    </a:solidFill>
                  </a:tcPr>
                </a:tc>
                <a:tc>
                  <a:txBody>
                    <a:bodyPr/>
                    <a:lstStyle/>
                    <a:p>
                      <a:r>
                        <a:rPr lang="en-US" sz="7000" dirty="0"/>
                        <a:t>.9982</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689410990"/>
                  </a:ext>
                </a:extLst>
              </a:tr>
            </a:tbl>
          </a:graphicData>
        </a:graphic>
      </p:graphicFrame>
      <p:sp>
        <p:nvSpPr>
          <p:cNvPr id="11" name="TextBox 10">
            <a:extLst>
              <a:ext uri="{FF2B5EF4-FFF2-40B4-BE49-F238E27FC236}">
                <a16:creationId xmlns:a16="http://schemas.microsoft.com/office/drawing/2014/main" id="{81598F22-5EBC-A71D-10C6-B76587D25E61}"/>
              </a:ext>
            </a:extLst>
          </p:cNvPr>
          <p:cNvSpPr txBox="1"/>
          <p:nvPr/>
        </p:nvSpPr>
        <p:spPr>
          <a:xfrm>
            <a:off x="30593299" y="18268778"/>
            <a:ext cx="10658498"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b="1" dirty="0">
                <a:cs typeface="Calibri"/>
              </a:rPr>
              <a:t>Results</a:t>
            </a:r>
          </a:p>
          <a:p>
            <a:pPr algn="ctr"/>
            <a:endParaRPr lang="en-US" sz="9000" dirty="0">
              <a:cs typeface="Calibri"/>
            </a:endParaRPr>
          </a:p>
        </p:txBody>
      </p:sp>
      <p:sp>
        <p:nvSpPr>
          <p:cNvPr id="12" name="TextBox 11">
            <a:extLst>
              <a:ext uri="{FF2B5EF4-FFF2-40B4-BE49-F238E27FC236}">
                <a16:creationId xmlns:a16="http://schemas.microsoft.com/office/drawing/2014/main" id="{2D60D913-C5CE-0EB8-52C9-099301AE83DC}"/>
              </a:ext>
            </a:extLst>
          </p:cNvPr>
          <p:cNvSpPr txBox="1"/>
          <p:nvPr/>
        </p:nvSpPr>
        <p:spPr>
          <a:xfrm>
            <a:off x="29028845" y="19871351"/>
            <a:ext cx="13900927" cy="2829094"/>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71500" indent="-571500">
              <a:buFont typeface="Arial"/>
              <a:buChar char="•"/>
            </a:pPr>
            <a:r>
              <a:rPr lang="en-US" sz="4400" dirty="0">
                <a:cs typeface="Calibri"/>
              </a:rPr>
              <a:t>Best results for Decision Trees using CICIDS 2017 dataset</a:t>
            </a:r>
            <a:endParaRPr lang="en-US" dirty="0"/>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217</TotalTime>
  <Words>406</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 M</cp:lastModifiedBy>
  <cp:revision>173</cp:revision>
  <cp:lastPrinted>2020-02-13T13:03:36Z</cp:lastPrinted>
  <dcterms:created xsi:type="dcterms:W3CDTF">2018-02-06T18:12:23Z</dcterms:created>
  <dcterms:modified xsi:type="dcterms:W3CDTF">2024-11-15T22:11:34Z</dcterms:modified>
</cp:coreProperties>
</file>