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7C1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E7A27-6BDE-46EF-9766-FF029997E33B}" v="430" dt="2024-11-13T23:07:56.8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21"/>
    <p:restoredTop sz="94558"/>
  </p:normalViewPr>
  <p:slideViewPr>
    <p:cSldViewPr snapToGrid="0" snapToObjects="1">
      <p:cViewPr varScale="1">
        <p:scale>
          <a:sx n="16" d="100"/>
          <a:sy n="16" d="100"/>
        </p:scale>
        <p:origin x="1862" y="96"/>
      </p:cViewPr>
      <p:guideLst>
        <p:guide orient="horz" pos="10368"/>
        <p:guide pos="13824"/>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0915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7430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62576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5" name="Picture 4" descr="A yellow rectangular object with black background&#10;&#10;Description automatically generated">
            <a:extLst>
              <a:ext uri="{FF2B5EF4-FFF2-40B4-BE49-F238E27FC236}">
                <a16:creationId xmlns:a16="http://schemas.microsoft.com/office/drawing/2014/main" id="{40E9780F-F612-3649-A833-6515E5B5B0FF}"/>
              </a:ext>
            </a:extLst>
          </p:cNvPr>
          <p:cNvPicPr>
            <a:picLocks noChangeAspect="1"/>
          </p:cNvPicPr>
          <p:nvPr userDrawn="1"/>
        </p:nvPicPr>
        <p:blipFill>
          <a:blip r:embed="rId2"/>
          <a:stretch>
            <a:fillRect/>
          </a:stretch>
        </p:blipFill>
        <p:spPr>
          <a:xfrm>
            <a:off x="1588046" y="29896909"/>
            <a:ext cx="15298498" cy="1876010"/>
          </a:xfrm>
          <a:prstGeom prst="rect">
            <a:avLst/>
          </a:prstGeom>
        </p:spPr>
      </p:pic>
      <p:pic>
        <p:nvPicPr>
          <p:cNvPr id="4" name="Picture 3">
            <a:extLst>
              <a:ext uri="{FF2B5EF4-FFF2-40B4-BE49-F238E27FC236}">
                <a16:creationId xmlns:a16="http://schemas.microsoft.com/office/drawing/2014/main" id="{3F16FE16-DFAD-4351-85E3-26E8B92A8D3D}"/>
              </a:ext>
            </a:extLst>
          </p:cNvPr>
          <p:cNvPicPr>
            <a:picLocks noChangeAspect="1"/>
          </p:cNvPicPr>
          <p:nvPr userDrawn="1"/>
        </p:nvPicPr>
        <p:blipFill>
          <a:blip r:embed="rId3"/>
          <a:stretch>
            <a:fillRect/>
          </a:stretch>
        </p:blipFill>
        <p:spPr>
          <a:xfrm>
            <a:off x="0" y="0"/>
            <a:ext cx="43891200" cy="2743200"/>
          </a:xfrm>
          <a:prstGeom prst="rect">
            <a:avLst/>
          </a:prstGeom>
        </p:spPr>
      </p:pic>
    </p:spTree>
    <p:extLst>
      <p:ext uri="{BB962C8B-B14F-4D97-AF65-F5344CB8AC3E}">
        <p14:creationId xmlns:p14="http://schemas.microsoft.com/office/powerpoint/2010/main" val="740001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70542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44253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06004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87137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42053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6542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4727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524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C764DE79-268F-4C1A-8933-263129D2AF90}" type="datetimeFigureOut">
              <a:rPr lang="en-US" dirty="0"/>
              <a:t>11/14/2024</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7039687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37" name="Rectangle: Rounded Corners 36">
            <a:extLst>
              <a:ext uri="{FF2B5EF4-FFF2-40B4-BE49-F238E27FC236}">
                <a16:creationId xmlns:a16="http://schemas.microsoft.com/office/drawing/2014/main" id="{DD3F38DA-D5D3-7F78-5F56-55632B33C418}"/>
              </a:ext>
            </a:extLst>
          </p:cNvPr>
          <p:cNvSpPr/>
          <p:nvPr/>
        </p:nvSpPr>
        <p:spPr>
          <a:xfrm>
            <a:off x="28560356" y="7017179"/>
            <a:ext cx="14779356" cy="1051445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E1E9E50C-46A1-CB38-FBEF-865AFA4932F0}"/>
              </a:ext>
            </a:extLst>
          </p:cNvPr>
          <p:cNvSpPr/>
          <p:nvPr/>
        </p:nvSpPr>
        <p:spPr>
          <a:xfrm>
            <a:off x="309212" y="22914276"/>
            <a:ext cx="12934767" cy="6771084"/>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90CEB1A5-4402-9DA3-F3BD-B082F711AE24}"/>
              </a:ext>
            </a:extLst>
          </p:cNvPr>
          <p:cNvSpPr/>
          <p:nvPr/>
        </p:nvSpPr>
        <p:spPr>
          <a:xfrm>
            <a:off x="13290623" y="7128910"/>
            <a:ext cx="14163862" cy="7768926"/>
          </a:xfrm>
          <a:prstGeom prst="roundRect">
            <a:avLst/>
          </a:prstGeom>
          <a:solidFill>
            <a:schemeClr val="accent3"/>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5FEC9389-DA5D-87B7-6996-97655B9E7EA2}"/>
              </a:ext>
            </a:extLst>
          </p:cNvPr>
          <p:cNvSpPr/>
          <p:nvPr/>
        </p:nvSpPr>
        <p:spPr>
          <a:xfrm>
            <a:off x="269395" y="6889744"/>
            <a:ext cx="12563876" cy="15444660"/>
          </a:xfrm>
          <a:prstGeom prst="roundRect">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Google Shape;24;g11a88963fa4_0_0">
            <a:extLst>
              <a:ext uri="{FF2B5EF4-FFF2-40B4-BE49-F238E27FC236}">
                <a16:creationId xmlns:a16="http://schemas.microsoft.com/office/drawing/2014/main" id="{D95FD647-C192-45C1-9680-790D52DED487}"/>
              </a:ext>
            </a:extLst>
          </p:cNvPr>
          <p:cNvSpPr txBox="1"/>
          <p:nvPr/>
        </p:nvSpPr>
        <p:spPr>
          <a:xfrm>
            <a:off x="957945" y="3027435"/>
            <a:ext cx="43107427" cy="44627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000"/>
              <a:buFont typeface="Arial"/>
              <a:buNone/>
            </a:pPr>
            <a:r>
              <a:rPr lang="en-US" sz="11000" b="1" i="0" u="none" strike="noStrike" cap="none" dirty="0">
                <a:latin typeface="Arial"/>
                <a:ea typeface="Arial"/>
                <a:cs typeface="Arial"/>
                <a:sym typeface="Arial"/>
              </a:rPr>
              <a:t>Anomaly Based Intrusion Detection</a:t>
            </a:r>
            <a:r>
              <a:rPr lang="en-US" sz="11000" b="1" dirty="0">
                <a:latin typeface="Arial"/>
                <a:ea typeface="Arial"/>
                <a:cs typeface="Arial"/>
                <a:sym typeface="Arial"/>
              </a:rPr>
              <a:t> for 5G Networks</a:t>
            </a:r>
            <a:endParaRPr lang="en-US" sz="110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11000"/>
              <a:buFont typeface="Arial"/>
              <a:buNone/>
            </a:pPr>
            <a:endParaRPr lang="en-US" sz="2400" b="1"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3600"/>
              <a:buFont typeface="Arial"/>
              <a:buNone/>
            </a:pPr>
            <a:r>
              <a:rPr lang="en-US" sz="4800" b="1" i="0" u="none" strike="noStrike" cap="none" dirty="0">
                <a:latin typeface="Arial"/>
                <a:ea typeface="Arial"/>
                <a:cs typeface="Arial"/>
                <a:sym typeface="Arial"/>
              </a:rPr>
              <a:t>Team members: </a:t>
            </a:r>
            <a:r>
              <a:rPr lang="en-US" sz="4800" i="0" u="none" strike="noStrike" cap="none" dirty="0">
                <a:latin typeface="Arial"/>
                <a:ea typeface="Arial"/>
                <a:cs typeface="Arial"/>
                <a:sym typeface="Arial"/>
              </a:rPr>
              <a:t>Margarette Duckett, </a:t>
            </a:r>
            <a:r>
              <a:rPr lang="en-US" sz="4800" b="0" i="0" u="none" strike="noStrike" cap="none" dirty="0">
                <a:latin typeface="Arial"/>
                <a:ea typeface="Arial"/>
                <a:cs typeface="Arial"/>
                <a:sym typeface="Arial"/>
              </a:rPr>
              <a:t>Kareem </a:t>
            </a:r>
            <a:r>
              <a:rPr lang="en-US" sz="4800" b="0" i="0" u="none" strike="noStrike" cap="none" dirty="0" err="1">
                <a:latin typeface="Arial"/>
                <a:ea typeface="Arial"/>
                <a:cs typeface="Arial"/>
                <a:sym typeface="Arial"/>
              </a:rPr>
              <a:t>Aboulhosn</a:t>
            </a:r>
            <a:r>
              <a:rPr lang="en-US" sz="4800" b="0" i="0" u="none" strike="noStrike" cap="none" dirty="0">
                <a:latin typeface="Arial"/>
                <a:ea typeface="Arial"/>
                <a:cs typeface="Arial"/>
                <a:sym typeface="Arial"/>
              </a:rPr>
              <a:t>, Michael Ott, Samuel Dominguez-Jacobo |  </a:t>
            </a:r>
          </a:p>
          <a:p>
            <a:pPr marL="0" marR="0" lvl="0" indent="0" algn="ctr" rtl="0">
              <a:lnSpc>
                <a:spcPct val="100000"/>
              </a:lnSpc>
              <a:spcBef>
                <a:spcPts val="0"/>
              </a:spcBef>
              <a:spcAft>
                <a:spcPts val="0"/>
              </a:spcAft>
              <a:buClr>
                <a:srgbClr val="000000"/>
              </a:buClr>
              <a:buSzPts val="3600"/>
              <a:buFont typeface="Arial"/>
              <a:buNone/>
            </a:pPr>
            <a:r>
              <a:rPr lang="en-US" sz="4800" b="1" i="0" u="none" strike="noStrike" cap="none" dirty="0">
                <a:latin typeface="Arial"/>
                <a:ea typeface="Arial"/>
                <a:cs typeface="Arial"/>
                <a:sym typeface="Arial"/>
              </a:rPr>
              <a:t>Faculty adviser: </a:t>
            </a:r>
            <a:r>
              <a:rPr lang="en-US" sz="4800" i="0" u="none" strike="noStrike" cap="none" dirty="0">
                <a:latin typeface="Arial"/>
                <a:ea typeface="Arial"/>
                <a:cs typeface="Arial"/>
                <a:sym typeface="Arial"/>
              </a:rPr>
              <a:t>Mil</a:t>
            </a:r>
            <a:r>
              <a:rPr lang="en-US" sz="4800" dirty="0">
                <a:latin typeface="Arial"/>
                <a:ea typeface="Arial"/>
                <a:cs typeface="Arial"/>
                <a:sym typeface="Arial"/>
              </a:rPr>
              <a:t>os Manic Ph.D.</a:t>
            </a:r>
            <a:r>
              <a:rPr lang="en-US" sz="4800" b="0" i="0" u="none" strike="noStrike" cap="none" dirty="0">
                <a:latin typeface="Arial"/>
                <a:ea typeface="Arial"/>
                <a:cs typeface="Arial"/>
                <a:sym typeface="Arial"/>
              </a:rPr>
              <a:t>  |  </a:t>
            </a:r>
            <a:r>
              <a:rPr lang="en-US" sz="4800" b="1" i="0" u="none" strike="noStrike" cap="none" dirty="0">
                <a:latin typeface="Arial"/>
                <a:ea typeface="Arial"/>
                <a:cs typeface="Arial"/>
                <a:sym typeface="Arial"/>
              </a:rPr>
              <a:t>Sponsor: </a:t>
            </a:r>
            <a:r>
              <a:rPr lang="en-US" sz="4800" b="0" i="0" u="none" strike="noStrike" cap="none" dirty="0">
                <a:latin typeface="Arial"/>
                <a:ea typeface="Arial"/>
                <a:cs typeface="Arial"/>
                <a:sym typeface="Arial"/>
              </a:rPr>
              <a:t>Idaho National Labs |  </a:t>
            </a:r>
            <a:r>
              <a:rPr lang="en-US" sz="4800" b="1" i="0" u="none" strike="noStrike" cap="none" dirty="0">
                <a:latin typeface="Arial"/>
                <a:ea typeface="Arial"/>
                <a:cs typeface="Arial"/>
                <a:sym typeface="Arial"/>
              </a:rPr>
              <a:t>Mentor: </a:t>
            </a:r>
            <a:r>
              <a:rPr lang="en-US" sz="4800" i="0" u="none" strike="noStrike" cap="none" dirty="0">
                <a:latin typeface="Arial"/>
                <a:ea typeface="Arial"/>
                <a:cs typeface="Arial"/>
                <a:sym typeface="Arial"/>
              </a:rPr>
              <a:t>Nick Kaminski Ph.D.</a:t>
            </a:r>
            <a:endParaRPr sz="4800" i="0" u="none" strike="noStrike" cap="none" dirty="0">
              <a:latin typeface="Arial"/>
              <a:ea typeface="Arial"/>
              <a:cs typeface="Arial"/>
              <a:sym typeface="Arial"/>
            </a:endParaRPr>
          </a:p>
          <a:p>
            <a:pPr marL="0" marR="0" lvl="0" indent="0" algn="ctr" rtl="0">
              <a:lnSpc>
                <a:spcPct val="100000"/>
              </a:lnSpc>
              <a:spcBef>
                <a:spcPts val="0"/>
              </a:spcBef>
              <a:spcAft>
                <a:spcPts val="0"/>
              </a:spcAft>
              <a:buClr>
                <a:srgbClr val="000000"/>
              </a:buClr>
              <a:buSzPts val="4800"/>
              <a:buFont typeface="Arial"/>
              <a:buNone/>
            </a:pPr>
            <a:r>
              <a:rPr lang="en-US" sz="5400" b="0" i="0" u="none" strike="noStrike" cap="none" dirty="0">
                <a:latin typeface="Arial"/>
                <a:ea typeface="Arial"/>
                <a:cs typeface="Arial"/>
                <a:sym typeface="Arial"/>
              </a:rPr>
              <a:t> </a:t>
            </a:r>
            <a:r>
              <a:rPr lang="en-US" sz="5400" b="1" i="0" u="none" strike="noStrike" cap="none" dirty="0">
                <a:latin typeface="Arial"/>
                <a:ea typeface="Arial"/>
                <a:cs typeface="Arial"/>
                <a:sym typeface="Arial"/>
              </a:rPr>
              <a:t> </a:t>
            </a:r>
            <a:endParaRPr sz="5400" b="1" i="0" u="none" strike="noStrike" cap="none" dirty="0">
              <a:latin typeface="Arial"/>
              <a:ea typeface="Arial"/>
              <a:cs typeface="Arial"/>
              <a:sym typeface="Arial"/>
            </a:endParaRPr>
          </a:p>
        </p:txBody>
      </p:sp>
      <p:sp>
        <p:nvSpPr>
          <p:cNvPr id="3" name="TextBox 2">
            <a:extLst>
              <a:ext uri="{FF2B5EF4-FFF2-40B4-BE49-F238E27FC236}">
                <a16:creationId xmlns:a16="http://schemas.microsoft.com/office/drawing/2014/main" id="{D92BA67A-EEF7-407B-9A04-D58290204506}"/>
              </a:ext>
            </a:extLst>
          </p:cNvPr>
          <p:cNvSpPr txBox="1"/>
          <p:nvPr/>
        </p:nvSpPr>
        <p:spPr>
          <a:xfrm>
            <a:off x="37099748" y="830849"/>
            <a:ext cx="4963886" cy="1323439"/>
          </a:xfrm>
          <a:prstGeom prst="rect">
            <a:avLst/>
          </a:prstGeom>
          <a:noFill/>
        </p:spPr>
        <p:txBody>
          <a:bodyPr wrap="square">
            <a:spAutoFit/>
          </a:bodyPr>
          <a:lstStyle/>
          <a:p>
            <a:r>
              <a:rPr lang="en-US" sz="8000" b="0" i="0" dirty="0">
                <a:solidFill>
                  <a:srgbClr val="77C159"/>
                </a:solidFill>
                <a:effectLst/>
                <a:latin typeface="Arial" panose="020B0604020202020204" pitchFamily="34" charset="0"/>
              </a:rPr>
              <a:t>2</a:t>
            </a:r>
            <a:r>
              <a:rPr lang="en-US" sz="8000" dirty="0">
                <a:solidFill>
                  <a:srgbClr val="77C159"/>
                </a:solidFill>
                <a:latin typeface="Arial" panose="020B0604020202020204" pitchFamily="34" charset="0"/>
              </a:rPr>
              <a:t>5</a:t>
            </a:r>
            <a:r>
              <a:rPr lang="en-US" sz="8000" b="0" i="0" dirty="0">
                <a:solidFill>
                  <a:srgbClr val="77C159"/>
                </a:solidFill>
                <a:effectLst/>
                <a:latin typeface="Arial" panose="020B0604020202020204" pitchFamily="34" charset="0"/>
              </a:rPr>
              <a:t>-342</a:t>
            </a:r>
            <a:endParaRPr lang="en-US" sz="8000" dirty="0">
              <a:solidFill>
                <a:srgbClr val="77C159"/>
              </a:solidFill>
            </a:endParaRPr>
          </a:p>
        </p:txBody>
      </p:sp>
      <p:pic>
        <p:nvPicPr>
          <p:cNvPr id="1026" name="Picture 2" descr="INL Software">
            <a:extLst>
              <a:ext uri="{FF2B5EF4-FFF2-40B4-BE49-F238E27FC236}">
                <a16:creationId xmlns:a16="http://schemas.microsoft.com/office/drawing/2014/main" id="{CDDC438C-9410-331A-92FF-8535490403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36839" y="269780"/>
            <a:ext cx="13352762" cy="19835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1CACA56-FAE5-6F73-B81B-8F2D2A8A73FE}"/>
              </a:ext>
            </a:extLst>
          </p:cNvPr>
          <p:cNvSpPr txBox="1"/>
          <p:nvPr/>
        </p:nvSpPr>
        <p:spPr>
          <a:xfrm>
            <a:off x="15713622" y="7262997"/>
            <a:ext cx="9832206" cy="1938992"/>
          </a:xfrm>
          <a:prstGeom prst="rect">
            <a:avLst/>
          </a:prstGeom>
          <a:noFill/>
        </p:spPr>
        <p:txBody>
          <a:bodyPr wrap="square" rtlCol="0">
            <a:spAutoFit/>
          </a:bodyPr>
          <a:lstStyle/>
          <a:p>
            <a:r>
              <a:rPr lang="en-US" sz="12000" dirty="0"/>
              <a:t>Decision tree</a:t>
            </a:r>
          </a:p>
        </p:txBody>
      </p:sp>
      <p:sp>
        <p:nvSpPr>
          <p:cNvPr id="10" name="TextBox 9">
            <a:extLst>
              <a:ext uri="{FF2B5EF4-FFF2-40B4-BE49-F238E27FC236}">
                <a16:creationId xmlns:a16="http://schemas.microsoft.com/office/drawing/2014/main" id="{BED948D8-EA37-90EE-B399-E4BA158A9A83}"/>
              </a:ext>
            </a:extLst>
          </p:cNvPr>
          <p:cNvSpPr txBox="1"/>
          <p:nvPr/>
        </p:nvSpPr>
        <p:spPr>
          <a:xfrm>
            <a:off x="1324286" y="7469616"/>
            <a:ext cx="10904621" cy="4247317"/>
          </a:xfrm>
          <a:prstGeom prst="rect">
            <a:avLst/>
          </a:prstGeom>
          <a:noFill/>
        </p:spPr>
        <p:txBody>
          <a:bodyPr wrap="square" rtlCol="0">
            <a:spAutoFit/>
          </a:bodyPr>
          <a:lstStyle/>
          <a:p>
            <a:r>
              <a:rPr lang="en-US" sz="5400" dirty="0"/>
              <a:t>Problem: Traditional IDS struggle with zero-day attacks and high false-positive rates in evolving network environments.</a:t>
            </a:r>
          </a:p>
          <a:p>
            <a:endParaRPr lang="en-US" sz="5400" dirty="0"/>
          </a:p>
        </p:txBody>
      </p:sp>
      <p:sp>
        <p:nvSpPr>
          <p:cNvPr id="16" name="TextBox 15">
            <a:extLst>
              <a:ext uri="{FF2B5EF4-FFF2-40B4-BE49-F238E27FC236}">
                <a16:creationId xmlns:a16="http://schemas.microsoft.com/office/drawing/2014/main" id="{D72D003E-7B08-5433-2E9E-50037ED1918D}"/>
              </a:ext>
            </a:extLst>
          </p:cNvPr>
          <p:cNvSpPr txBox="1"/>
          <p:nvPr/>
        </p:nvSpPr>
        <p:spPr>
          <a:xfrm>
            <a:off x="1202528" y="10952655"/>
            <a:ext cx="10870532" cy="10895290"/>
          </a:xfrm>
          <a:prstGeom prst="rect">
            <a:avLst/>
          </a:prstGeom>
          <a:noFill/>
        </p:spPr>
        <p:txBody>
          <a:bodyPr wrap="square" rtlCol="0">
            <a:spAutoFit/>
          </a:bodyPr>
          <a:lstStyle/>
          <a:p>
            <a:r>
              <a:rPr lang="en-US" sz="5400" dirty="0"/>
              <a:t> By using Naive Bayes hybrid with Decision Trees anomaly-based intrusion detection system prioritize high detection accuracy by minimizing false positives and negatives, while also ensuring scalability to handle the large data volumes typical of 5G networks. The system will be adaptable to zero-day attacks, using machine learning to detect unknown threats, and robust against evasion techniques like traffic encryption and obfuscation.</a:t>
            </a:r>
          </a:p>
        </p:txBody>
      </p:sp>
      <p:sp>
        <p:nvSpPr>
          <p:cNvPr id="18" name="TextBox 17">
            <a:extLst>
              <a:ext uri="{FF2B5EF4-FFF2-40B4-BE49-F238E27FC236}">
                <a16:creationId xmlns:a16="http://schemas.microsoft.com/office/drawing/2014/main" id="{A10FB74E-E485-0F38-3E3A-DDE502EE6E34}"/>
              </a:ext>
            </a:extLst>
          </p:cNvPr>
          <p:cNvSpPr txBox="1"/>
          <p:nvPr/>
        </p:nvSpPr>
        <p:spPr>
          <a:xfrm>
            <a:off x="27155159" y="29903026"/>
            <a:ext cx="11841366" cy="707886"/>
          </a:xfrm>
          <a:prstGeom prst="rect">
            <a:avLst/>
          </a:prstGeom>
          <a:noFill/>
        </p:spPr>
        <p:txBody>
          <a:bodyPr wrap="square" rtlCol="0">
            <a:spAutoFit/>
          </a:bodyPr>
          <a:lstStyle/>
          <a:p>
            <a:r>
              <a:rPr lang="en-US" sz="4000" dirty="0"/>
              <a:t>References</a:t>
            </a:r>
            <a:endParaRPr lang="en-US" sz="3200" dirty="0"/>
          </a:p>
        </p:txBody>
      </p:sp>
      <p:sp>
        <p:nvSpPr>
          <p:cNvPr id="19" name="TextBox 18">
            <a:extLst>
              <a:ext uri="{FF2B5EF4-FFF2-40B4-BE49-F238E27FC236}">
                <a16:creationId xmlns:a16="http://schemas.microsoft.com/office/drawing/2014/main" id="{25FFBF9C-22D7-758C-C351-4CD0C51FE0FB}"/>
              </a:ext>
            </a:extLst>
          </p:cNvPr>
          <p:cNvSpPr txBox="1"/>
          <p:nvPr/>
        </p:nvSpPr>
        <p:spPr>
          <a:xfrm>
            <a:off x="17736839" y="30610912"/>
            <a:ext cx="10828421" cy="1569660"/>
          </a:xfrm>
          <a:prstGeom prst="rect">
            <a:avLst/>
          </a:prstGeom>
          <a:noFill/>
        </p:spPr>
        <p:txBody>
          <a:bodyPr wrap="square" rtlCol="0">
            <a:spAutoFit/>
          </a:bodyPr>
          <a:lstStyle/>
          <a:p>
            <a:pPr algn="ctr"/>
            <a:r>
              <a:rPr lang="en-US" sz="3200" dirty="0"/>
              <a:t>[1]Wang, Z., &amp; Su, X. (2019). Anomaly detection based on deep learning: A survey. Complex &amp; Intelligent Systems, 5(4), 1-26. https://doi.org/10.1186/s42400-019-0038-7</a:t>
            </a:r>
          </a:p>
        </p:txBody>
      </p:sp>
      <p:sp>
        <p:nvSpPr>
          <p:cNvPr id="21" name="TextBox 20">
            <a:extLst>
              <a:ext uri="{FF2B5EF4-FFF2-40B4-BE49-F238E27FC236}">
                <a16:creationId xmlns:a16="http://schemas.microsoft.com/office/drawing/2014/main" id="{4719F627-C7B7-CBC4-F36D-903FF9730AA6}"/>
              </a:ext>
            </a:extLst>
          </p:cNvPr>
          <p:cNvSpPr txBox="1"/>
          <p:nvPr/>
        </p:nvSpPr>
        <p:spPr>
          <a:xfrm>
            <a:off x="28565260" y="30610912"/>
            <a:ext cx="15038241" cy="1569660"/>
          </a:xfrm>
          <a:prstGeom prst="rect">
            <a:avLst/>
          </a:prstGeom>
          <a:noFill/>
        </p:spPr>
        <p:txBody>
          <a:bodyPr wrap="square" rtlCol="0">
            <a:spAutoFit/>
          </a:bodyPr>
          <a:lstStyle/>
          <a:p>
            <a:pPr algn="ctr"/>
            <a:r>
              <a:rPr lang="en-US" sz="3200" dirty="0"/>
              <a:t>[2]Sharma, N., &amp; </a:t>
            </a:r>
            <a:r>
              <a:rPr lang="en-US" sz="3200" dirty="0" err="1"/>
              <a:t>Suryakanthi</a:t>
            </a:r>
            <a:r>
              <a:rPr lang="en-US" sz="3200" dirty="0"/>
              <a:t>, V. (2013). Anomaly based network intrusion detection: A review. 2013 International Conference on Advances in Computing, Communications and Informatics (ICACCI), 2013, 1374-1379. https://doi.org/10.1109/ICACCI.2013.6637431</a:t>
            </a:r>
          </a:p>
        </p:txBody>
      </p:sp>
      <p:pic>
        <p:nvPicPr>
          <p:cNvPr id="1033" name="Picture 9" descr="Python Decision Tree Classification Tutorial: Scikit-Learn  DecisionTreeClassifier | DataCamp">
            <a:extLst>
              <a:ext uri="{FF2B5EF4-FFF2-40B4-BE49-F238E27FC236}">
                <a16:creationId xmlns:a16="http://schemas.microsoft.com/office/drawing/2014/main" id="{71F9E19C-354C-18FF-8213-3381F27AB3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6398" y="15509221"/>
            <a:ext cx="11252312" cy="708262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7921E620-93E9-0EFF-C3A5-0EE0E3CDFD9C}"/>
              </a:ext>
            </a:extLst>
          </p:cNvPr>
          <p:cNvPicPr>
            <a:picLocks noChangeAspect="1"/>
          </p:cNvPicPr>
          <p:nvPr/>
        </p:nvPicPr>
        <p:blipFill>
          <a:blip r:embed="rId4"/>
          <a:stretch>
            <a:fillRect/>
          </a:stretch>
        </p:blipFill>
        <p:spPr>
          <a:xfrm>
            <a:off x="14293516" y="23862347"/>
            <a:ext cx="11430000" cy="5505450"/>
          </a:xfrm>
          <a:prstGeom prst="rect">
            <a:avLst/>
          </a:prstGeom>
        </p:spPr>
      </p:pic>
      <p:sp>
        <p:nvSpPr>
          <p:cNvPr id="23" name="TextBox 22">
            <a:extLst>
              <a:ext uri="{FF2B5EF4-FFF2-40B4-BE49-F238E27FC236}">
                <a16:creationId xmlns:a16="http://schemas.microsoft.com/office/drawing/2014/main" id="{F74232FB-5704-C791-BFA8-4BCA76C6D9F9}"/>
              </a:ext>
            </a:extLst>
          </p:cNvPr>
          <p:cNvSpPr txBox="1"/>
          <p:nvPr/>
        </p:nvSpPr>
        <p:spPr>
          <a:xfrm>
            <a:off x="13888162" y="9102874"/>
            <a:ext cx="13566323" cy="5509200"/>
          </a:xfrm>
          <a:prstGeom prst="rect">
            <a:avLst/>
          </a:prstGeom>
          <a:noFill/>
        </p:spPr>
        <p:txBody>
          <a:bodyPr wrap="square" rtlCol="0">
            <a:spAutoFit/>
          </a:bodyPr>
          <a:lstStyle/>
          <a:p>
            <a:r>
              <a:rPr lang="en-US" sz="4400" b="1" dirty="0"/>
              <a:t>Usage</a:t>
            </a:r>
            <a:r>
              <a:rPr lang="en-US" sz="4400" dirty="0"/>
              <a:t>: The Decision Tree is used to model decision rules based on feature values, splitting the data into smaller subsets based on feature thresholds.</a:t>
            </a:r>
          </a:p>
          <a:p>
            <a:endParaRPr lang="en-US" sz="4400" b="1" dirty="0"/>
          </a:p>
          <a:p>
            <a:r>
              <a:rPr lang="en-US" sz="4400" b="1" dirty="0"/>
              <a:t>Importance</a:t>
            </a:r>
            <a:r>
              <a:rPr lang="en-US" sz="4400" dirty="0"/>
              <a:t>: It provides clear interpretability, helping understand how decisions are made (e.g., which features are most important for classification). It handles both categorical and numerical data well.</a:t>
            </a:r>
          </a:p>
        </p:txBody>
      </p:sp>
      <p:sp>
        <p:nvSpPr>
          <p:cNvPr id="24" name="TextBox 23">
            <a:extLst>
              <a:ext uri="{FF2B5EF4-FFF2-40B4-BE49-F238E27FC236}">
                <a16:creationId xmlns:a16="http://schemas.microsoft.com/office/drawing/2014/main" id="{2F41E4A2-8949-F346-99E2-DF124EC0478E}"/>
              </a:ext>
            </a:extLst>
          </p:cNvPr>
          <p:cNvSpPr txBox="1"/>
          <p:nvPr/>
        </p:nvSpPr>
        <p:spPr>
          <a:xfrm>
            <a:off x="819770" y="24668218"/>
            <a:ext cx="12563876" cy="4832092"/>
          </a:xfrm>
          <a:prstGeom prst="rect">
            <a:avLst/>
          </a:prstGeom>
          <a:noFill/>
        </p:spPr>
        <p:txBody>
          <a:bodyPr wrap="square" rtlCol="0">
            <a:spAutoFit/>
          </a:bodyPr>
          <a:lstStyle/>
          <a:p>
            <a:r>
              <a:rPr lang="en-US" sz="4400" b="1" dirty="0"/>
              <a:t>Usage</a:t>
            </a:r>
            <a:r>
              <a:rPr lang="en-US" sz="4400" dirty="0"/>
              <a:t>: Naive Bayes is a probabilistic classifier based on Bayes' Theorem, assuming feature independence. It is typically used for fast, simple classification tasks.</a:t>
            </a:r>
          </a:p>
          <a:p>
            <a:r>
              <a:rPr lang="en-US" sz="4400" b="1" dirty="0"/>
              <a:t>Importance</a:t>
            </a:r>
            <a:r>
              <a:rPr lang="en-US" sz="4400" dirty="0"/>
              <a:t>: It’s fast, requires fewer resources, and works well with high-dimensional data, making it useful when data has many features or for real-time prediction.</a:t>
            </a:r>
          </a:p>
        </p:txBody>
      </p:sp>
      <p:sp>
        <p:nvSpPr>
          <p:cNvPr id="26" name="TextBox 25">
            <a:extLst>
              <a:ext uri="{FF2B5EF4-FFF2-40B4-BE49-F238E27FC236}">
                <a16:creationId xmlns:a16="http://schemas.microsoft.com/office/drawing/2014/main" id="{F83C67CA-2162-F130-C1BF-C1A21BC1FF6F}"/>
              </a:ext>
            </a:extLst>
          </p:cNvPr>
          <p:cNvSpPr txBox="1"/>
          <p:nvPr/>
        </p:nvSpPr>
        <p:spPr>
          <a:xfrm>
            <a:off x="819770" y="22946617"/>
            <a:ext cx="9832206" cy="1938992"/>
          </a:xfrm>
          <a:prstGeom prst="rect">
            <a:avLst/>
          </a:prstGeom>
          <a:noFill/>
        </p:spPr>
        <p:txBody>
          <a:bodyPr wrap="square" rtlCol="0">
            <a:spAutoFit/>
          </a:bodyPr>
          <a:lstStyle/>
          <a:p>
            <a:r>
              <a:rPr lang="en-US" sz="12000" dirty="0"/>
              <a:t>Naïve Bayes</a:t>
            </a:r>
          </a:p>
        </p:txBody>
      </p:sp>
      <p:sp>
        <p:nvSpPr>
          <p:cNvPr id="31" name="TextBox 30">
            <a:extLst>
              <a:ext uri="{FF2B5EF4-FFF2-40B4-BE49-F238E27FC236}">
                <a16:creationId xmlns:a16="http://schemas.microsoft.com/office/drawing/2014/main" id="{67922481-E9CE-BDCC-CD20-6D278A4D726C}"/>
              </a:ext>
            </a:extLst>
          </p:cNvPr>
          <p:cNvSpPr txBox="1"/>
          <p:nvPr/>
        </p:nvSpPr>
        <p:spPr>
          <a:xfrm>
            <a:off x="30633403" y="7143578"/>
            <a:ext cx="1065849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cs typeface="Calibri"/>
              </a:rPr>
              <a:t>Results</a:t>
            </a:r>
          </a:p>
          <a:p>
            <a:pPr algn="ctr"/>
            <a:endParaRPr lang="en-US" sz="9000" dirty="0">
              <a:cs typeface="Calibri"/>
            </a:endParaRPr>
          </a:p>
        </p:txBody>
      </p:sp>
      <p:sp>
        <p:nvSpPr>
          <p:cNvPr id="32" name="TextBox 31">
            <a:extLst>
              <a:ext uri="{FF2B5EF4-FFF2-40B4-BE49-F238E27FC236}">
                <a16:creationId xmlns:a16="http://schemas.microsoft.com/office/drawing/2014/main" id="{02195870-AC2C-C518-D7A1-909677816B42}"/>
              </a:ext>
            </a:extLst>
          </p:cNvPr>
          <p:cNvSpPr txBox="1"/>
          <p:nvPr/>
        </p:nvSpPr>
        <p:spPr>
          <a:xfrm>
            <a:off x="29742716" y="9083036"/>
            <a:ext cx="13900927" cy="2829094"/>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indent="-571500">
              <a:buFont typeface="Arial"/>
              <a:buChar char="•"/>
            </a:pPr>
            <a:r>
              <a:rPr lang="en-US" sz="4400" dirty="0">
                <a:cs typeface="Calibri"/>
              </a:rPr>
              <a:t>Best results for Naïve Bayes using CICIDS 2017 dataset</a:t>
            </a:r>
            <a:endParaRPr lang="en-US" dirty="0"/>
          </a:p>
        </p:txBody>
      </p:sp>
      <p:graphicFrame>
        <p:nvGraphicFramePr>
          <p:cNvPr id="34" name="Table 33">
            <a:extLst>
              <a:ext uri="{FF2B5EF4-FFF2-40B4-BE49-F238E27FC236}">
                <a16:creationId xmlns:a16="http://schemas.microsoft.com/office/drawing/2014/main" id="{95E60524-4D55-A254-2FB4-91AD3691E8C5}"/>
              </a:ext>
            </a:extLst>
          </p:cNvPr>
          <p:cNvGraphicFramePr>
            <a:graphicFrameLocks noGrp="1"/>
          </p:cNvGraphicFramePr>
          <p:nvPr>
            <p:extLst>
              <p:ext uri="{D42A27DB-BD31-4B8C-83A1-F6EECF244321}">
                <p14:modId xmlns:p14="http://schemas.microsoft.com/office/powerpoint/2010/main" val="202852579"/>
              </p:ext>
            </p:extLst>
          </p:nvPr>
        </p:nvGraphicFramePr>
        <p:xfrm>
          <a:off x="29099435" y="10650070"/>
          <a:ext cx="14027720" cy="4889374"/>
        </p:xfrm>
        <a:graphic>
          <a:graphicData uri="http://schemas.openxmlformats.org/drawingml/2006/table">
            <a:tbl>
              <a:tblPr firstRow="1" bandRow="1">
                <a:tableStyleId>{5C22544A-7EE6-4342-B048-85BDC9FD1C3A}</a:tableStyleId>
              </a:tblPr>
              <a:tblGrid>
                <a:gridCol w="7200474">
                  <a:extLst>
                    <a:ext uri="{9D8B030D-6E8A-4147-A177-3AD203B41FA5}">
                      <a16:colId xmlns:a16="http://schemas.microsoft.com/office/drawing/2014/main" val="2580380709"/>
                    </a:ext>
                  </a:extLst>
                </a:gridCol>
                <a:gridCol w="6827246">
                  <a:extLst>
                    <a:ext uri="{9D8B030D-6E8A-4147-A177-3AD203B41FA5}">
                      <a16:colId xmlns:a16="http://schemas.microsoft.com/office/drawing/2014/main" val="1095767352"/>
                    </a:ext>
                  </a:extLst>
                </a:gridCol>
              </a:tblGrid>
              <a:tr h="1414654">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tc>
                  <a:txBody>
                    <a:bodyPr/>
                    <a:lstStyle/>
                    <a:p>
                      <a:r>
                        <a:rPr lang="en-US" sz="7000" dirty="0"/>
                        <a:t>Naïve Bayes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extLst>
                  <a:ext uri="{0D108BD9-81ED-4DB2-BD59-A6C34878D82A}">
                    <a16:rowId xmlns:a16="http://schemas.microsoft.com/office/drawing/2014/main" val="1980483481"/>
                  </a:ext>
                </a:extLst>
              </a:tr>
              <a:tr h="370840">
                <a:tc>
                  <a:txBody>
                    <a:bodyPr/>
                    <a:lstStyle/>
                    <a:p>
                      <a:pPr lvl="0">
                        <a:buNone/>
                      </a:pPr>
                      <a:r>
                        <a:rPr lang="en-US" sz="7000" dirty="0"/>
                        <a:t>Accuracy</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.9644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3620381419"/>
                  </a:ext>
                </a:extLst>
              </a:tr>
              <a:tr h="1107121">
                <a:tc>
                  <a:txBody>
                    <a:bodyPr/>
                    <a:lstStyle/>
                    <a:p>
                      <a:r>
                        <a:rPr lang="en-US" sz="7000" dirty="0"/>
                        <a:t>Precision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.9665</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154223034"/>
                  </a:ext>
                </a:extLst>
              </a:tr>
              <a:tr h="370840">
                <a:tc>
                  <a:txBody>
                    <a:bodyPr/>
                    <a:lstStyle/>
                    <a:p>
                      <a:r>
                        <a:rPr lang="en-US" sz="7000" dirty="0"/>
                        <a:t>Recall</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.9644</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759986722"/>
                  </a:ext>
                </a:extLst>
              </a:tr>
            </a:tbl>
          </a:graphicData>
        </a:graphic>
      </p:graphicFrame>
      <p:sp>
        <p:nvSpPr>
          <p:cNvPr id="4" name="Rectangle: Rounded Corners 3">
            <a:extLst>
              <a:ext uri="{FF2B5EF4-FFF2-40B4-BE49-F238E27FC236}">
                <a16:creationId xmlns:a16="http://schemas.microsoft.com/office/drawing/2014/main" id="{F1AA440E-8F30-7D3C-0F7B-77050C3C272D}"/>
              </a:ext>
            </a:extLst>
          </p:cNvPr>
          <p:cNvSpPr/>
          <p:nvPr/>
        </p:nvSpPr>
        <p:spPr>
          <a:xfrm>
            <a:off x="28492177" y="18143268"/>
            <a:ext cx="14779356" cy="1051445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a:extLst>
              <a:ext uri="{FF2B5EF4-FFF2-40B4-BE49-F238E27FC236}">
                <a16:creationId xmlns:a16="http://schemas.microsoft.com/office/drawing/2014/main" id="{EC459813-C0DA-C4DC-A6E8-57317DF0E801}"/>
              </a:ext>
            </a:extLst>
          </p:cNvPr>
          <p:cNvGraphicFramePr>
            <a:graphicFrameLocks noGrp="1"/>
          </p:cNvGraphicFramePr>
          <p:nvPr>
            <p:extLst>
              <p:ext uri="{D42A27DB-BD31-4B8C-83A1-F6EECF244321}">
                <p14:modId xmlns:p14="http://schemas.microsoft.com/office/powerpoint/2010/main" val="1856719967"/>
              </p:ext>
            </p:extLst>
          </p:nvPr>
        </p:nvGraphicFramePr>
        <p:xfrm>
          <a:off x="28818698" y="21390258"/>
          <a:ext cx="14027720" cy="6047614"/>
        </p:xfrm>
        <a:graphic>
          <a:graphicData uri="http://schemas.openxmlformats.org/drawingml/2006/table">
            <a:tbl>
              <a:tblPr firstRow="1" bandRow="1">
                <a:tableStyleId>{5C22544A-7EE6-4342-B048-85BDC9FD1C3A}</a:tableStyleId>
              </a:tblPr>
              <a:tblGrid>
                <a:gridCol w="7200474">
                  <a:extLst>
                    <a:ext uri="{9D8B030D-6E8A-4147-A177-3AD203B41FA5}">
                      <a16:colId xmlns:a16="http://schemas.microsoft.com/office/drawing/2014/main" val="2580380709"/>
                    </a:ext>
                  </a:extLst>
                </a:gridCol>
                <a:gridCol w="6827246">
                  <a:extLst>
                    <a:ext uri="{9D8B030D-6E8A-4147-A177-3AD203B41FA5}">
                      <a16:colId xmlns:a16="http://schemas.microsoft.com/office/drawing/2014/main" val="1095767352"/>
                    </a:ext>
                  </a:extLst>
                </a:gridCol>
              </a:tblGrid>
              <a:tr h="1414654">
                <a:tc>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tc>
                  <a:txBody>
                    <a:bodyPr/>
                    <a:lstStyle/>
                    <a:p>
                      <a:r>
                        <a:rPr lang="en-US" sz="7000" dirty="0"/>
                        <a:t>Decision Trees</a:t>
                      </a:r>
                    </a:p>
                  </a:txBody>
                  <a:tcPr>
                    <a:lnL w="12700">
                      <a:solidFill>
                        <a:schemeClr val="tx1"/>
                      </a:solidFill>
                    </a:lnL>
                    <a:lnR w="12700">
                      <a:solidFill>
                        <a:schemeClr val="tx1"/>
                      </a:solidFill>
                    </a:lnR>
                    <a:lnT w="12700">
                      <a:solidFill>
                        <a:schemeClr val="tx1"/>
                      </a:solidFill>
                    </a:lnT>
                    <a:lnB w="12700">
                      <a:solidFill>
                        <a:schemeClr val="tx1"/>
                      </a:solidFill>
                    </a:lnB>
                    <a:solidFill>
                      <a:schemeClr val="accent1">
                        <a:lumMod val="60000"/>
                        <a:lumOff val="40000"/>
                      </a:schemeClr>
                    </a:solidFill>
                  </a:tcPr>
                </a:tc>
                <a:extLst>
                  <a:ext uri="{0D108BD9-81ED-4DB2-BD59-A6C34878D82A}">
                    <a16:rowId xmlns:a16="http://schemas.microsoft.com/office/drawing/2014/main" val="1980483481"/>
                  </a:ext>
                </a:extLst>
              </a:tr>
              <a:tr h="370840">
                <a:tc>
                  <a:txBody>
                    <a:bodyPr/>
                    <a:lstStyle/>
                    <a:p>
                      <a:pPr lvl="0">
                        <a:buNone/>
                      </a:pPr>
                      <a:r>
                        <a:rPr lang="en-US" sz="7000" dirty="0"/>
                        <a:t>Accuracy</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.9946</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3620381419"/>
                  </a:ext>
                </a:extLst>
              </a:tr>
              <a:tr h="1107121">
                <a:tc>
                  <a:txBody>
                    <a:bodyPr/>
                    <a:lstStyle/>
                    <a:p>
                      <a:r>
                        <a:rPr lang="en-US" sz="7000" dirty="0"/>
                        <a:t>Precision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tc>
                  <a:txBody>
                    <a:bodyPr/>
                    <a:lstStyle/>
                    <a:p>
                      <a:r>
                        <a:rPr lang="en-US" sz="7000" dirty="0"/>
                        <a:t>.9917</a:t>
                      </a:r>
                    </a:p>
                  </a:txBody>
                  <a:tcPr>
                    <a:lnL w="12700">
                      <a:solidFill>
                        <a:schemeClr val="tx1"/>
                      </a:solidFill>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1154223034"/>
                  </a:ext>
                </a:extLst>
              </a:tr>
              <a:tr h="370840">
                <a:tc>
                  <a:txBody>
                    <a:bodyPr/>
                    <a:lstStyle/>
                    <a:p>
                      <a:r>
                        <a:rPr lang="en-US" sz="7000" dirty="0"/>
                        <a:t>Recall</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2"/>
                    </a:solidFill>
                  </a:tcPr>
                </a:tc>
                <a:tc>
                  <a:txBody>
                    <a:bodyPr/>
                    <a:lstStyle/>
                    <a:p>
                      <a:r>
                        <a:rPr lang="en-US" sz="7000" dirty="0"/>
                        <a:t>.9809</a:t>
                      </a:r>
                    </a:p>
                  </a:txBody>
                  <a:tcP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759986722"/>
                  </a:ext>
                </a:extLst>
              </a:tr>
              <a:tr h="370840">
                <a:tc>
                  <a:txBody>
                    <a:bodyPr/>
                    <a:lstStyle/>
                    <a:p>
                      <a:r>
                        <a:rPr lang="en-US" sz="7000" dirty="0"/>
                        <a:t>ROC AUC</a:t>
                      </a:r>
                    </a:p>
                  </a:txBody>
                  <a:tcPr>
                    <a:lnL w="1270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solidFill>
                      <a:schemeClr val="bg2"/>
                    </a:solidFill>
                  </a:tcPr>
                </a:tc>
                <a:tc>
                  <a:txBody>
                    <a:bodyPr/>
                    <a:lstStyle/>
                    <a:p>
                      <a:r>
                        <a:rPr lang="en-US" sz="7000" dirty="0"/>
                        <a:t>.9982</a:t>
                      </a:r>
                    </a:p>
                  </a:txBody>
                  <a:tcPr>
                    <a:lnL w="12700" cap="flat" cmpd="sng" algn="ctr">
                      <a:solidFill>
                        <a:schemeClr val="tx1"/>
                      </a:solidFill>
                      <a:prstDash val="solid"/>
                      <a:round/>
                      <a:headEnd type="none" w="med" len="med"/>
                      <a:tailEnd type="none" w="med" len="med"/>
                    </a:lnL>
                    <a:lnR w="12700">
                      <a:solidFill>
                        <a:schemeClr val="tx1"/>
                      </a:solidFill>
                    </a:lnR>
                    <a:lnT w="12700">
                      <a:solidFill>
                        <a:schemeClr val="tx1"/>
                      </a:solidFill>
                    </a:lnT>
                    <a:lnB w="12700">
                      <a:solidFill>
                        <a:schemeClr val="tx1"/>
                      </a:solidFill>
                    </a:lnB>
                    <a:solidFill>
                      <a:schemeClr val="bg2"/>
                    </a:solidFill>
                  </a:tcPr>
                </a:tc>
                <a:extLst>
                  <a:ext uri="{0D108BD9-81ED-4DB2-BD59-A6C34878D82A}">
                    <a16:rowId xmlns:a16="http://schemas.microsoft.com/office/drawing/2014/main" val="689410990"/>
                  </a:ext>
                </a:extLst>
              </a:tr>
            </a:tbl>
          </a:graphicData>
        </a:graphic>
      </p:graphicFrame>
      <p:sp>
        <p:nvSpPr>
          <p:cNvPr id="11" name="TextBox 10">
            <a:extLst>
              <a:ext uri="{FF2B5EF4-FFF2-40B4-BE49-F238E27FC236}">
                <a16:creationId xmlns:a16="http://schemas.microsoft.com/office/drawing/2014/main" id="{81598F22-5EBC-A71D-10C6-B76587D25E61}"/>
              </a:ext>
            </a:extLst>
          </p:cNvPr>
          <p:cNvSpPr txBox="1"/>
          <p:nvPr/>
        </p:nvSpPr>
        <p:spPr>
          <a:xfrm>
            <a:off x="30593299" y="18268778"/>
            <a:ext cx="1065849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9600" b="1" dirty="0">
                <a:cs typeface="Calibri"/>
              </a:rPr>
              <a:t>Results</a:t>
            </a:r>
          </a:p>
          <a:p>
            <a:pPr algn="ctr"/>
            <a:endParaRPr lang="en-US" sz="9000" dirty="0">
              <a:cs typeface="Calibri"/>
            </a:endParaRPr>
          </a:p>
        </p:txBody>
      </p:sp>
      <p:sp>
        <p:nvSpPr>
          <p:cNvPr id="12" name="TextBox 11">
            <a:extLst>
              <a:ext uri="{FF2B5EF4-FFF2-40B4-BE49-F238E27FC236}">
                <a16:creationId xmlns:a16="http://schemas.microsoft.com/office/drawing/2014/main" id="{2D60D913-C5CE-0EB8-52C9-099301AE83DC}"/>
              </a:ext>
            </a:extLst>
          </p:cNvPr>
          <p:cNvSpPr txBox="1"/>
          <p:nvPr/>
        </p:nvSpPr>
        <p:spPr>
          <a:xfrm>
            <a:off x="29028845" y="19871351"/>
            <a:ext cx="13900927" cy="2829094"/>
          </a:xfrm>
          <a:prstGeom prst="round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571500" indent="-571500">
              <a:buFont typeface="Arial"/>
              <a:buChar char="•"/>
            </a:pPr>
            <a:r>
              <a:rPr lang="en-US" sz="4400" dirty="0">
                <a:cs typeface="Calibri"/>
              </a:rPr>
              <a:t>Best results for Decision Trees using CICIDS 2017 dataset</a:t>
            </a:r>
            <a:endParaRPr lang="en-US" dirty="0"/>
          </a:p>
        </p:txBody>
      </p:sp>
    </p:spTree>
    <p:extLst>
      <p:ext uri="{BB962C8B-B14F-4D97-AF65-F5344CB8AC3E}">
        <p14:creationId xmlns:p14="http://schemas.microsoft.com/office/powerpoint/2010/main" val="11819390"/>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213</TotalTime>
  <Words>399</Words>
  <Application>Microsoft Office PowerPoint</Application>
  <PresentationFormat>Custom</PresentationFormat>
  <Paragraphs>38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2013 - 2022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 M</cp:lastModifiedBy>
  <cp:revision>171</cp:revision>
  <cp:lastPrinted>2020-02-13T13:03:36Z</cp:lastPrinted>
  <dcterms:created xsi:type="dcterms:W3CDTF">2018-02-06T18:12:23Z</dcterms:created>
  <dcterms:modified xsi:type="dcterms:W3CDTF">2024-11-14T23:44:39Z</dcterms:modified>
</cp:coreProperties>
</file>