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4" r:id="rId2"/>
  </p:sldMasterIdLst>
  <p:notesMasterIdLst>
    <p:notesMasterId r:id="rId4"/>
  </p:notes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AE161-2E83-2438-D149-7BCAE75425FA}" v="8" dt="2024-11-14T15:26:30.389"/>
    <p1510:client id="{06E7306E-AE9A-BC47-92EC-D66D04EC900E}" v="1014" dt="2024-11-16T00:29:35.318"/>
    <p1510:client id="{0A7743B0-61DB-8BFA-6E48-69FAE81848FA}" v="40" dt="2024-11-16T04:35:01.530"/>
    <p1510:client id="{18D3250E-BC21-9920-EA97-7984B3DC92E2}" v="18" dt="2024-11-16T04:28:23.939"/>
    <p1510:client id="{1EC9E01E-7883-D8A9-05AC-9DD94E550D4B}" v="15" dt="2024-11-15T23:37:16.422"/>
    <p1510:client id="{411BC18A-241F-1F5C-03A3-9B14D37312C0}" v="8" dt="2024-11-16T02:05:01.233"/>
    <p1510:client id="{4E89B5D3-0CD3-587C-F505-97189B2C7104}" v="32" dt="2024-11-16T04:10:58.845"/>
    <p1510:client id="{5077E51F-27F5-BFE5-CA5D-3277C1AF6C3F}" v="8" dt="2024-11-16T04:27:56.940"/>
    <p1510:client id="{787D3040-23AC-2530-0853-43B2BCF04598}" v="128" dt="2024-11-16T03:47:54.649"/>
    <p1510:client id="{9666E616-98CE-AF8C-443A-F9B53A753FC6}" v="1419" dt="2024-11-16T02:47:43.258"/>
    <p1510:client id="{980E8CEF-1761-DD06-1A83-37BD03CF21E1}" v="54" dt="2024-11-16T04:36:52.848"/>
    <p1510:client id="{A4F3C1E2-210C-304D-969F-8F3B9B6F360A}" v="3" dt="2024-11-16T04:30:29.150"/>
    <p1510:client id="{B2E24029-C1EF-636C-0912-99CB6B3BC1C9}" v="55" dt="2024-11-15T21:14:34.213"/>
    <p1510:client id="{C4806ECD-2E8F-791A-05C8-7DCC3FAD83A8}" v="551" dt="2024-11-16T02:09:43.785"/>
    <p1510:client id="{E276D153-C6A6-01FA-3CD6-96FB7B47F048}" v="2" dt="2024-11-16T02:06:05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18D7-E147-F042-A4FE-0C3EB2CD851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C948B-1C61-E646-A778-11B5A84A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C948B-1C61-E646-A778-11B5A84A9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842745-5CC8-1A47-BC33-48D929B32B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t="-1" b="92644"/>
          <a:stretch/>
        </p:blipFill>
        <p:spPr>
          <a:xfrm>
            <a:off x="7815943" y="1"/>
            <a:ext cx="36075257" cy="2421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8D19C-9E12-448E-9617-577FF8AE4C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7690245" cy="2421856"/>
          </a:xfrm>
          <a:prstGeom prst="rect">
            <a:avLst/>
          </a:prstGeom>
        </p:spPr>
      </p:pic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314A68D0-5192-BA90-1E53-84F0825838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84401" y="29149927"/>
            <a:ext cx="15298498" cy="22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314A68D0-5192-BA90-1E53-84F0825838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57153"/>
            <a:ext cx="15298498" cy="1915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4610B8-87D0-47C7-B525-B0569412E7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8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C34A8-5D7F-4C70-94FC-16CE283023F8}"/>
              </a:ext>
            </a:extLst>
          </p:cNvPr>
          <p:cNvSpPr txBox="1"/>
          <p:nvPr/>
        </p:nvSpPr>
        <p:spPr>
          <a:xfrm>
            <a:off x="38840228" y="804054"/>
            <a:ext cx="4963886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0">
                <a:solidFill>
                  <a:srgbClr val="F6B519"/>
                </a:solidFill>
                <a:latin typeface="Arial"/>
                <a:cs typeface="Arial"/>
              </a:rPr>
              <a:t>25-607</a:t>
            </a:r>
            <a:endParaRPr lang="en-US" sz="8000">
              <a:solidFill>
                <a:srgbClr val="F6B519"/>
              </a:solidFill>
            </a:endParaRPr>
          </a:p>
        </p:txBody>
      </p:sp>
      <p:sp>
        <p:nvSpPr>
          <p:cNvPr id="3" name="Google Shape;24;g11a88963fa4_0_0">
            <a:extLst>
              <a:ext uri="{FF2B5EF4-FFF2-40B4-BE49-F238E27FC236}">
                <a16:creationId xmlns:a16="http://schemas.microsoft.com/office/drawing/2014/main" id="{D95FD647-C192-45C1-9680-790D52DED487}"/>
              </a:ext>
            </a:extLst>
          </p:cNvPr>
          <p:cNvSpPr txBox="1"/>
          <p:nvPr/>
        </p:nvSpPr>
        <p:spPr>
          <a:xfrm>
            <a:off x="957945" y="3409407"/>
            <a:ext cx="43107427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9600" b="1">
                <a:solidFill>
                  <a:schemeClr val="dk1"/>
                </a:solidFill>
                <a:latin typeface="Arial"/>
                <a:cs typeface="Arial"/>
                <a:sym typeface="Arial"/>
              </a:rPr>
              <a:t>Machine Learning for RF Spectrum Sensing</a:t>
            </a:r>
            <a:endParaRPr lang="en-US">
              <a:solidFill>
                <a:schemeClr val="dk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3600"/>
            </a:pP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Baaba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Jeffrey, Daniel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Hartman, Shane Simes, Kush Patel 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</a:t>
            </a:r>
            <a:r>
              <a:rPr lang="en-US" sz="3600" b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3600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Yanxiao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Zhao &amp; Tamer Nadeem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V2X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Riley Stuart, John Robie, Chandler Barfield</a:t>
            </a:r>
            <a:endParaRPr lang="en-US" sz="3600" i="0" u="none" strike="noStrike" cap="none">
              <a:solidFill>
                <a:srgbClr val="3C3C3B"/>
              </a:solidFill>
              <a:latin typeface="Arial"/>
              <a:ea typeface="Arial"/>
              <a:cs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blue and green logo&#10;&#10;Description automatically generated">
            <a:extLst>
              <a:ext uri="{FF2B5EF4-FFF2-40B4-BE49-F238E27FC236}">
                <a16:creationId xmlns:a16="http://schemas.microsoft.com/office/drawing/2014/main" id="{0BAB6523-E175-E2CB-A262-00F94915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168" y="2825224"/>
            <a:ext cx="5295900" cy="2466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21AAC3-6139-0644-6C3A-0C1A96F79258}"/>
              </a:ext>
            </a:extLst>
          </p:cNvPr>
          <p:cNvSpPr txBox="1"/>
          <p:nvPr/>
        </p:nvSpPr>
        <p:spPr>
          <a:xfrm>
            <a:off x="2414938" y="6249318"/>
            <a:ext cx="116338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0E0143"/>
                </a:solidFill>
                <a:latin typeface="Arial"/>
                <a:cs typeface="Arial"/>
              </a:rPr>
              <a:t>PROBLEM STATEMENT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D7B42-0AC7-DCC6-ACE0-A85FA2F4F871}"/>
              </a:ext>
            </a:extLst>
          </p:cNvPr>
          <p:cNvSpPr txBox="1"/>
          <p:nvPr/>
        </p:nvSpPr>
        <p:spPr>
          <a:xfrm>
            <a:off x="2159714" y="7072829"/>
            <a:ext cx="1166849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000">
                <a:ea typeface="Calibri"/>
                <a:cs typeface="Calibri"/>
              </a:rPr>
              <a:t>Develop a system to classify between radio frequency (RF) signals with a primary focus on Bluetooth and Wi-Fi at 2.4 GHz</a:t>
            </a:r>
          </a:p>
          <a:p>
            <a:pPr marL="457200" indent="-457200">
              <a:buFont typeface="Arial"/>
              <a:buChar char="•"/>
            </a:pPr>
            <a:r>
              <a:rPr lang="en-US" sz="4000">
                <a:ea typeface="Calibri"/>
                <a:cs typeface="Calibri"/>
              </a:rPr>
              <a:t>Currently the Navy relies heavily on manual classification of signals</a:t>
            </a:r>
          </a:p>
          <a:p>
            <a:pPr marL="457200" indent="-457200">
              <a:buFont typeface="Arial"/>
              <a:buChar char="•"/>
            </a:pPr>
            <a:r>
              <a:rPr lang="en-US" sz="4000">
                <a:ea typeface="Calibri"/>
                <a:cs typeface="Calibri"/>
              </a:rPr>
              <a:t>This system will utilize a machine learning algorithm to automate  this process</a:t>
            </a:r>
            <a:endParaRPr lang="en-US" sz="69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58059-2E8B-62F4-6B84-951F44C9A0D8}"/>
              </a:ext>
            </a:extLst>
          </p:cNvPr>
          <p:cNvSpPr txBox="1"/>
          <p:nvPr/>
        </p:nvSpPr>
        <p:spPr>
          <a:xfrm>
            <a:off x="2821338" y="11871132"/>
            <a:ext cx="107744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0E0143"/>
                </a:solidFill>
                <a:latin typeface="Arial"/>
              </a:rPr>
              <a:t>ADVANTGES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5F2F8-8733-67F7-D3B9-2DA4D68FF8FE}"/>
              </a:ext>
            </a:extLst>
          </p:cNvPr>
          <p:cNvSpPr txBox="1"/>
          <p:nvPr/>
        </p:nvSpPr>
        <p:spPr>
          <a:xfrm>
            <a:off x="2049190" y="12711880"/>
            <a:ext cx="11425306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57250" indent="-857250">
              <a:buFont typeface="Arial"/>
              <a:buChar char="•"/>
            </a:pPr>
            <a:r>
              <a:rPr lang="en-US" sz="4000">
                <a:ea typeface="Calibri" panose="020F0502020204030204"/>
                <a:cs typeface="Calibri" panose="020F0502020204030204"/>
              </a:rPr>
              <a:t>Avoids human error</a:t>
            </a:r>
          </a:p>
          <a:p>
            <a:pPr marL="857250" indent="-857250">
              <a:buFont typeface="Arial"/>
              <a:buChar char="•"/>
            </a:pPr>
            <a:r>
              <a:rPr lang="en-US" sz="4000">
                <a:ea typeface="Calibri" panose="020F0502020204030204"/>
                <a:cs typeface="Calibri" panose="020F0502020204030204"/>
              </a:rPr>
              <a:t>Vastly speeds up detection/decision making process</a:t>
            </a:r>
          </a:p>
          <a:p>
            <a:pPr marL="857250" indent="-857250">
              <a:buFont typeface="Arial"/>
              <a:buChar char="•"/>
            </a:pPr>
            <a:r>
              <a:rPr lang="en-US" sz="4000">
                <a:ea typeface="Calibri" panose="020F0502020204030204"/>
                <a:cs typeface="Calibri" panose="020F0502020204030204"/>
              </a:rPr>
              <a:t>Requires far less training to operate over current methods</a:t>
            </a:r>
          </a:p>
          <a:p>
            <a:pPr marL="857250" indent="-857250">
              <a:buFont typeface="Arial"/>
              <a:buChar char="•"/>
            </a:pPr>
            <a:endParaRPr lang="en-US" sz="4000">
              <a:ea typeface="Calibri" panose="020F0502020204030204"/>
              <a:cs typeface="Calibri" panose="020F0502020204030204"/>
            </a:endParaRPr>
          </a:p>
          <a:p>
            <a:pPr marL="857250" indent="-857250">
              <a:buFont typeface="Arial"/>
              <a:buChar char="•"/>
            </a:pPr>
            <a:endParaRPr lang="en-US" sz="4000">
              <a:ea typeface="Calibri" panose="020F0502020204030204"/>
              <a:cs typeface="Calibri" panose="020F0502020204030204"/>
            </a:endParaRPr>
          </a:p>
          <a:p>
            <a:pPr marL="857250" indent="-857250">
              <a:buFont typeface="Arial"/>
              <a:buChar char="•"/>
            </a:pPr>
            <a:endParaRPr lang="en-US" sz="4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0" name="Picture 9" descr="A green circuit board with many chips&#10;&#10;Description automatically generated">
            <a:extLst>
              <a:ext uri="{FF2B5EF4-FFF2-40B4-BE49-F238E27FC236}">
                <a16:creationId xmlns:a16="http://schemas.microsoft.com/office/drawing/2014/main" id="{4575D738-9425-3F6B-F768-632D5425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900" y="22665839"/>
            <a:ext cx="10995392" cy="6332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5A489F-3ADF-6C2F-A302-A75CBF2AED3E}"/>
              </a:ext>
            </a:extLst>
          </p:cNvPr>
          <p:cNvSpPr txBox="1"/>
          <p:nvPr/>
        </p:nvSpPr>
        <p:spPr>
          <a:xfrm>
            <a:off x="2420092" y="29283407"/>
            <a:ext cx="99810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Calibri"/>
                <a:cs typeface="Calibri"/>
              </a:rPr>
              <a:t>B210 SDR used for data capture</a:t>
            </a:r>
            <a:endParaRPr lang="en-US" sz="32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318484-FC96-19F4-B6C8-C65DD8F3E9B3}"/>
              </a:ext>
            </a:extLst>
          </p:cNvPr>
          <p:cNvCxnSpPr/>
          <p:nvPr/>
        </p:nvCxnSpPr>
        <p:spPr>
          <a:xfrm>
            <a:off x="13938382" y="6648459"/>
            <a:ext cx="38078" cy="22348045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0774CF-8F10-070F-2862-66646856D089}"/>
              </a:ext>
            </a:extLst>
          </p:cNvPr>
          <p:cNvSpPr txBox="1"/>
          <p:nvPr/>
        </p:nvSpPr>
        <p:spPr>
          <a:xfrm>
            <a:off x="2439626" y="16326076"/>
            <a:ext cx="111711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0E0143"/>
                </a:solidFill>
                <a:latin typeface="Arial"/>
              </a:rPr>
              <a:t>DATA COLLECTION</a:t>
            </a:r>
            <a:endParaRPr lang="en-US"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A6E00-B4F8-43D5-3170-301CB29B8F29}"/>
              </a:ext>
            </a:extLst>
          </p:cNvPr>
          <p:cNvSpPr txBox="1"/>
          <p:nvPr/>
        </p:nvSpPr>
        <p:spPr>
          <a:xfrm>
            <a:off x="2166243" y="17380126"/>
            <a:ext cx="1164442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4000">
                <a:cs typeface="Calibri"/>
              </a:rPr>
              <a:t>Capture IQ data from the B210 SDR (software defined radio), providing a complete signal representation with both amplitude and phase</a:t>
            </a:r>
          </a:p>
          <a:p>
            <a:pPr marL="457200" indent="-457200">
              <a:buFont typeface="Arial,Sans-Serif"/>
              <a:buChar char="•"/>
            </a:pPr>
            <a:r>
              <a:rPr lang="en-US" sz="4000">
                <a:cs typeface="Calibri"/>
              </a:rPr>
              <a:t>IQ data represents the real in-phase (I) and imaginary out of phase quadrature (Q) components of the signal</a:t>
            </a:r>
          </a:p>
          <a:p>
            <a:pPr marL="457200" indent="-457200">
              <a:buFont typeface="Arial,Sans-Serif"/>
              <a:buChar char="•"/>
            </a:pPr>
            <a:r>
              <a:rPr lang="en-US" sz="4000">
                <a:cs typeface="Calibri"/>
              </a:rPr>
              <a:t>IQ data is dense and requires powerful computing for real-time processing.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2EA29-0BDB-6FBD-4320-FAD1047B1833}"/>
              </a:ext>
            </a:extLst>
          </p:cNvPr>
          <p:cNvSpPr txBox="1"/>
          <p:nvPr/>
        </p:nvSpPr>
        <p:spPr>
          <a:xfrm>
            <a:off x="17146937" y="6249317"/>
            <a:ext cx="116338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0E0143"/>
                </a:solidFill>
                <a:latin typeface="Arial"/>
                <a:cs typeface="Arial"/>
              </a:rPr>
              <a:t>IQ Data </a:t>
            </a:r>
            <a:r>
              <a:rPr lang="en-US" sz="4800" b="1">
                <a:solidFill>
                  <a:srgbClr val="0E0143"/>
                </a:solidFill>
                <a:latin typeface="Arial"/>
                <a:ea typeface="+mn-lt"/>
                <a:cs typeface="Arial"/>
              </a:rPr>
              <a:t>→</a:t>
            </a:r>
            <a:r>
              <a:rPr lang="en-US" sz="4800" b="1">
                <a:solidFill>
                  <a:srgbClr val="0E0143"/>
                </a:solidFill>
                <a:latin typeface="Arial"/>
                <a:cs typeface="Arial"/>
              </a:rPr>
              <a:t> PSD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19601-98BD-E0FF-D321-045BCF337DC4}"/>
              </a:ext>
            </a:extLst>
          </p:cNvPr>
          <p:cNvSpPr txBox="1"/>
          <p:nvPr/>
        </p:nvSpPr>
        <p:spPr>
          <a:xfrm>
            <a:off x="15167509" y="12301466"/>
            <a:ext cx="1603839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An FFT is used to convert IQ data into Power Spectral Density (PSD) for clearer frequency domain analysis</a:t>
            </a:r>
            <a:endParaRPr lang="en-US"/>
          </a:p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PSD data gives the power versus frequency of the 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0125A9-E2B7-A193-F403-D37F9C6415D8}"/>
              </a:ext>
            </a:extLst>
          </p:cNvPr>
          <p:cNvSpPr txBox="1"/>
          <p:nvPr/>
        </p:nvSpPr>
        <p:spPr>
          <a:xfrm>
            <a:off x="16682111" y="20164612"/>
            <a:ext cx="116338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800" b="1">
                <a:solidFill>
                  <a:srgbClr val="0E0143"/>
                </a:solidFill>
                <a:latin typeface="Arial"/>
                <a:cs typeface="Arial"/>
              </a:rPr>
              <a:t>PSD Data </a:t>
            </a:r>
            <a:r>
              <a:rPr lang="en-US" sz="4800" b="1">
                <a:solidFill>
                  <a:srgbClr val="0E0143"/>
                </a:solidFill>
                <a:latin typeface="Arial"/>
                <a:ea typeface="+mn-lt"/>
                <a:cs typeface="Arial"/>
              </a:rPr>
              <a:t>→</a:t>
            </a:r>
            <a:r>
              <a:rPr lang="en-US" sz="4800" b="1">
                <a:solidFill>
                  <a:srgbClr val="0E0143"/>
                </a:solidFill>
                <a:latin typeface="Arial"/>
                <a:cs typeface="Arial"/>
              </a:rPr>
              <a:t> CNN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4ABC29F-0E52-B818-E1EA-74884356DB71}"/>
              </a:ext>
            </a:extLst>
          </p:cNvPr>
          <p:cNvSpPr/>
          <p:nvPr/>
        </p:nvSpPr>
        <p:spPr>
          <a:xfrm>
            <a:off x="22171215" y="9278919"/>
            <a:ext cx="1226550" cy="981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07D638-5A48-06BE-7774-CB07109B8520}"/>
              </a:ext>
            </a:extLst>
          </p:cNvPr>
          <p:cNvSpPr txBox="1"/>
          <p:nvPr/>
        </p:nvSpPr>
        <p:spPr>
          <a:xfrm>
            <a:off x="31001117" y="25821903"/>
            <a:ext cx="111711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0E0143"/>
                </a:solidFill>
                <a:latin typeface="Arial"/>
              </a:rPr>
              <a:t>NEXT STEPS</a:t>
            </a:r>
            <a:endParaRPr lang="en-US">
              <a:cs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C66CFB-05B8-8B0C-6186-793C775E4494}"/>
              </a:ext>
            </a:extLst>
          </p:cNvPr>
          <p:cNvSpPr txBox="1"/>
          <p:nvPr/>
        </p:nvSpPr>
        <p:spPr>
          <a:xfrm>
            <a:off x="31828158" y="26800592"/>
            <a:ext cx="1168244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>
                <a:cs typeface="Calibri"/>
              </a:rPr>
              <a:t>Test multiple data collection methods and train multiple models to determine best method</a:t>
            </a:r>
          </a:p>
          <a:p>
            <a:pPr marL="571500" indent="-571500">
              <a:buFont typeface="Arial"/>
              <a:buChar char="•"/>
            </a:pPr>
            <a:r>
              <a:rPr lang="en-US" sz="4000">
                <a:cs typeface="Calibri"/>
              </a:rPr>
              <a:t>Maximize model's accuracy in distinguishing between Wi-Fi and Bluetooth datasets</a:t>
            </a:r>
          </a:p>
          <a:p>
            <a:pPr marL="571500" indent="-571500">
              <a:buFont typeface="Arial"/>
              <a:buChar char="•"/>
            </a:pPr>
            <a:r>
              <a:rPr lang="en-US" sz="4000">
                <a:cs typeface="Calibri"/>
              </a:rPr>
              <a:t>Test model's ability to distinguish between data in a live setting</a:t>
            </a:r>
          </a:p>
          <a:p>
            <a:pPr marL="571500" indent="-571500">
              <a:buFont typeface="Arial"/>
              <a:buChar char="•"/>
            </a:pPr>
            <a:endParaRPr lang="en-US" sz="400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F077D8-81AF-9D58-66CD-1656C1211F61}"/>
              </a:ext>
            </a:extLst>
          </p:cNvPr>
          <p:cNvSpPr txBox="1"/>
          <p:nvPr/>
        </p:nvSpPr>
        <p:spPr>
          <a:xfrm>
            <a:off x="30951453" y="6269493"/>
            <a:ext cx="111711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0E0143"/>
                </a:solidFill>
                <a:latin typeface="Arial"/>
                <a:cs typeface="Arial"/>
              </a:rPr>
              <a:t>SIGNAL IDENTIFICATION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872A3-FDB4-92A7-964B-E3D2B0E3D7C5}"/>
              </a:ext>
            </a:extLst>
          </p:cNvPr>
          <p:cNvSpPr txBox="1"/>
          <p:nvPr/>
        </p:nvSpPr>
        <p:spPr>
          <a:xfrm>
            <a:off x="20682170" y="14578136"/>
            <a:ext cx="10132957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>
                <a:cs typeface="Calibri"/>
              </a:rPr>
              <a:t>PSD is much less dense than IQ data, enabling faster computation and more efficient analysis</a:t>
            </a:r>
          </a:p>
          <a:p>
            <a:pPr marL="571500" indent="-571500">
              <a:buFont typeface="Arial"/>
              <a:buChar char="•"/>
            </a:pPr>
            <a:r>
              <a:rPr lang="en-US" sz="4000">
                <a:cs typeface="Calibri"/>
              </a:rPr>
              <a:t>These individual PSD slices are then combined into a waterfall plot </a:t>
            </a:r>
          </a:p>
          <a:p>
            <a:pPr marL="571500" indent="-571500">
              <a:buFont typeface="Arial"/>
              <a:buChar char="•"/>
            </a:pPr>
            <a:r>
              <a:rPr lang="en-US" sz="4000">
                <a:cs typeface="Calibri"/>
              </a:rPr>
              <a:t>Time is the Y-axis, frequency is the X-axis, and the amount of power is given by the color</a:t>
            </a:r>
          </a:p>
          <a:p>
            <a:pPr marL="571500" indent="-571500">
              <a:buFont typeface="Arial"/>
              <a:buChar char="•"/>
            </a:pPr>
            <a:endParaRPr lang="en-US" sz="4000">
              <a:cs typeface="Calibri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2106CAF-0201-8649-8B46-DADEDE7D8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9792" y="21743833"/>
            <a:ext cx="8273507" cy="75403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0A1A50-A357-F381-E016-A89E92E54C11}"/>
              </a:ext>
            </a:extLst>
          </p:cNvPr>
          <p:cNvSpPr txBox="1"/>
          <p:nvPr/>
        </p:nvSpPr>
        <p:spPr>
          <a:xfrm>
            <a:off x="23774774" y="22666487"/>
            <a:ext cx="662404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The input size matches the FFT size (2048), representing the PSD data.</a:t>
            </a:r>
            <a:endParaRPr lang="en-US" sz="4000"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The PSD data is processed through two fully connected hidden layers.</a:t>
            </a:r>
          </a:p>
          <a:p>
            <a:pPr marL="571500" indent="-571500">
              <a:buFont typeface="Arial"/>
              <a:buChar char="•"/>
            </a:pPr>
            <a:r>
              <a:rPr lang="en-US" sz="4000">
                <a:ea typeface="+mn-lt"/>
                <a:cs typeface="+mn-lt"/>
              </a:rPr>
              <a:t>Finally trinary output layer of BT, Wi-Fi, or None.</a:t>
            </a:r>
            <a:endParaRPr lang="en-US"/>
          </a:p>
        </p:txBody>
      </p:sp>
      <p:pic>
        <p:nvPicPr>
          <p:cNvPr id="25" name="Picture 24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206A7AFF-9525-CF8B-8CA6-F56AFE02E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94132" y="7070137"/>
            <a:ext cx="7822030" cy="4817111"/>
          </a:xfrm>
          <a:prstGeom prst="rect">
            <a:avLst/>
          </a:prstGeom>
        </p:spPr>
      </p:pic>
      <p:pic>
        <p:nvPicPr>
          <p:cNvPr id="17" name="Picture 16" descr="A graph showing a number of samples&#10;&#10;Description automatically generated">
            <a:extLst>
              <a:ext uri="{FF2B5EF4-FFF2-40B4-BE49-F238E27FC236}">
                <a16:creationId xmlns:a16="http://schemas.microsoft.com/office/drawing/2014/main" id="{31CDE836-23B3-62D4-3230-1200CD911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26016" y="7078148"/>
            <a:ext cx="8027977" cy="48716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5230EC-9337-E04F-AA1E-759E6681A5E5}"/>
              </a:ext>
            </a:extLst>
          </p:cNvPr>
          <p:cNvSpPr txBox="1"/>
          <p:nvPr/>
        </p:nvSpPr>
        <p:spPr>
          <a:xfrm>
            <a:off x="31769289" y="20178088"/>
            <a:ext cx="107744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0E0143"/>
                </a:solidFill>
                <a:latin typeface="Arial"/>
              </a:rPr>
              <a:t>WHY IT MATTERS</a:t>
            </a:r>
            <a:endParaRPr lang="en-US"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8937D-826D-A213-BA27-6D534F7CF782}"/>
              </a:ext>
            </a:extLst>
          </p:cNvPr>
          <p:cNvSpPr txBox="1"/>
          <p:nvPr/>
        </p:nvSpPr>
        <p:spPr>
          <a:xfrm>
            <a:off x="31905751" y="21318763"/>
            <a:ext cx="10678228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/>
              <a:t>This technology can be expanded to look at other parts of the RF spectrum, such as the various radar windows used by the military</a:t>
            </a:r>
            <a:endParaRPr lang="en-US" sz="4000"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/>
              <a:t>Cuts down on manpower required to monitor radar systems</a:t>
            </a:r>
            <a:endParaRPr lang="en-US" sz="4000"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/>
              <a:t>Ensures accurate identification in time-sensitive situations</a:t>
            </a:r>
            <a:endParaRPr lang="en-US" sz="3500"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3500">
              <a:cs typeface="Calibri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E8A7DF-D98E-32B0-6AEE-2007DF389610}"/>
              </a:ext>
            </a:extLst>
          </p:cNvPr>
          <p:cNvCxnSpPr>
            <a:cxnSpLocks/>
          </p:cNvCxnSpPr>
          <p:nvPr/>
        </p:nvCxnSpPr>
        <p:spPr>
          <a:xfrm>
            <a:off x="31318119" y="6648458"/>
            <a:ext cx="38078" cy="22348045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77D2F6-4E45-4856-3071-9D9316D4A800}"/>
              </a:ext>
            </a:extLst>
          </p:cNvPr>
          <p:cNvSpPr txBox="1"/>
          <p:nvPr/>
        </p:nvSpPr>
        <p:spPr>
          <a:xfrm>
            <a:off x="31784880" y="14235960"/>
            <a:ext cx="11664991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b="1">
                <a:ea typeface="+mn-lt"/>
                <a:cs typeface="+mn-lt"/>
              </a:rPr>
              <a:t>Bluetooth Signals</a:t>
            </a:r>
            <a:r>
              <a:rPr lang="en-US" sz="4000">
                <a:ea typeface="+mn-lt"/>
                <a:cs typeface="+mn-lt"/>
              </a:rPr>
              <a:t>:</a:t>
            </a:r>
            <a:endParaRPr lang="en-US" sz="3400" dirty="0">
              <a:cs typeface="Calibri"/>
            </a:endParaRPr>
          </a:p>
          <a:p>
            <a:pPr marL="2040890" lvl="1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Marked with red circles.</a:t>
            </a:r>
            <a:endParaRPr lang="en-US" sz="3600">
              <a:cs typeface="Calibri"/>
            </a:endParaRPr>
          </a:p>
          <a:p>
            <a:pPr marL="2040890" lvl="1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Narrow 1 MHz bandwidth.</a:t>
            </a:r>
            <a:endParaRPr lang="en-US" sz="3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4000" b="1">
                <a:ea typeface="+mn-lt"/>
                <a:cs typeface="+mn-lt"/>
              </a:rPr>
              <a:t>Wi-Fi Signals</a:t>
            </a:r>
            <a:r>
              <a:rPr lang="en-US" sz="4000">
                <a:ea typeface="+mn-lt"/>
                <a:cs typeface="+mn-lt"/>
              </a:rPr>
              <a:t>:</a:t>
            </a:r>
            <a:endParaRPr lang="en-US" sz="4000">
              <a:cs typeface="Calibri"/>
            </a:endParaRPr>
          </a:p>
          <a:p>
            <a:pPr marL="2040890" lvl="1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Marked with green squares.</a:t>
            </a:r>
            <a:endParaRPr lang="en-US" sz="3600">
              <a:cs typeface="Calibri"/>
            </a:endParaRPr>
          </a:p>
          <a:p>
            <a:pPr marL="2040890" lvl="1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Wider 10 MHz bandwidth.</a:t>
            </a:r>
            <a:endParaRPr lang="en-US" sz="3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4000" b="1">
                <a:ea typeface="+mn-lt"/>
                <a:cs typeface="+mn-lt"/>
              </a:rPr>
              <a:t>Highlighted Frequencies</a:t>
            </a:r>
            <a:r>
              <a:rPr lang="en-US" sz="4000">
                <a:ea typeface="+mn-lt"/>
                <a:cs typeface="+mn-lt"/>
              </a:rPr>
              <a:t>:</a:t>
            </a:r>
            <a:endParaRPr lang="en-US" sz="4000">
              <a:cs typeface="Calibri"/>
            </a:endParaRPr>
          </a:p>
          <a:p>
            <a:pPr marL="2040890" lvl="1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Orange regions indicate active transmissions.</a:t>
            </a:r>
            <a:endParaRPr lang="en-US" sz="3600">
              <a:cs typeface="Calibri"/>
            </a:endParaRPr>
          </a:p>
          <a:p>
            <a:pPr marL="2040890" lvl="1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Markers distinguish signal types for spectrum sensing.</a:t>
            </a:r>
            <a:endParaRPr lang="en-US" sz="3400" dirty="0">
              <a:cs typeface="Calibri"/>
            </a:endParaRPr>
          </a:p>
          <a:p>
            <a:endParaRPr lang="en-US" sz="3400">
              <a:cs typeface="Calibri"/>
            </a:endParaRPr>
          </a:p>
        </p:txBody>
      </p:sp>
      <p:pic>
        <p:nvPicPr>
          <p:cNvPr id="33" name="Picture 32" descr="A blue screen with red dots&#10;&#10;Description automatically generated">
            <a:extLst>
              <a:ext uri="{FF2B5EF4-FFF2-40B4-BE49-F238E27FC236}">
                <a16:creationId xmlns:a16="http://schemas.microsoft.com/office/drawing/2014/main" id="{DAEB12B0-0026-0C47-3499-F1C7350B2E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16506" y="7094781"/>
            <a:ext cx="10363200" cy="6686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949445-954F-7226-DF71-F237E8C19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42595" y="14590916"/>
            <a:ext cx="6967243" cy="63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Custom Design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20</cp:revision>
  <dcterms:created xsi:type="dcterms:W3CDTF">2018-02-06T18:12:23Z</dcterms:created>
  <dcterms:modified xsi:type="dcterms:W3CDTF">2024-11-16T04:37:54Z</dcterms:modified>
</cp:coreProperties>
</file>